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68" r:id="rId4"/>
    <p:sldId id="258" r:id="rId5"/>
    <p:sldId id="260" r:id="rId6"/>
    <p:sldId id="261" r:id="rId7"/>
    <p:sldId id="262" r:id="rId8"/>
    <p:sldId id="265" r:id="rId9"/>
    <p:sldId id="263" r:id="rId10"/>
    <p:sldId id="266" r:id="rId11"/>
    <p:sldId id="267" r:id="rId12"/>
    <p:sldId id="269" r:id="rId13"/>
    <p:sldId id="25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NÁZEV: </a:t>
          </a:r>
          <a:r>
            <a:rPr lang="cs-CZ" sz="2000" b="1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Karel IV.</a:t>
          </a:r>
          <a:endParaRPr lang="cs-CZ" sz="2000" b="1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D34817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8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Times New Roman" pitchFamily="18" charset="0"/>
              <a:ea typeface="+mn-ea"/>
              <a:cs typeface="Times New Roman" pitchFamily="18" charset="0"/>
            </a:rPr>
            <a:t>NÁZEV ŠKOLY: Základní škola a Mateřská škola, Chvalkovice</a:t>
          </a:r>
          <a:endParaRPr lang="cs-CZ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Times New Roman" pitchFamily="18" charset="0"/>
            <a:ea typeface="+mn-ea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AUTOR: Mgr. Petr Hlava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TEMA: Lucemburkové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ČÍSLO PROJEKTU: CZ.1.07/1.1.05/04.0031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D34817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D34817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CF898C-7016-41E5-BFA8-32293D416EE3}" type="presOf" srcId="{D1B46980-6531-4606-95E6-44980827E919}" destId="{2BE915AB-18AA-4053-B92C-3BFC9ED204BB}" srcOrd="1" destOrd="0" presId="urn:microsoft.com/office/officeart/2005/8/layout/target3"/>
    <dgm:cxn modelId="{1BBFF2CB-8904-49E0-921A-068D262DB1AB}" type="presOf" srcId="{B651F6E3-6281-48DB-9319-2AEAFDAE7572}" destId="{6BB5E863-4638-4E1D-BFDE-399D028AC4ED}" srcOrd="1" destOrd="0" presId="urn:microsoft.com/office/officeart/2005/8/layout/target3"/>
    <dgm:cxn modelId="{9A10EB0D-FFCF-41F5-A01A-87A7EE69599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8C6EA3-0150-4E70-A7BD-AEDD9B8F0116}" type="presOf" srcId="{B651F6E3-6281-48DB-9319-2AEAFDAE7572}" destId="{619D679B-A015-4ECF-8348-D1034C574F40}" srcOrd="0" destOrd="0" presId="urn:microsoft.com/office/officeart/2005/8/layout/target3"/>
    <dgm:cxn modelId="{9D2FFA7D-56A7-4988-BBFB-13997D5CA388}" type="presOf" srcId="{D1D4F407-5343-4D3F-B5B9-D407B03CAEB4}" destId="{D005CE8C-CC26-4C3E-AC11-E15060ECD759}" srcOrd="0" destOrd="0" presId="urn:microsoft.com/office/officeart/2005/8/layout/target3"/>
    <dgm:cxn modelId="{F0AED4F8-FE24-45C0-81FF-AB03071283E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89AC62-13EC-49CC-AEA9-E8BE1AAE582C}" type="presOf" srcId="{757F3AB3-0718-4624-B441-E567A8F0AB56}" destId="{333A1088-737F-45CB-B68E-254E46348037}" srcOrd="0" destOrd="0" presId="urn:microsoft.com/office/officeart/2005/8/layout/target3"/>
    <dgm:cxn modelId="{B25E7B74-8553-407C-BCD9-69CFFD7F3F5C}" type="presOf" srcId="{4C35D32F-0EAB-4CD7-82EE-45574DC2A586}" destId="{8BEBB6EC-1DAA-4CAC-8A25-BC0FCBD5DBD5}" srcOrd="0" destOrd="0" presId="urn:microsoft.com/office/officeart/2005/8/layout/target3"/>
    <dgm:cxn modelId="{F636A9B6-D44E-4262-9313-F81A384BE6B9}" type="presOf" srcId="{D8197B8C-B260-4A16-BDF4-0947B075E274}" destId="{25B08C86-7E15-44DC-BE7F-FFB55DD49D12}" srcOrd="0" destOrd="0" presId="urn:microsoft.com/office/officeart/2005/8/layout/target3"/>
    <dgm:cxn modelId="{49ED1A6A-C867-4577-BB7B-9E1860ACC0BF}" type="presOf" srcId="{4C35D32F-0EAB-4CD7-82EE-45574DC2A586}" destId="{890E4F0B-2866-4A3F-A3C7-2A14B1797930}" srcOrd="1" destOrd="0" presId="urn:microsoft.com/office/officeart/2005/8/layout/target3"/>
    <dgm:cxn modelId="{0058ADA2-CAA1-46B7-9DCB-56D60AD5366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6B28AF-28BC-44C7-A8B6-9EFC3E39CB0D}" type="presParOf" srcId="{333A1088-737F-45CB-B68E-254E46348037}" destId="{F5ABB229-8D3B-4694-996A-96F23CF14429}" srcOrd="0" destOrd="0" presId="urn:microsoft.com/office/officeart/2005/8/layout/target3"/>
    <dgm:cxn modelId="{36DD4C34-7C7D-4404-BBB9-6A1DB2D83F5A}" type="presParOf" srcId="{333A1088-737F-45CB-B68E-254E46348037}" destId="{F41139FD-01EE-4571-8B17-4FB00FC51163}" srcOrd="1" destOrd="0" presId="urn:microsoft.com/office/officeart/2005/8/layout/target3"/>
    <dgm:cxn modelId="{D47526ED-2CC3-4B67-A2C3-487984C674F7}" type="presParOf" srcId="{333A1088-737F-45CB-B68E-254E46348037}" destId="{D005CE8C-CC26-4C3E-AC11-E15060ECD759}" srcOrd="2" destOrd="0" presId="urn:microsoft.com/office/officeart/2005/8/layout/target3"/>
    <dgm:cxn modelId="{AF352D36-683C-4A85-933F-526A8EE38B38}" type="presParOf" srcId="{333A1088-737F-45CB-B68E-254E46348037}" destId="{2C702D82-9B77-49B7-9568-BB8EB47C3372}" srcOrd="3" destOrd="0" presId="urn:microsoft.com/office/officeart/2005/8/layout/target3"/>
    <dgm:cxn modelId="{B96B0922-FB9A-4B6C-94F8-F58E780F06B7}" type="presParOf" srcId="{333A1088-737F-45CB-B68E-254E46348037}" destId="{A52A0455-90FF-4808-ABD0-F02540D31D5A}" srcOrd="4" destOrd="0" presId="urn:microsoft.com/office/officeart/2005/8/layout/target3"/>
    <dgm:cxn modelId="{1393CE19-31E8-4201-9714-7769905FACAF}" type="presParOf" srcId="{333A1088-737F-45CB-B68E-254E46348037}" destId="{6140AFEC-043D-4C43-A2F9-D0F5331DF3A3}" srcOrd="5" destOrd="0" presId="urn:microsoft.com/office/officeart/2005/8/layout/target3"/>
    <dgm:cxn modelId="{92D36364-9CD8-4920-8EF3-9E6115F4D554}" type="presParOf" srcId="{333A1088-737F-45CB-B68E-254E46348037}" destId="{9358AC05-5D7D-4327-9F80-1AD486AEA664}" srcOrd="6" destOrd="0" presId="urn:microsoft.com/office/officeart/2005/8/layout/target3"/>
    <dgm:cxn modelId="{AD993E61-9C00-4052-8C44-1D49A705FB36}" type="presParOf" srcId="{333A1088-737F-45CB-B68E-254E46348037}" destId="{313FC574-E1CD-4FB4-B054-0B805CE0447D}" srcOrd="7" destOrd="0" presId="urn:microsoft.com/office/officeart/2005/8/layout/target3"/>
    <dgm:cxn modelId="{3F3040A9-EB44-4A3F-8814-F365A43F3A05}" type="presParOf" srcId="{333A1088-737F-45CB-B68E-254E46348037}" destId="{619D679B-A015-4ECF-8348-D1034C574F40}" srcOrd="8" destOrd="0" presId="urn:microsoft.com/office/officeart/2005/8/layout/target3"/>
    <dgm:cxn modelId="{09744066-968F-4125-81F8-3111905A4A94}" type="presParOf" srcId="{333A1088-737F-45CB-B68E-254E46348037}" destId="{322283A8-4A27-4CDA-BAE3-F381106A9174}" srcOrd="9" destOrd="0" presId="urn:microsoft.com/office/officeart/2005/8/layout/target3"/>
    <dgm:cxn modelId="{877B9BD5-F578-4CBB-84B2-ED83BF0B7354}" type="presParOf" srcId="{333A1088-737F-45CB-B68E-254E46348037}" destId="{FFC9F71D-1B4F-4AD9-A4A6-86ADEFC8AF5C}" srcOrd="10" destOrd="0" presId="urn:microsoft.com/office/officeart/2005/8/layout/target3"/>
    <dgm:cxn modelId="{A7D6A95B-DDDE-4902-92B9-2DA8878516FF}" type="presParOf" srcId="{333A1088-737F-45CB-B68E-254E46348037}" destId="{25B08C86-7E15-44DC-BE7F-FFB55DD49D12}" srcOrd="11" destOrd="0" presId="urn:microsoft.com/office/officeart/2005/8/layout/target3"/>
    <dgm:cxn modelId="{ADE07E6B-602E-4DD9-AFB8-EC04176220A9}" type="presParOf" srcId="{333A1088-737F-45CB-B68E-254E46348037}" destId="{76644BE8-9D7C-4C09-B250-3D10AF48CBB7}" srcOrd="12" destOrd="0" presId="urn:microsoft.com/office/officeart/2005/8/layout/target3"/>
    <dgm:cxn modelId="{AF4D7594-75CF-425D-A3AD-980E50B936C0}" type="presParOf" srcId="{333A1088-737F-45CB-B68E-254E46348037}" destId="{EE85B701-7295-41C0-BA7A-34D3756A2AE6}" srcOrd="13" destOrd="0" presId="urn:microsoft.com/office/officeart/2005/8/layout/target3"/>
    <dgm:cxn modelId="{7C9F0824-8B4C-4DE8-AD42-010B3E4908CE}" type="presParOf" srcId="{333A1088-737F-45CB-B68E-254E46348037}" destId="{8BEBB6EC-1DAA-4CAC-8A25-BC0FCBD5DBD5}" srcOrd="14" destOrd="0" presId="urn:microsoft.com/office/officeart/2005/8/layout/target3"/>
    <dgm:cxn modelId="{241175B9-140A-4F83-81D9-BBBC13A815D4}" type="presParOf" srcId="{333A1088-737F-45CB-B68E-254E46348037}" destId="{AED2198E-93D5-4001-81B4-73124B309672}" srcOrd="15" destOrd="0" presId="urn:microsoft.com/office/officeart/2005/8/layout/target3"/>
    <dgm:cxn modelId="{7F25726B-BD90-4FB5-B1C4-195F8D2AE4A2}" type="presParOf" srcId="{333A1088-737F-45CB-B68E-254E46348037}" destId="{2BE915AB-18AA-4053-B92C-3BFC9ED204BB}" srcOrd="16" destOrd="0" presId="urn:microsoft.com/office/officeart/2005/8/layout/target3"/>
    <dgm:cxn modelId="{0585066D-D410-4C75-B0F2-D13626C29239}" type="presParOf" srcId="{333A1088-737F-45CB-B68E-254E46348037}" destId="{6BB5E863-4638-4E1D-BFDE-399D028AC4ED}" srcOrd="17" destOrd="0" presId="urn:microsoft.com/office/officeart/2005/8/layout/target3"/>
    <dgm:cxn modelId="{82B931F5-D15B-425C-9D55-91CA2DB6C309}" type="presParOf" srcId="{333A1088-737F-45CB-B68E-254E46348037}" destId="{5A5FFA88-C948-4069-8E93-59FA12366E83}" srcOrd="18" destOrd="0" presId="urn:microsoft.com/office/officeart/2005/8/layout/target3"/>
    <dgm:cxn modelId="{3551D65D-78FE-441C-8A8B-828C64FECF9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D34817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Times New Roman" pitchFamily="18" charset="0"/>
              <a:ea typeface="+mn-ea"/>
              <a:cs typeface="Times New Roman" pitchFamily="18" charset="0"/>
            </a:rPr>
            <a:t>NÁZEV ŠKOLY: Základní škola a Mateřská škola, Chvalkovice</a:t>
          </a:r>
          <a:endParaRPr lang="cs-CZ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Times New Roman" pitchFamily="18" charset="0"/>
            <a:ea typeface="+mn-ea"/>
            <a:cs typeface="Times New Roman" pitchFamily="18" charset="0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D34817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AUTOR: Mgr. Petr Hlava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NÁZEV: </a:t>
          </a:r>
          <a:r>
            <a:rPr lang="cs-CZ" sz="2000" b="1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Karel IV.</a:t>
          </a:r>
          <a:endParaRPr lang="cs-CZ" sz="2000" b="1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D34817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TEMA: Lucemburkové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855D5D"/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855D5D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erpetua"/>
              <a:ea typeface="+mn-ea"/>
              <a:cs typeface="+mn-cs"/>
            </a:rPr>
            <a:t>ČÍSLO PROJEKTU: CZ.1.07/1.1.05/04.0031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Perpetua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2D7BDF2-4302-426A-BC15-042F73954F5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B47D60E-2FF1-4062-A4A0-B48C25AB5B5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wmf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dejiny.ceskatelevize.cz/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onzik_vit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7575" y="404664"/>
            <a:ext cx="7772400" cy="1780108"/>
          </a:xfrm>
        </p:spPr>
        <p:txBody>
          <a:bodyPr/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435" y="321297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19264"/>
            <a:ext cx="2248351" cy="3284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ucitel\AppData\Local\Microsoft\Windows\Temporary Internet Files\Content.IE5\IKMPFHZ2\MC900325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225" y="4986223"/>
            <a:ext cx="1797710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553775" y="4509120"/>
            <a:ext cx="3042561" cy="1412991"/>
          </a:xfrm>
          <a:prstGeom prst="wedgeEllipseCallout">
            <a:avLst>
              <a:gd name="adj1" fmla="val 41661"/>
              <a:gd name="adj2" fmla="val 579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Ahoj, jsem Váš průvodce touto prezentací.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6234718"/>
            <a:ext cx="6190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523472787"/>
              </p:ext>
            </p:extLst>
          </p:nvPr>
        </p:nvGraphicFramePr>
        <p:xfrm>
          <a:off x="454311" y="40466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6053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Očekávaný výstup</a:t>
            </a:r>
            <a:r>
              <a:rPr lang="cs-CZ" dirty="0"/>
              <a:t>: pracuje s časovými údaji a využívá zjištěných údajů k pochopení vztahů mezi ději a mezi jevy, orientuje se v hlavních reáliích minulosti a současnosti naší </a:t>
            </a:r>
            <a:r>
              <a:rPr lang="cs-CZ" dirty="0" smtClean="0"/>
              <a:t>vlasti</a:t>
            </a:r>
          </a:p>
          <a:p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 k osvojení nového učiva o Karlu IV. a jeho životě.  </a:t>
            </a:r>
            <a:r>
              <a:rPr lang="cs-CZ" dirty="0"/>
              <a:t>Žáci poznávají různé historické reálie </a:t>
            </a:r>
            <a:r>
              <a:rPr lang="cs-CZ" dirty="0" smtClean="0"/>
              <a:t>a </a:t>
            </a:r>
            <a:r>
              <a:rPr lang="cs-CZ" dirty="0"/>
              <a:t>nové pojmy (diplomat). Uvědomují si souvislosti se současností (Karlova </a:t>
            </a:r>
            <a:r>
              <a:rPr lang="cs-CZ" dirty="0" smtClean="0"/>
              <a:t>univerzita</a:t>
            </a:r>
            <a:r>
              <a:rPr lang="cs-CZ" dirty="0" smtClean="0"/>
              <a:t>).</a:t>
            </a:r>
          </a:p>
          <a:p>
            <a:endParaRPr lang="cs-CZ" b="1" dirty="0"/>
          </a:p>
          <a:p>
            <a:r>
              <a:rPr lang="cs-CZ" b="1" dirty="0" smtClean="0"/>
              <a:t>Cílová skupina: Žák sedmé třídy</a:t>
            </a:r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7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84784"/>
            <a:ext cx="7408333" cy="864095"/>
          </a:xfrm>
        </p:spPr>
        <p:txBody>
          <a:bodyPr/>
          <a:lstStyle/>
          <a:p>
            <a:r>
              <a:rPr lang="cs-CZ" dirty="0" smtClean="0"/>
              <a:t>Minulou hodinu jsme si říkali o zavraždění posledního přemyslovského krále. Jak se jmenoval?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78318" y="2420888"/>
            <a:ext cx="1475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Václav III. </a:t>
            </a:r>
            <a:endParaRPr lang="cs-CZ" sz="2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2555776" y="2420888"/>
            <a:ext cx="1560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Boleslav I. </a:t>
            </a:r>
            <a:endParaRPr lang="cs-CZ" sz="2400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4211960" y="2420887"/>
            <a:ext cx="2549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Přemysl Otakar II. </a:t>
            </a:r>
            <a:endParaRPr lang="cs-CZ" sz="24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991994" y="3068960"/>
            <a:ext cx="7408333" cy="8640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Ve kterém městě se tento zločin  stal?</a:t>
            </a:r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978318" y="3672273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Náchodě </a:t>
            </a:r>
            <a:endParaRPr lang="cs-CZ" sz="2400" dirty="0"/>
          </a:p>
        </p:txBody>
      </p:sp>
      <p:sp>
        <p:nvSpPr>
          <p:cNvPr id="9" name="TextovéPole 8">
            <a:hlinkClick r:id="rId2" action="ppaction://hlinksldjump"/>
          </p:cNvPr>
          <p:cNvSpPr txBox="1"/>
          <p:nvPr/>
        </p:nvSpPr>
        <p:spPr>
          <a:xfrm>
            <a:off x="4211960" y="3663711"/>
            <a:ext cx="1502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Olomouci </a:t>
            </a:r>
            <a:endParaRPr lang="cs-CZ" sz="24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2555776" y="3663713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Plzni </a:t>
            </a:r>
            <a:endParaRPr lang="cs-CZ" sz="2400" dirty="0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991994" y="4365104"/>
            <a:ext cx="7408333" cy="4320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Jan Lucemburský byl. </a:t>
            </a:r>
            <a:endParaRPr lang="cs-CZ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1140004" y="5013176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hluchý </a:t>
            </a:r>
            <a:endParaRPr lang="cs-CZ" sz="2400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2559046" y="5013176"/>
            <a:ext cx="92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slepý </a:t>
            </a:r>
            <a:endParaRPr lang="cs-CZ" sz="2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4183897" y="5013176"/>
            <a:ext cx="1140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hloupý </a:t>
            </a:r>
            <a:endParaRPr lang="cs-CZ" sz="2400" dirty="0"/>
          </a:p>
        </p:txBody>
      </p:sp>
      <p:pic>
        <p:nvPicPr>
          <p:cNvPr id="15" name="Picture 2" descr="C:\Users\ucitel\AppData\Local\Microsoft\Windows\Temporary Internet Files\Content.IE5\IKMPFHZ2\MC900325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225" y="4986223"/>
            <a:ext cx="1797710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válný popisek 15"/>
          <p:cNvSpPr/>
          <p:nvPr/>
        </p:nvSpPr>
        <p:spPr>
          <a:xfrm>
            <a:off x="5259015" y="4349881"/>
            <a:ext cx="2664296" cy="1124960"/>
          </a:xfrm>
          <a:prstGeom prst="wedgeEllipseCallout">
            <a:avLst>
              <a:gd name="adj1" fmla="val 29181"/>
              <a:gd name="adj2" fmla="val 875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Úvodem si zopakujeme minulou látku.</a:t>
            </a:r>
            <a:endParaRPr lang="cs-CZ" sz="2000" b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950787" y="5490064"/>
            <a:ext cx="7408333" cy="4320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Václav II. začal razit stříbrnou minci </a:t>
            </a:r>
            <a:endParaRPr lang="cs-CZ" dirty="0"/>
          </a:p>
        </p:txBody>
      </p:sp>
      <p:sp>
        <p:nvSpPr>
          <p:cNvPr id="18" name="TextovéPole 17">
            <a:hlinkClick r:id="rId2" action="ppaction://hlinksldjump"/>
          </p:cNvPr>
          <p:cNvSpPr txBox="1"/>
          <p:nvPr/>
        </p:nvSpPr>
        <p:spPr>
          <a:xfrm>
            <a:off x="2585510" y="5959336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groš </a:t>
            </a:r>
            <a:endParaRPr lang="cs-CZ" sz="2400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1261706" y="5932041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dukát </a:t>
            </a:r>
            <a:endParaRPr lang="cs-CZ" sz="2400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3859940" y="5965556"/>
            <a:ext cx="1180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korunu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7824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Karlovi rodiče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857500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4"/>
            <a:ext cx="2854288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150495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 Lucemburský (Obr. 2.)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6163426"/>
            <a:ext cx="3719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Eliška Přemyslovna (Obr. 3)</a:t>
            </a:r>
            <a:endParaRPr lang="cs-CZ" sz="2400" dirty="0"/>
          </a:p>
        </p:txBody>
      </p:sp>
      <p:sp>
        <p:nvSpPr>
          <p:cNvPr id="5" name="Srdce 4"/>
          <p:cNvSpPr/>
          <p:nvPr/>
        </p:nvSpPr>
        <p:spPr>
          <a:xfrm>
            <a:off x="3779912" y="3429000"/>
            <a:ext cx="1562472" cy="140610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12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816423"/>
          </a:xfrm>
        </p:spPr>
        <p:txBody>
          <a:bodyPr>
            <a:normAutofit/>
          </a:bodyPr>
          <a:lstStyle/>
          <a:p>
            <a:r>
              <a:rPr lang="cs-CZ" dirty="0" smtClean="0"/>
              <a:t>Pojmenován Václav</a:t>
            </a:r>
          </a:p>
          <a:p>
            <a:r>
              <a:rPr lang="cs-CZ" dirty="0" smtClean="0"/>
              <a:t>Odvezen od matky a ukrýván na hradě Loket a Křivoklát.</a:t>
            </a:r>
          </a:p>
          <a:p>
            <a:r>
              <a:rPr lang="cs-CZ" dirty="0" smtClean="0"/>
              <a:t>Vychován ve Francii, kde přijal jméno Karel.</a:t>
            </a:r>
          </a:p>
          <a:p>
            <a:r>
              <a:rPr lang="cs-CZ" dirty="0" smtClean="0"/>
              <a:t>Oženěn v sedmi letech s Blankou z </a:t>
            </a:r>
            <a:r>
              <a:rPr lang="cs-CZ" dirty="0" err="1" smtClean="0"/>
              <a:t>Valois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14 letech poslán do Itálie, kde zastupoval otce a svedl první bitvu.</a:t>
            </a:r>
          </a:p>
          <a:p>
            <a:r>
              <a:rPr lang="cs-CZ" dirty="0" smtClean="0"/>
              <a:t>V sedmnácti se vrací do Čech a musí se naučit náš jazyk.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847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43204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Obnovil pořádek v Čechách, trestal zločiny</a:t>
            </a:r>
          </a:p>
          <a:p>
            <a:r>
              <a:rPr lang="cs-CZ" dirty="0" smtClean="0"/>
              <a:t>Zřídil v Praze arcibiskupství, první arcibiskup  Arnošt z Pardubic</a:t>
            </a:r>
          </a:p>
          <a:p>
            <a:r>
              <a:rPr lang="cs-CZ" dirty="0" smtClean="0"/>
              <a:t>Zvolen císařem</a:t>
            </a:r>
          </a:p>
          <a:p>
            <a:r>
              <a:rPr lang="cs-CZ" dirty="0" smtClean="0"/>
              <a:t>Nechal postavit Nové Město pražské, katedrálu sv. Víta, hrad Karlštejn (na ochranu císařských korunovačních klenotů), Karlův most a v Praze založil univerzitu, dnešní Karlova.</a:t>
            </a:r>
          </a:p>
          <a:p>
            <a:r>
              <a:rPr lang="cs-CZ" dirty="0" smtClean="0"/>
              <a:t>Napsal svůj životopis Vita Caroli</a:t>
            </a:r>
          </a:p>
          <a:p>
            <a:r>
              <a:rPr lang="cs-CZ" dirty="0"/>
              <a:t>uměl německy, francouzsky, latinsky a italsky (česky se znovu naučil až po svém návratu do země roku </a:t>
            </a:r>
            <a:r>
              <a:rPr lang="cs-CZ" dirty="0" smtClean="0"/>
              <a:t>1333)</a:t>
            </a:r>
          </a:p>
          <a:p>
            <a:r>
              <a:rPr lang="cs-CZ" dirty="0" smtClean="0"/>
              <a:t>Jeho neznámějšími potomky jsou Zikmund a Václav IV.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 – Otec vlasti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41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Manželky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2016224" cy="3390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7333" y="5661248"/>
            <a:ext cx="1860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Blanka z </a:t>
            </a:r>
            <a:r>
              <a:rPr lang="cs-CZ" sz="2000" b="1" dirty="0" err="1" smtClean="0"/>
              <a:t>Valois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283" y="2028346"/>
            <a:ext cx="2023804" cy="3343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27018" y="5661248"/>
            <a:ext cx="1502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Anna Falcká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810" y="1988840"/>
            <a:ext cx="1953411" cy="3343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36819" y="5644635"/>
            <a:ext cx="18533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Anna Svídnická</a:t>
            </a:r>
            <a:endParaRPr lang="cs-CZ" sz="20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724" y="1988840"/>
            <a:ext cx="1975093" cy="3350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749007" y="5678179"/>
            <a:ext cx="2244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Eliška Pomořanská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19" y="5332516"/>
            <a:ext cx="652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83724" y="5338351"/>
            <a:ext cx="6415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85118" y="5332517"/>
            <a:ext cx="6559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66283" y="5398116"/>
            <a:ext cx="6447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06114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52728"/>
          </a:xfrm>
        </p:spPr>
        <p:txBody>
          <a:bodyPr/>
          <a:lstStyle/>
          <a:p>
            <a:r>
              <a:rPr lang="cs-CZ" dirty="0" smtClean="0"/>
              <a:t>Katedrála sv. Víta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6ZOVYQ34\MP9004071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77" y="1052736"/>
            <a:ext cx="4124747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60080" y="1052736"/>
            <a:ext cx="448392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Stavitelé Matyáš z </a:t>
            </a:r>
            <a:r>
              <a:rPr lang="cs-CZ" sz="2800" dirty="0" err="1" smtClean="0"/>
              <a:t>Arassu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Petr Parléř</a:t>
            </a:r>
          </a:p>
          <a:p>
            <a:r>
              <a:rPr lang="cs-CZ" sz="2800" dirty="0" smtClean="0"/>
              <a:t>Postavena v gotickém slohu</a:t>
            </a:r>
          </a:p>
          <a:p>
            <a:r>
              <a:rPr lang="cs-CZ" sz="2800" dirty="0" smtClean="0"/>
              <a:t>Místo posledního odpočinku</a:t>
            </a:r>
          </a:p>
          <a:p>
            <a:r>
              <a:rPr lang="cs-CZ" sz="2800" dirty="0" smtClean="0"/>
              <a:t>Karla IV. a jeho manželek.</a:t>
            </a:r>
          </a:p>
          <a:p>
            <a:r>
              <a:rPr lang="cs-CZ" sz="2800" dirty="0" smtClean="0"/>
              <a:t>Jsou zde uschovány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orunovační klenoty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5277" y="6312822"/>
            <a:ext cx="2422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 www.office.com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266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976914"/>
              </p:ext>
            </p:extLst>
          </p:nvPr>
        </p:nvGraphicFramePr>
        <p:xfrm>
          <a:off x="179512" y="188640"/>
          <a:ext cx="8964488" cy="6480720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2241122"/>
                <a:gridCol w="2241122"/>
                <a:gridCol w="2241122"/>
                <a:gridCol w="2241122"/>
              </a:tblGrid>
              <a:tr h="16201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Napiš alespoň tři </a:t>
                      </a:r>
                      <a:r>
                        <a:rPr lang="cs-CZ" sz="2000" b="1" kern="50" dirty="0" smtClean="0">
                          <a:effectLst/>
                        </a:rPr>
                        <a:t>jména</a:t>
                      </a:r>
                      <a:r>
                        <a:rPr lang="cs-CZ" sz="2000" b="1" kern="50" baseline="0" dirty="0" smtClean="0">
                          <a:effectLst/>
                        </a:rPr>
                        <a:t> manželek</a:t>
                      </a:r>
                      <a:r>
                        <a:rPr lang="cs-CZ" sz="2000" b="1" kern="50" dirty="0" smtClean="0">
                          <a:effectLst/>
                        </a:rPr>
                        <a:t> </a:t>
                      </a:r>
                      <a:r>
                        <a:rPr lang="cs-CZ" sz="2000" b="1" kern="50" dirty="0">
                          <a:effectLst/>
                        </a:rPr>
                        <a:t>Karla </a:t>
                      </a:r>
                      <a:r>
                        <a:rPr lang="cs-CZ" sz="2000" b="1" kern="50" dirty="0" smtClean="0">
                          <a:effectLst/>
                        </a:rPr>
                        <a:t>IV.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Kdo byl otec a matka Karla IV.?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 smtClean="0">
                          <a:effectLst/>
                        </a:rPr>
                        <a:t>Kde</a:t>
                      </a:r>
                      <a:r>
                        <a:rPr lang="cs-CZ" sz="2000" b="1" kern="50" baseline="0" dirty="0" smtClean="0">
                          <a:effectLst/>
                        </a:rPr>
                        <a:t> byl Karel IV. vychován</a:t>
                      </a:r>
                      <a:r>
                        <a:rPr lang="cs-CZ" sz="2000" b="1" kern="50" dirty="0" smtClean="0">
                          <a:effectLst/>
                        </a:rPr>
                        <a:t>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b="1" kern="50" dirty="0" smtClean="0">
                          <a:effectLst/>
                        </a:rPr>
                        <a:t>Kterým</a:t>
                      </a:r>
                      <a:r>
                        <a:rPr lang="cs-CZ" sz="1800" b="1" kern="50" baseline="0" dirty="0" smtClean="0">
                          <a:effectLst/>
                        </a:rPr>
                        <a:t> jménem byl Karel IV křtěný</a:t>
                      </a:r>
                      <a:r>
                        <a:rPr lang="cs-CZ" sz="1800" b="1" kern="50" dirty="0" smtClean="0">
                          <a:effectLst/>
                        </a:rPr>
                        <a:t>? </a:t>
                      </a:r>
                      <a:endParaRPr lang="cs-CZ" sz="18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</a:tr>
              <a:tr h="16201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 smtClean="0">
                          <a:effectLst/>
                        </a:rPr>
                        <a:t>Řekni </a:t>
                      </a:r>
                      <a:r>
                        <a:rPr lang="cs-CZ" sz="2000" b="1" kern="50" dirty="0">
                          <a:effectLst/>
                        </a:rPr>
                        <a:t>alespoň </a:t>
                      </a:r>
                      <a:r>
                        <a:rPr lang="cs-CZ" sz="2000" b="1" kern="50" dirty="0" smtClean="0">
                          <a:effectLst/>
                        </a:rPr>
                        <a:t>2 </a:t>
                      </a:r>
                      <a:r>
                        <a:rPr lang="cs-CZ" sz="2000" b="1" kern="50" dirty="0">
                          <a:effectLst/>
                        </a:rPr>
                        <a:t>stavby, které nechal Karel IV. postavit.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pl-PL" sz="20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Jak je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pl-PL" sz="20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Karel IV. nazýván? </a:t>
                      </a: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Napiš jména </a:t>
                      </a:r>
                      <a:r>
                        <a:rPr lang="cs-CZ" sz="2000" b="1" kern="50" dirty="0" smtClean="0">
                          <a:effectLst/>
                        </a:rPr>
                        <a:t>dvou</a:t>
                      </a:r>
                      <a:r>
                        <a:rPr lang="cs-CZ" sz="2000" b="1" kern="50" baseline="0" dirty="0" smtClean="0">
                          <a:effectLst/>
                        </a:rPr>
                        <a:t> hradů, kde byl ukrýván?</a:t>
                      </a:r>
                      <a:endParaRPr lang="cs-CZ" sz="2000" b="1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 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b="1" kern="50" dirty="0">
                          <a:effectLst/>
                        </a:rPr>
                        <a:t>Komu Karel IV. svěřil přestavbu chrámu sv. Víta?</a:t>
                      </a:r>
                      <a:endParaRPr lang="cs-CZ" sz="18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</a:tr>
              <a:tr h="16201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Jakou knihu Karel IV. napsal?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V jakém slohu je postavena katedrála sv. Víta?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Jak se jmenovali nejznámější synové Karla IV.?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b="1" kern="50" dirty="0" smtClean="0">
                          <a:effectLst/>
                        </a:rPr>
                        <a:t>Kde</a:t>
                      </a:r>
                      <a:r>
                        <a:rPr lang="cs-CZ" sz="1800" b="1" kern="50" baseline="0" dirty="0" smtClean="0">
                          <a:effectLst/>
                        </a:rPr>
                        <a:t> jsou uschovány korunovační klenoty</a:t>
                      </a:r>
                      <a:r>
                        <a:rPr lang="cs-CZ" sz="1800" b="1" kern="50" dirty="0" smtClean="0">
                          <a:effectLst/>
                        </a:rPr>
                        <a:t>?</a:t>
                      </a:r>
                      <a:endParaRPr lang="cs-CZ" sz="18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</a:tr>
              <a:tr h="16201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 smtClean="0">
                          <a:effectLst/>
                        </a:rPr>
                        <a:t>Jak</a:t>
                      </a:r>
                      <a:r>
                        <a:rPr lang="cs-CZ" sz="2000" b="1" kern="50" baseline="0" dirty="0" smtClean="0">
                          <a:effectLst/>
                        </a:rPr>
                        <a:t> se říká královské koruně</a:t>
                      </a:r>
                      <a:r>
                        <a:rPr lang="cs-CZ" sz="2000" b="1" kern="50" dirty="0" smtClean="0">
                          <a:effectLst/>
                        </a:rPr>
                        <a:t>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Z jakého rodu byl Karel IV.?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 smtClean="0">
                          <a:effectLst/>
                        </a:rPr>
                        <a:t>Jakými</a:t>
                      </a:r>
                      <a:r>
                        <a:rPr lang="cs-CZ" sz="2000" b="1" kern="50" baseline="0" dirty="0" smtClean="0">
                          <a:effectLst/>
                        </a:rPr>
                        <a:t> jazyky hovořil? Pamatuješ si alespoň dva?</a:t>
                      </a:r>
                      <a:endParaRPr lang="cs-CZ" sz="2000" b="1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 </a:t>
                      </a:r>
                      <a:endParaRPr lang="cs-CZ" sz="20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b="1" kern="50" dirty="0">
                          <a:effectLst/>
                        </a:rPr>
                        <a:t>Kde je Karel IV. pochován?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b="1" kern="50" dirty="0">
                          <a:effectLst/>
                        </a:rPr>
                        <a:t> </a:t>
                      </a:r>
                      <a:endParaRPr lang="cs-CZ" sz="18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9856" marR="39856" marT="0" marB="0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79512" y="188640"/>
            <a:ext cx="2304256" cy="16312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Blanka z </a:t>
            </a:r>
            <a:r>
              <a:rPr lang="cs-CZ" b="1" dirty="0" err="1" smtClean="0">
                <a:solidFill>
                  <a:srgbClr val="FFFF00"/>
                </a:solidFill>
              </a:rPr>
              <a:t>Valois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Anna Falcká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Anna Svídnická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Eliška pomořanská</a:t>
            </a: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188640"/>
            <a:ext cx="2160240" cy="16312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Jan Lucemburský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Eliška Přemyslovna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188640"/>
            <a:ext cx="2335943" cy="16312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Francie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sz="3200" dirty="0">
              <a:solidFill>
                <a:srgbClr val="FFFF00"/>
              </a:solidFill>
            </a:endParaRPr>
          </a:p>
          <a:p>
            <a:endParaRPr lang="cs-CZ" sz="3200" dirty="0" smtClean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88640"/>
            <a:ext cx="2195197" cy="16312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Václav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819856"/>
            <a:ext cx="2232248" cy="16312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Karlův most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Karlštejn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Katedrála sv. Víta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1819856"/>
            <a:ext cx="2232248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Otec vlasti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93313" y="1819856"/>
            <a:ext cx="2250148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Petr Parléř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1819856"/>
            <a:ext cx="2261445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Loket a Křivoklát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3420294"/>
            <a:ext cx="2232248" cy="16619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Vita Caroli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3404805"/>
            <a:ext cx="2250148" cy="16619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Gotika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3419950"/>
            <a:ext cx="2250148" cy="16619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Václav IV. a Zikmund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93313" y="3397700"/>
            <a:ext cx="2250148" cy="16619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Katedrála sv. Víta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941168"/>
            <a:ext cx="2250148" cy="172354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Svatováclavská koruna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93860" y="5054610"/>
            <a:ext cx="2250148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Lucemburkové</a:t>
            </a:r>
          </a:p>
          <a:p>
            <a:endParaRPr lang="cs-CZ" sz="40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5049861"/>
            <a:ext cx="2254906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Francouzština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Italština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Němčina</a:t>
            </a:r>
            <a:endParaRPr lang="cs-CZ" sz="28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05453" y="5039343"/>
            <a:ext cx="2250148" cy="160043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Katedrála sv. Víta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42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1547664" y="3244334"/>
            <a:ext cx="65614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http://dejiny.ceskatelevize.cz/</a:t>
            </a:r>
          </a:p>
        </p:txBody>
      </p:sp>
    </p:spTree>
    <p:extLst>
      <p:ext uri="{BB962C8B-B14F-4D97-AF65-F5344CB8AC3E}">
        <p14:creationId xmlns:p14="http://schemas.microsoft.com/office/powerpoint/2010/main" val="415788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ucitel\AppData\Local\Microsoft\Windows\Temporary Internet Files\Content.IE5\IKMPFHZ2\MC900325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953" y="1916832"/>
            <a:ext cx="2627047" cy="273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699792" y="1916832"/>
            <a:ext cx="3784083" cy="1944216"/>
          </a:xfrm>
          <a:prstGeom prst="wedgeEllipseCallout">
            <a:avLst>
              <a:gd name="adj1" fmla="val 58116"/>
              <a:gd name="adj2" fmla="val 313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ŠPATNĚ, ZKUS TO ZNOVU</a:t>
            </a:r>
            <a:endParaRPr lang="cs-CZ" sz="4000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927269" y="561151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1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ucitel\AppData\Local\Microsoft\Windows\Temporary Internet Files\Content.IE5\IKMPFHZ2\MC900325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953" y="1916832"/>
            <a:ext cx="2627047" cy="273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699792" y="1916832"/>
            <a:ext cx="3784083" cy="1944216"/>
          </a:xfrm>
          <a:prstGeom prst="wedgeEllipseCallout">
            <a:avLst>
              <a:gd name="adj1" fmla="val 58116"/>
              <a:gd name="adj2" fmla="val 313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VÝBORNĚ</a:t>
            </a:r>
            <a:endParaRPr lang="cs-CZ" sz="4000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927269" y="561151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79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68052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Obr. 1.: EJDZEJ. </a:t>
            </a:r>
            <a:r>
              <a:rPr lang="cs-CZ" dirty="0" err="1" smtClean="0">
                <a:solidFill>
                  <a:schemeClr val="tx1"/>
                </a:solidFill>
              </a:rPr>
              <a:t>Wikimedia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commons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Charles IV-John </a:t>
            </a:r>
            <a:r>
              <a:rPr lang="cs-CZ" dirty="0" err="1">
                <a:solidFill>
                  <a:schemeClr val="tx1"/>
                </a:solidFill>
              </a:rPr>
              <a:t>Ocko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votive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picture-fragment.jpg: </a:t>
            </a:r>
            <a:r>
              <a:rPr lang="en-US" dirty="0">
                <a:solidFill>
                  <a:schemeClr val="tx1"/>
                </a:solidFill>
              </a:rPr>
              <a:t>[On line]. </a:t>
            </a:r>
            <a:r>
              <a:rPr lang="en-US" dirty="0" smtClean="0">
                <a:solidFill>
                  <a:schemeClr val="tx1"/>
                </a:solidFill>
              </a:rPr>
              <a:t>200</a:t>
            </a:r>
            <a:r>
              <a:rPr lang="cs-CZ" dirty="0" smtClean="0">
                <a:solidFill>
                  <a:schemeClr val="tx1"/>
                </a:solidFill>
              </a:rPr>
              <a:t>7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[cit. </a:t>
            </a:r>
            <a:r>
              <a:rPr lang="en-US" dirty="0" smtClean="0">
                <a:solidFill>
                  <a:schemeClr val="tx1"/>
                </a:solidFill>
              </a:rPr>
              <a:t>2011-</a:t>
            </a:r>
            <a:r>
              <a:rPr lang="cs-CZ" dirty="0" smtClean="0">
                <a:solidFill>
                  <a:schemeClr val="tx1"/>
                </a:solidFill>
              </a:rPr>
              <a:t>10</a:t>
            </a:r>
            <a:r>
              <a:rPr lang="en-US" dirty="0" smtClean="0">
                <a:solidFill>
                  <a:schemeClr val="tx1"/>
                </a:solidFill>
              </a:rPr>
              <a:t>-</a:t>
            </a:r>
            <a:r>
              <a:rPr lang="cs-CZ" dirty="0" smtClean="0">
                <a:solidFill>
                  <a:schemeClr val="tx1"/>
                </a:solidFill>
              </a:rPr>
              <a:t>25</a:t>
            </a:r>
            <a:r>
              <a:rPr lang="en-US" dirty="0" smtClean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cs.wikipedia.org/wiki/Soubor:Charles_IV-John_Ocko_votive_picture-fragment.jpg Licence: Public 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endParaRPr lang="cs-CZ" dirty="0" smtClean="0">
              <a:solidFill>
                <a:schemeClr val="tx1"/>
              </a:solidFill>
              <a:hlinkClick r:id="rId2"/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Obr. 2.: ACOMA. </a:t>
            </a:r>
            <a:r>
              <a:rPr lang="cs-CZ" dirty="0" err="1">
                <a:solidFill>
                  <a:schemeClr val="tx1"/>
                </a:solidFill>
              </a:rPr>
              <a:t>Wikimedia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commons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Honzik_vit.jpg : </a:t>
            </a:r>
            <a:r>
              <a:rPr lang="en-US" dirty="0">
                <a:solidFill>
                  <a:schemeClr val="tx1"/>
                </a:solidFill>
              </a:rPr>
              <a:t>[On line]. </a:t>
            </a:r>
            <a:r>
              <a:rPr lang="en-US" dirty="0" smtClean="0">
                <a:solidFill>
                  <a:schemeClr val="tx1"/>
                </a:solidFill>
              </a:rPr>
              <a:t>200</a:t>
            </a:r>
            <a:r>
              <a:rPr lang="cs-CZ" dirty="0" smtClean="0">
                <a:solidFill>
                  <a:schemeClr val="tx1"/>
                </a:solidFill>
              </a:rPr>
              <a:t>9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r>
              <a:rPr lang="cs-CZ" dirty="0" smtClean="0">
                <a:solidFill>
                  <a:schemeClr val="tx1"/>
                </a:solidFill>
              </a:rPr>
              <a:t> 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cs.wikipedia.org/wiki/Soubor:Honzik_vit.jpg  Licence</a:t>
            </a:r>
            <a:r>
              <a:rPr lang="cs-CZ" dirty="0">
                <a:solidFill>
                  <a:schemeClr val="tx1"/>
                </a:solidFill>
              </a:rPr>
              <a:t>: Public </a:t>
            </a:r>
            <a:r>
              <a:rPr lang="cs-CZ" dirty="0" err="1">
                <a:solidFill>
                  <a:schemeClr val="tx1"/>
                </a:solidFill>
              </a:rPr>
              <a:t>domain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Obr. 3.: </a:t>
            </a:r>
            <a:r>
              <a:rPr lang="cs-CZ" dirty="0">
                <a:solidFill>
                  <a:schemeClr val="tx1"/>
                </a:solidFill>
              </a:rPr>
              <a:t>ACOMA. </a:t>
            </a:r>
            <a:r>
              <a:rPr lang="cs-CZ" dirty="0" err="1">
                <a:solidFill>
                  <a:schemeClr val="tx1"/>
                </a:solidFill>
              </a:rPr>
              <a:t>Wikimedia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commons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ElaPremyslovna_vit.jpg:  </a:t>
            </a:r>
            <a:r>
              <a:rPr lang="en-US" dirty="0">
                <a:solidFill>
                  <a:schemeClr val="tx1"/>
                </a:solidFill>
              </a:rPr>
              <a:t>[On line]. 200</a:t>
            </a:r>
            <a:r>
              <a:rPr lang="cs-CZ" dirty="0">
                <a:solidFill>
                  <a:schemeClr val="tx1"/>
                </a:solidFill>
              </a:rPr>
              <a:t>9</a:t>
            </a:r>
            <a:r>
              <a:rPr lang="en-US" dirty="0">
                <a:solidFill>
                  <a:schemeClr val="tx1"/>
                </a:solidFill>
              </a:rPr>
              <a:t> 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commons.wikimedia.org/wiki/File:ElaPremyslovna_vit.jpg?uselang=cs </a:t>
            </a:r>
            <a:r>
              <a:rPr lang="cs-CZ" dirty="0">
                <a:solidFill>
                  <a:schemeClr val="tx1"/>
                </a:solidFill>
              </a:rPr>
              <a:t>Licence: Public 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Obr. 4.: MICHAELSANDERS. </a:t>
            </a:r>
            <a:r>
              <a:rPr lang="cs-CZ" dirty="0" err="1" smtClean="0">
                <a:solidFill>
                  <a:schemeClr val="tx1"/>
                </a:solidFill>
              </a:rPr>
              <a:t>Wikimedia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commons</a:t>
            </a:r>
            <a:r>
              <a:rPr lang="cs-CZ" dirty="0" smtClean="0">
                <a:solidFill>
                  <a:schemeClr val="tx1"/>
                </a:solidFill>
              </a:rPr>
              <a:t> : Blanka_z_Valois.JPG </a:t>
            </a:r>
            <a:r>
              <a:rPr lang="cs-CZ" dirty="0">
                <a:solidFill>
                  <a:schemeClr val="tx1"/>
                </a:solidFill>
              </a:rPr>
              <a:t>:  </a:t>
            </a:r>
            <a:r>
              <a:rPr lang="en-US" dirty="0">
                <a:solidFill>
                  <a:schemeClr val="tx1"/>
                </a:solidFill>
              </a:rPr>
              <a:t>[On line]. </a:t>
            </a:r>
            <a:r>
              <a:rPr lang="en-US" dirty="0" smtClean="0">
                <a:solidFill>
                  <a:schemeClr val="tx1"/>
                </a:solidFill>
              </a:rPr>
              <a:t>200</a:t>
            </a:r>
            <a:r>
              <a:rPr lang="cs-CZ" dirty="0" smtClean="0">
                <a:solidFill>
                  <a:schemeClr val="tx1"/>
                </a:solidFill>
              </a:rPr>
              <a:t>7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commons.wikimedia.org/wiki/File:Blanka_z_Valois.JPG?uselang=cs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Licence: Public </a:t>
            </a:r>
            <a:r>
              <a:rPr lang="cs-CZ" dirty="0" err="1">
                <a:solidFill>
                  <a:schemeClr val="tx1"/>
                </a:solidFill>
              </a:rPr>
              <a:t>domain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05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Obr. 5.: </a:t>
            </a:r>
            <a:r>
              <a:rPr lang="cs-CZ" dirty="0">
                <a:solidFill>
                  <a:schemeClr val="tx1"/>
                </a:solidFill>
              </a:rPr>
              <a:t>MICHAELSANDERS. </a:t>
            </a:r>
            <a:r>
              <a:rPr lang="cs-CZ" dirty="0" err="1">
                <a:solidFill>
                  <a:schemeClr val="tx1"/>
                </a:solidFill>
              </a:rPr>
              <a:t>Wikimedia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commons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: Anna_von_der_Pfalz.jpg: </a:t>
            </a:r>
            <a:r>
              <a:rPr lang="en-US" dirty="0">
                <a:solidFill>
                  <a:schemeClr val="tx1"/>
                </a:solidFill>
              </a:rPr>
              <a:t>[On line]. 200</a:t>
            </a:r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en-US" dirty="0">
                <a:solidFill>
                  <a:schemeClr val="tx1"/>
                </a:solidFill>
              </a:rPr>
              <a:t> 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upload.wikimedia.org/wikipedia/commons/d/d0/Anna_von_der_Pfalz.jpg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Licence: Public 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6.: </a:t>
            </a:r>
            <a:r>
              <a:rPr lang="cs-CZ" dirty="0">
                <a:solidFill>
                  <a:schemeClr val="tx1"/>
                </a:solidFill>
              </a:rPr>
              <a:t>MICHAELSANDERS. </a:t>
            </a:r>
            <a:r>
              <a:rPr lang="cs-CZ" dirty="0" err="1">
                <a:solidFill>
                  <a:schemeClr val="tx1"/>
                </a:solidFill>
              </a:rPr>
              <a:t>Wikimedia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commons</a:t>
            </a:r>
            <a:r>
              <a:rPr lang="cs-CZ" dirty="0" smtClean="0">
                <a:solidFill>
                  <a:schemeClr val="tx1"/>
                </a:solidFill>
              </a:rPr>
              <a:t>: Anna_von_Schweidnitz.jpg</a:t>
            </a:r>
            <a:r>
              <a:rPr lang="cs-CZ" dirty="0">
                <a:solidFill>
                  <a:schemeClr val="tx1"/>
                </a:solidFill>
              </a:rPr>
              <a:t> : </a:t>
            </a:r>
            <a:r>
              <a:rPr lang="en-US" dirty="0">
                <a:solidFill>
                  <a:schemeClr val="tx1"/>
                </a:solidFill>
              </a:rPr>
              <a:t>[On line]. </a:t>
            </a:r>
            <a:r>
              <a:rPr lang="en-US" dirty="0" smtClean="0">
                <a:solidFill>
                  <a:schemeClr val="tx1"/>
                </a:solidFill>
              </a:rPr>
              <a:t>200</a:t>
            </a:r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cs.wikipedia.org/wiki/Soubor:Anna_von_Schweidnitz.jpg Licence: Public 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Obr. </a:t>
            </a:r>
            <a:r>
              <a:rPr lang="cs-CZ" dirty="0" smtClean="0">
                <a:solidFill>
                  <a:schemeClr val="tx1"/>
                </a:solidFill>
              </a:rPr>
              <a:t>7.: </a:t>
            </a:r>
            <a:r>
              <a:rPr lang="cs-CZ" dirty="0">
                <a:solidFill>
                  <a:schemeClr val="tx1"/>
                </a:solidFill>
              </a:rPr>
              <a:t>MICHAELSANDERS. </a:t>
            </a:r>
            <a:r>
              <a:rPr lang="cs-CZ" dirty="0" err="1">
                <a:solidFill>
                  <a:schemeClr val="tx1"/>
                </a:solidFill>
              </a:rPr>
              <a:t>Wikimedia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commons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Eliška </a:t>
            </a:r>
            <a:r>
              <a:rPr lang="cs-CZ" dirty="0" smtClean="0">
                <a:solidFill>
                  <a:schemeClr val="tx1"/>
                </a:solidFill>
              </a:rPr>
              <a:t>Pomořanská.jpg: </a:t>
            </a:r>
            <a:r>
              <a:rPr lang="en-US" dirty="0">
                <a:solidFill>
                  <a:schemeClr val="tx1"/>
                </a:solidFill>
              </a:rPr>
              <a:t>[On line]. 200</a:t>
            </a:r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en-US" dirty="0">
                <a:solidFill>
                  <a:schemeClr val="tx1"/>
                </a:solidFill>
              </a:rPr>
              <a:t> [cit. 2011-</a:t>
            </a:r>
            <a:r>
              <a:rPr lang="cs-CZ" dirty="0">
                <a:solidFill>
                  <a:schemeClr val="tx1"/>
                </a:solidFill>
              </a:rPr>
              <a:t>10</a:t>
            </a:r>
            <a:r>
              <a:rPr lang="en-US" dirty="0">
                <a:solidFill>
                  <a:schemeClr val="tx1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25</a:t>
            </a:r>
            <a:r>
              <a:rPr lang="en-US" dirty="0">
                <a:solidFill>
                  <a:schemeClr val="tx1"/>
                </a:solidFill>
              </a:rPr>
              <a:t>]. </a:t>
            </a:r>
            <a:r>
              <a:rPr lang="cs-CZ" dirty="0">
                <a:solidFill>
                  <a:schemeClr val="tx1"/>
                </a:solidFill>
              </a:rPr>
              <a:t>Dostupné z WWW: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cs.wikipedia.org/wiki/Soubor:Eli%C5%A1ka_Pomo%C5%99ansk%C3%A1.jpg</a:t>
            </a:r>
            <a:r>
              <a:rPr lang="cs-CZ" dirty="0">
                <a:solidFill>
                  <a:schemeClr val="tx1"/>
                </a:solidFill>
              </a:rPr>
              <a:t> Licence: Public 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Clipart</a:t>
            </a:r>
            <a:r>
              <a:rPr lang="cs-CZ" dirty="0" smtClean="0">
                <a:solidFill>
                  <a:schemeClr val="tx1"/>
                </a:solidFill>
              </a:rPr>
              <a:t> lev: WWW.office.com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62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396</TotalTime>
  <Words>856</Words>
  <Application>Microsoft Office PowerPoint</Application>
  <PresentationFormat>Předvádění na obrazovce (4:3)</PresentationFormat>
  <Paragraphs>142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KAREL IV.</vt:lpstr>
      <vt:lpstr>Metodika</vt:lpstr>
      <vt:lpstr>Opakování</vt:lpstr>
      <vt:lpstr>Karlovi rodiče</vt:lpstr>
      <vt:lpstr>Dětství</vt:lpstr>
      <vt:lpstr>Karel IV. – Otec vlasti</vt:lpstr>
      <vt:lpstr>Manželky</vt:lpstr>
      <vt:lpstr>Katedrála sv. Víta</vt:lpstr>
      <vt:lpstr>Prezentace aplikace PowerPoint</vt:lpstr>
      <vt:lpstr>Dějiny udatného českého národa</vt:lpstr>
      <vt:lpstr>Prezentace aplikace PowerPoint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Hlava Petr</dc:creator>
  <cp:lastModifiedBy>Hlava Petr</cp:lastModifiedBy>
  <cp:revision>33</cp:revision>
  <dcterms:created xsi:type="dcterms:W3CDTF">2011-10-25T22:08:40Z</dcterms:created>
  <dcterms:modified xsi:type="dcterms:W3CDTF">2012-02-06T20:55:27Z</dcterms:modified>
</cp:coreProperties>
</file>