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4" r:id="rId4"/>
    <p:sldId id="265" r:id="rId5"/>
    <p:sldId id="272" r:id="rId6"/>
    <p:sldId id="269" r:id="rId7"/>
    <p:sldId id="271" r:id="rId8"/>
    <p:sldId id="263" r:id="rId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4" d="100"/>
          <a:sy n="64" d="100"/>
        </p:scale>
        <p:origin x="-98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916428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1146271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211449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080B7D5-8AB3-4E2B-8F6E-19D0CDD954B3}" type="datetimeFigureOut">
              <a:rPr lang="cs-CZ" smtClean="0"/>
              <a:pPr/>
              <a:t>4.10.2012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166512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080B7D5-8AB3-4E2B-8F6E-19D0CDD954B3}" type="datetimeFigureOut">
              <a:rPr lang="cs-CZ" smtClean="0"/>
              <a:pPr/>
              <a:t>4.10.2012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651672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080B7D5-8AB3-4E2B-8F6E-19D0CDD954B3}" type="datetimeFigureOut">
              <a:rPr lang="cs-CZ" smtClean="0"/>
              <a:pPr/>
              <a:t>4.10.2012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90736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080B7D5-8AB3-4E2B-8F6E-19D0CDD954B3}" type="datetimeFigureOut">
              <a:rPr lang="cs-CZ" smtClean="0"/>
              <a:pPr/>
              <a:t>4.10.2012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4020412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080B7D5-8AB3-4E2B-8F6E-19D0CDD954B3}" type="datetimeFigureOut">
              <a:rPr lang="cs-CZ" smtClean="0"/>
              <a:pPr/>
              <a:t>4.10.2012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606233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080B7D5-8AB3-4E2B-8F6E-19D0CDD954B3}" type="datetimeFigureOut">
              <a:rPr lang="cs-CZ" smtClean="0"/>
              <a:pPr/>
              <a:t>4.10.2012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4282087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2090738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1257229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80B7D5-8AB3-4E2B-8F6E-19D0CDD954B3}" type="datetimeFigureOut">
              <a:rPr lang="cs-CZ" smtClean="0"/>
              <a:pPr/>
              <a:t>4.10.2012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44FD92-0FE5-4C8A-BCD2-88CA5A5D424A}" type="slidenum">
              <a:rPr lang="cs-CZ" smtClean="0"/>
              <a:pPr/>
              <a:t>‹#›</a:t>
            </a:fld>
            <a:endParaRPr lang="cs-CZ"/>
          </a:p>
        </p:txBody>
      </p:sp>
    </p:spTree>
    <p:extLst>
      <p:ext uri="{BB962C8B-B14F-4D97-AF65-F5344CB8AC3E}">
        <p14:creationId xmlns:p14="http://schemas.microsoft.com/office/powerpoint/2010/main" val="3974881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office.microsoft.com/" TargetMode="External"/><Relationship Id="rId2" Type="http://schemas.openxmlformats.org/officeDocument/2006/relationships/image" Target="../media/image2.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flipV="1">
            <a:off x="-612576" y="7677472"/>
            <a:ext cx="9937104" cy="504056"/>
          </a:xfrm>
        </p:spPr>
        <p:txBody>
          <a:bodyPr>
            <a:normAutofit fontScale="90000"/>
          </a:bodyPr>
          <a:lstStyle/>
          <a:p>
            <a:pPr algn="l"/>
            <a:endParaRPr lang="cs-CZ" sz="3600" dirty="0"/>
          </a:p>
        </p:txBody>
      </p:sp>
      <p:sp>
        <p:nvSpPr>
          <p:cNvPr id="3" name="Podnadpis 2"/>
          <p:cNvSpPr>
            <a:spLocks noGrp="1"/>
          </p:cNvSpPr>
          <p:nvPr>
            <p:ph type="subTitle" idx="1"/>
          </p:nvPr>
        </p:nvSpPr>
        <p:spPr>
          <a:xfrm flipV="1">
            <a:off x="3059832" y="7173416"/>
            <a:ext cx="5680720" cy="504056"/>
          </a:xfrm>
        </p:spPr>
        <p:txBody>
          <a:bodyPr>
            <a:normAutofit fontScale="92500" lnSpcReduction="10000"/>
          </a:bodyPr>
          <a:lstStyle/>
          <a:p>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00166" y="500042"/>
            <a:ext cx="6081713"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ulka 4"/>
          <p:cNvGraphicFramePr>
            <a:graphicFrameLocks noGrp="1"/>
          </p:cNvGraphicFramePr>
          <p:nvPr>
            <p:extLst>
              <p:ext uri="{D42A27DB-BD31-4B8C-83A1-F6EECF244321}">
                <p14:modId xmlns:p14="http://schemas.microsoft.com/office/powerpoint/2010/main" val="2278563552"/>
              </p:ext>
            </p:extLst>
          </p:nvPr>
        </p:nvGraphicFramePr>
        <p:xfrm>
          <a:off x="928662" y="2357430"/>
          <a:ext cx="7128792" cy="3517236"/>
        </p:xfrm>
        <a:graphic>
          <a:graphicData uri="http://schemas.openxmlformats.org/drawingml/2006/table">
            <a:tbl>
              <a:tblPr firstRow="1" bandRow="1">
                <a:tableStyleId>{5940675A-B579-460E-94D1-54222C63F5DA}</a:tableStyleId>
              </a:tblPr>
              <a:tblGrid>
                <a:gridCol w="7128792"/>
              </a:tblGrid>
              <a:tr h="524178">
                <a:tc>
                  <a:txBody>
                    <a:bodyPr/>
                    <a:lstStyle/>
                    <a:p>
                      <a:pPr algn="l"/>
                      <a:r>
                        <a:rPr lang="cs-CZ" sz="2400" b="1" dirty="0" smtClean="0"/>
                        <a:t>Název</a:t>
                      </a:r>
                      <a:r>
                        <a:rPr lang="cs-CZ" sz="2400" b="1" baseline="0" dirty="0" smtClean="0"/>
                        <a:t> školy: </a:t>
                      </a:r>
                      <a:r>
                        <a:rPr lang="cs-CZ" sz="2400" baseline="0" dirty="0" smtClean="0"/>
                        <a:t>Základní škola a Mateřská škola při dětské           léčebně, Janské Lázně, Horní promenáda 268</a:t>
                      </a:r>
                    </a:p>
                  </a:txBody>
                  <a:tcPr/>
                </a:tc>
              </a:tr>
              <a:tr h="524178">
                <a:tc>
                  <a:txBody>
                    <a:bodyPr/>
                    <a:lstStyle/>
                    <a:p>
                      <a:r>
                        <a:rPr lang="cs-CZ" sz="2400" b="1" dirty="0" smtClean="0"/>
                        <a:t>Autor: </a:t>
                      </a:r>
                      <a:r>
                        <a:rPr lang="cs-CZ" sz="2400" dirty="0" smtClean="0"/>
                        <a:t>Mgr. Lucie Pospíšilová</a:t>
                      </a:r>
                      <a:endParaRPr lang="cs-CZ" sz="2400" baseline="0" dirty="0" smtClean="0"/>
                    </a:p>
                    <a:p>
                      <a:r>
                        <a:rPr lang="cs-CZ" sz="2400" b="1" baseline="0" dirty="0" smtClean="0"/>
                        <a:t>Datum: </a:t>
                      </a:r>
                      <a:r>
                        <a:rPr lang="cs-CZ" sz="2400" b="0" baseline="0" dirty="0" smtClean="0"/>
                        <a:t>17.9.2012</a:t>
                      </a:r>
                    </a:p>
                  </a:txBody>
                  <a:tcPr/>
                </a:tc>
              </a:tr>
              <a:tr h="524178">
                <a:tc>
                  <a:txBody>
                    <a:bodyPr/>
                    <a:lstStyle/>
                    <a:p>
                      <a:r>
                        <a:rPr lang="cs-CZ" sz="2400" b="1" dirty="0" smtClean="0"/>
                        <a:t>Název</a:t>
                      </a:r>
                      <a:r>
                        <a:rPr lang="cs-CZ" sz="2400" b="1" smtClean="0"/>
                        <a:t>: </a:t>
                      </a:r>
                      <a:r>
                        <a:rPr lang="cs-CZ" sz="2400" smtClean="0"/>
                        <a:t>VY_32_INOVACE_14_Anglický </a:t>
                      </a:r>
                      <a:r>
                        <a:rPr lang="cs-CZ" sz="2400" dirty="0" smtClean="0"/>
                        <a:t>jazyk</a:t>
                      </a:r>
                      <a:endParaRPr lang="cs-CZ" sz="2400" dirty="0"/>
                    </a:p>
                  </a:txBody>
                  <a:tcPr/>
                </a:tc>
              </a:tr>
              <a:tr h="524178">
                <a:tc>
                  <a:txBody>
                    <a:bodyPr/>
                    <a:lstStyle/>
                    <a:p>
                      <a:r>
                        <a:rPr lang="cs-CZ" sz="2400" b="1" dirty="0" smtClean="0"/>
                        <a:t>Téma: </a:t>
                      </a:r>
                      <a:r>
                        <a:rPr lang="cs-CZ" sz="2400" b="0" dirty="0" err="1" smtClean="0"/>
                        <a:t>Tenses</a:t>
                      </a:r>
                      <a:r>
                        <a:rPr lang="cs-CZ" sz="2400" b="0" smtClean="0"/>
                        <a:t>- </a:t>
                      </a:r>
                      <a:r>
                        <a:rPr lang="cs-CZ" sz="2400" smtClean="0"/>
                        <a:t>Past </a:t>
                      </a:r>
                      <a:r>
                        <a:rPr lang="cs-CZ" sz="2400" dirty="0" err="1" smtClean="0"/>
                        <a:t>simple</a:t>
                      </a:r>
                      <a:r>
                        <a:rPr lang="cs-CZ" sz="2400" dirty="0" smtClean="0"/>
                        <a:t> – </a:t>
                      </a:r>
                      <a:r>
                        <a:rPr lang="cs-CZ" sz="2400" dirty="0" err="1" smtClean="0"/>
                        <a:t>question</a:t>
                      </a:r>
                      <a:endParaRPr lang="cs-CZ" sz="2400" baseline="0" dirty="0" smtClean="0"/>
                    </a:p>
                    <a:p>
                      <a:r>
                        <a:rPr lang="cs-CZ" sz="2400" b="1" baseline="0" dirty="0" smtClean="0"/>
                        <a:t>Ročník: </a:t>
                      </a:r>
                      <a:r>
                        <a:rPr lang="cs-CZ" sz="2400" baseline="0" dirty="0" smtClean="0"/>
                        <a:t>8.-9.</a:t>
                      </a:r>
                      <a:endParaRPr lang="cs-CZ" sz="2400" dirty="0" smtClean="0"/>
                    </a:p>
                  </a:txBody>
                  <a:tcPr/>
                </a:tc>
              </a:tr>
              <a:tr h="524178">
                <a:tc>
                  <a:txBody>
                    <a:bodyPr/>
                    <a:lstStyle/>
                    <a:p>
                      <a:r>
                        <a:rPr lang="cs-CZ" sz="2400" b="1" dirty="0" smtClean="0"/>
                        <a:t>Číslo projektu: </a:t>
                      </a:r>
                      <a:r>
                        <a:rPr lang="cs-CZ" sz="2400" b="0" dirty="0" smtClean="0"/>
                        <a:t>CZ.1.07/1.4.00/21.2979</a:t>
                      </a:r>
                      <a:endParaRPr lang="cs-CZ" sz="2400" b="1" dirty="0"/>
                    </a:p>
                  </a:txBody>
                  <a:tcPr/>
                </a:tc>
              </a:tr>
            </a:tbl>
          </a:graphicData>
        </a:graphic>
      </p:graphicFrame>
    </p:spTree>
    <p:extLst>
      <p:ext uri="{BB962C8B-B14F-4D97-AF65-F5344CB8AC3E}">
        <p14:creationId xmlns:p14="http://schemas.microsoft.com/office/powerpoint/2010/main" val="39940549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1143000"/>
          </a:xfrm>
        </p:spPr>
        <p:txBody>
          <a:bodyPr/>
          <a:lstStyle/>
          <a:p>
            <a:r>
              <a:rPr lang="cs-CZ" b="1" dirty="0" smtClean="0">
                <a:latin typeface="Times New Roman" pitchFamily="18" charset="0"/>
                <a:cs typeface="Times New Roman" pitchFamily="18" charset="0"/>
              </a:rPr>
              <a:t>      Past </a:t>
            </a:r>
            <a:r>
              <a:rPr lang="cs-CZ" b="1" dirty="0" err="1" smtClean="0">
                <a:latin typeface="Times New Roman" pitchFamily="18" charset="0"/>
                <a:cs typeface="Times New Roman" pitchFamily="18" charset="0"/>
              </a:rPr>
              <a:t>simple</a:t>
            </a:r>
            <a:r>
              <a:rPr lang="cs-CZ" b="1" dirty="0" smtClean="0">
                <a:latin typeface="Times New Roman" pitchFamily="18" charset="0"/>
                <a:cs typeface="Times New Roman" pitchFamily="18" charset="0"/>
              </a:rPr>
              <a:t> - </a:t>
            </a:r>
            <a:r>
              <a:rPr lang="cs-CZ" b="1" dirty="0" err="1" smtClean="0">
                <a:latin typeface="Times New Roman" pitchFamily="18" charset="0"/>
                <a:cs typeface="Times New Roman" pitchFamily="18" charset="0"/>
              </a:rPr>
              <a:t>question</a:t>
            </a:r>
            <a:endParaRPr lang="cs-CZ" b="1" dirty="0">
              <a:latin typeface="Times New Roman" pitchFamily="18" charset="0"/>
              <a:cs typeface="Times New Roman" pitchFamily="18" charset="0"/>
            </a:endParaRPr>
          </a:p>
        </p:txBody>
      </p:sp>
      <p:sp>
        <p:nvSpPr>
          <p:cNvPr id="3" name="Zástupný symbol pro obsah 2"/>
          <p:cNvSpPr>
            <a:spLocks noGrp="1"/>
          </p:cNvSpPr>
          <p:nvPr>
            <p:ph idx="1"/>
          </p:nvPr>
        </p:nvSpPr>
        <p:spPr>
          <a:xfrm>
            <a:off x="428596" y="2500306"/>
            <a:ext cx="7786742" cy="2571768"/>
          </a:xfrm>
        </p:spPr>
        <p:txBody>
          <a:bodyPr>
            <a:normAutofit/>
          </a:bodyPr>
          <a:lstStyle/>
          <a:p>
            <a:pPr algn="ctr">
              <a:buNone/>
            </a:pPr>
            <a:r>
              <a:rPr lang="cs-CZ" b="1" dirty="0" smtClean="0">
                <a:latin typeface="Times New Roman" pitchFamily="18" charset="0"/>
                <a:cs typeface="Times New Roman" pitchFamily="18" charset="0"/>
              </a:rPr>
              <a:t>Otázka v minulém čase se tvoří velice podobně jako otázka v přítomném čase prostém – tedy pomocí slovesa do, které má v minulém čase tvar </a:t>
            </a:r>
            <a:r>
              <a:rPr lang="cs-CZ" b="1" dirty="0" err="1" smtClean="0">
                <a:latin typeface="Times New Roman" pitchFamily="18" charset="0"/>
                <a:cs typeface="Times New Roman" pitchFamily="18" charset="0"/>
              </a:rPr>
              <a:t>did</a:t>
            </a:r>
            <a:r>
              <a:rPr lang="cs-CZ" b="1" dirty="0" smtClean="0">
                <a:latin typeface="Times New Roman" pitchFamily="18" charset="0"/>
                <a:cs typeface="Times New Roman" pitchFamily="18" charset="0"/>
              </a:rPr>
              <a:t>. </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a:bodyPr>
          <a:lstStyle/>
          <a:p>
            <a:r>
              <a:rPr lang="cs-CZ" sz="3200" b="1" dirty="0" err="1" smtClean="0">
                <a:latin typeface="Times New Roman" pitchFamily="18" charset="0"/>
                <a:cs typeface="Times New Roman" pitchFamily="18" charset="0"/>
              </a:rPr>
              <a:t>Did</a:t>
            </a:r>
            <a:r>
              <a:rPr lang="cs-CZ" sz="3200" b="1" dirty="0" smtClean="0">
                <a:latin typeface="Times New Roman" pitchFamily="18" charset="0"/>
                <a:cs typeface="Times New Roman" pitchFamily="18" charset="0"/>
              </a:rPr>
              <a:t> + základní tvar slovesa (infinitiv)</a:t>
            </a:r>
            <a:br>
              <a:rPr lang="cs-CZ" sz="3200" b="1" dirty="0" smtClean="0">
                <a:latin typeface="Times New Roman" pitchFamily="18" charset="0"/>
                <a:cs typeface="Times New Roman" pitchFamily="18" charset="0"/>
              </a:rPr>
            </a:br>
            <a:r>
              <a:rPr lang="cs-CZ" sz="3600" dirty="0" smtClean="0">
                <a:latin typeface="Times New Roman" pitchFamily="18" charset="0"/>
                <a:cs typeface="Times New Roman" pitchFamily="18" charset="0"/>
              </a:rPr>
              <a:t/>
            </a:r>
            <a:br>
              <a:rPr lang="cs-CZ" sz="3600" dirty="0" smtClean="0">
                <a:latin typeface="Times New Roman" pitchFamily="18" charset="0"/>
                <a:cs typeface="Times New Roman" pitchFamily="18" charset="0"/>
              </a:rPr>
            </a:br>
            <a:r>
              <a:rPr lang="cs-CZ" sz="3200" dirty="0" err="1" smtClean="0">
                <a:latin typeface="Times New Roman" pitchFamily="18" charset="0"/>
                <a:cs typeface="Times New Roman" pitchFamily="18" charset="0"/>
              </a:rPr>
              <a:t>Did</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you</a:t>
            </a:r>
            <a:r>
              <a:rPr lang="cs-CZ" sz="3200" dirty="0" smtClean="0">
                <a:latin typeface="Times New Roman" pitchFamily="18" charset="0"/>
                <a:cs typeface="Times New Roman" pitchFamily="18" charset="0"/>
              </a:rPr>
              <a:t> go to France?</a:t>
            </a:r>
            <a:br>
              <a:rPr lang="cs-CZ" sz="3200" dirty="0" smtClean="0">
                <a:latin typeface="Times New Roman" pitchFamily="18" charset="0"/>
                <a:cs typeface="Times New Roman" pitchFamily="18" charset="0"/>
              </a:rPr>
            </a:br>
            <a:r>
              <a:rPr lang="cs-CZ" sz="3200" dirty="0" err="1" smtClean="0">
                <a:latin typeface="Times New Roman" pitchFamily="18" charset="0"/>
                <a:cs typeface="Times New Roman" pitchFamily="18" charset="0"/>
              </a:rPr>
              <a:t>Did</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she</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have</a:t>
            </a:r>
            <a:r>
              <a:rPr lang="cs-CZ" sz="3200" dirty="0" smtClean="0">
                <a:latin typeface="Times New Roman" pitchFamily="18" charset="0"/>
                <a:cs typeface="Times New Roman" pitchFamily="18" charset="0"/>
              </a:rPr>
              <a:t> a dog?</a:t>
            </a:r>
            <a:br>
              <a:rPr lang="cs-CZ" sz="3200" dirty="0" smtClean="0">
                <a:latin typeface="Times New Roman" pitchFamily="18" charset="0"/>
                <a:cs typeface="Times New Roman" pitchFamily="18" charset="0"/>
              </a:rPr>
            </a:br>
            <a:r>
              <a:rPr lang="cs-CZ" sz="3200" dirty="0" err="1" smtClean="0">
                <a:latin typeface="Times New Roman" pitchFamily="18" charset="0"/>
                <a:cs typeface="Times New Roman" pitchFamily="18" charset="0"/>
              </a:rPr>
              <a:t>Did</a:t>
            </a:r>
            <a:r>
              <a:rPr lang="cs-CZ" sz="3200" dirty="0" smtClean="0">
                <a:latin typeface="Times New Roman" pitchFamily="18" charset="0"/>
                <a:cs typeface="Times New Roman" pitchFamily="18" charset="0"/>
              </a:rPr>
              <a:t> he play basketball?</a:t>
            </a:r>
            <a:br>
              <a:rPr lang="cs-CZ" sz="3200" dirty="0" smtClean="0">
                <a:latin typeface="Times New Roman" pitchFamily="18" charset="0"/>
                <a:cs typeface="Times New Roman" pitchFamily="18" charset="0"/>
              </a:rPr>
            </a:br>
            <a:r>
              <a:rPr lang="cs-CZ" sz="3200" dirty="0" err="1" smtClean="0">
                <a:latin typeface="Times New Roman" pitchFamily="18" charset="0"/>
                <a:cs typeface="Times New Roman" pitchFamily="18" charset="0"/>
              </a:rPr>
              <a:t>Did</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we</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see</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the</a:t>
            </a:r>
            <a:r>
              <a:rPr lang="cs-CZ" sz="3200" dirty="0" smtClean="0">
                <a:latin typeface="Times New Roman" pitchFamily="18" charset="0"/>
                <a:cs typeface="Times New Roman" pitchFamily="18" charset="0"/>
              </a:rPr>
              <a:t> film?</a:t>
            </a:r>
            <a:br>
              <a:rPr lang="cs-CZ" sz="3200" dirty="0" smtClean="0">
                <a:latin typeface="Times New Roman" pitchFamily="18" charset="0"/>
                <a:cs typeface="Times New Roman" pitchFamily="18" charset="0"/>
              </a:rPr>
            </a:br>
            <a:r>
              <a:rPr lang="cs-CZ" sz="3200" dirty="0" err="1" smtClean="0">
                <a:latin typeface="Times New Roman" pitchFamily="18" charset="0"/>
                <a:cs typeface="Times New Roman" pitchFamily="18" charset="0"/>
              </a:rPr>
              <a:t>Did</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they</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know</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the</a:t>
            </a:r>
            <a:r>
              <a:rPr lang="cs-CZ" sz="3200" dirty="0" smtClean="0">
                <a:latin typeface="Times New Roman" pitchFamily="18" charset="0"/>
                <a:cs typeface="Times New Roman" pitchFamily="18" charset="0"/>
              </a:rPr>
              <a:t> </a:t>
            </a:r>
            <a:r>
              <a:rPr lang="cs-CZ" sz="3200" dirty="0" err="1" smtClean="0">
                <a:latin typeface="Times New Roman" pitchFamily="18" charset="0"/>
                <a:cs typeface="Times New Roman" pitchFamily="18" charset="0"/>
              </a:rPr>
              <a:t>answer</a:t>
            </a:r>
            <a:r>
              <a:rPr lang="cs-CZ" sz="3200" dirty="0" smtClean="0">
                <a:latin typeface="Times New Roman" pitchFamily="18" charset="0"/>
                <a:cs typeface="Times New Roman" pitchFamily="18" charset="0"/>
              </a:rPr>
              <a:t>?</a:t>
            </a:r>
            <a:endParaRPr lang="cs-CZ" sz="32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a:bodyPr>
          <a:lstStyle/>
          <a:p>
            <a:r>
              <a:rPr lang="cs-CZ" sz="3200" b="1" dirty="0" err="1" smtClean="0">
                <a:latin typeface="Times New Roman" pitchFamily="18" charset="0"/>
                <a:cs typeface="Times New Roman" pitchFamily="18" charset="0"/>
              </a:rPr>
              <a:t>Yes</a:t>
            </a:r>
            <a:r>
              <a:rPr lang="cs-CZ" sz="3200" b="1" dirty="0" smtClean="0">
                <a:latin typeface="Times New Roman" pitchFamily="18" charset="0"/>
                <a:cs typeface="Times New Roman" pitchFamily="18" charset="0"/>
              </a:rPr>
              <a:t>/No </a:t>
            </a:r>
            <a:r>
              <a:rPr lang="cs-CZ" sz="3200" b="1" dirty="0" err="1" smtClean="0">
                <a:latin typeface="Times New Roman" pitchFamily="18" charset="0"/>
                <a:cs typeface="Times New Roman" pitchFamily="18" charset="0"/>
              </a:rPr>
              <a:t>questions</a:t>
            </a:r>
            <a:r>
              <a:rPr lang="cs-CZ" sz="3200" b="1" dirty="0" smtClean="0">
                <a:latin typeface="Times New Roman" pitchFamily="18" charset="0"/>
                <a:cs typeface="Times New Roman" pitchFamily="18" charset="0"/>
              </a:rPr>
              <a:t> </a:t>
            </a:r>
            <a:r>
              <a:rPr lang="cs-CZ" sz="3200" b="1" dirty="0" err="1" smtClean="0">
                <a:latin typeface="Times New Roman" pitchFamily="18" charset="0"/>
                <a:cs typeface="Times New Roman" pitchFamily="18" charset="0"/>
              </a:rPr>
              <a:t>with</a:t>
            </a:r>
            <a:r>
              <a:rPr lang="cs-CZ" sz="3200" b="1" dirty="0" smtClean="0">
                <a:latin typeface="Times New Roman" pitchFamily="18" charset="0"/>
                <a:cs typeface="Times New Roman" pitchFamily="18" charset="0"/>
              </a:rPr>
              <a:t> </a:t>
            </a:r>
            <a:r>
              <a:rPr lang="cs-CZ" sz="3200" b="1" dirty="0" err="1" smtClean="0">
                <a:latin typeface="Times New Roman" pitchFamily="18" charset="0"/>
                <a:cs typeface="Times New Roman" pitchFamily="18" charset="0"/>
              </a:rPr>
              <a:t>did</a:t>
            </a: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you</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see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him</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err="1" smtClean="0">
                <a:latin typeface="Times New Roman" pitchFamily="18" charset="0"/>
                <a:cs typeface="Times New Roman" pitchFamily="18" charset="0"/>
              </a:rPr>
              <a:t>Yes</a:t>
            </a:r>
            <a:r>
              <a:rPr lang="cs-CZ" sz="2700" b="1" dirty="0" smtClean="0">
                <a:latin typeface="Times New Roman" pitchFamily="18" charset="0"/>
                <a:cs typeface="Times New Roman" pitchFamily="18" charset="0"/>
              </a:rPr>
              <a:t>, I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./No, I </a:t>
            </a:r>
            <a:r>
              <a:rPr lang="cs-CZ" sz="2700" b="1" dirty="0" err="1" smtClean="0">
                <a:latin typeface="Times New Roman" pitchFamily="18" charset="0"/>
                <a:cs typeface="Times New Roman" pitchFamily="18" charset="0"/>
              </a:rPr>
              <a:t>didn</a:t>
            </a:r>
            <a:r>
              <a:rPr lang="cs-CZ" sz="2700" b="1" dirty="0" smtClean="0">
                <a:latin typeface="Times New Roman" pitchFamily="18" charset="0"/>
                <a:cs typeface="Times New Roman" pitchFamily="18" charset="0"/>
              </a:rPr>
              <a:t>‘</a:t>
            </a:r>
            <a:r>
              <a:rPr lang="cs-CZ" sz="2700" b="1" dirty="0" err="1" smtClean="0">
                <a:latin typeface="Times New Roman" pitchFamily="18" charset="0"/>
                <a:cs typeface="Times New Roman" pitchFamily="18" charset="0"/>
              </a:rPr>
              <a:t>t</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
            </a:r>
            <a:br>
              <a:rPr lang="cs-CZ" sz="2700" b="1" dirty="0" smtClean="0">
                <a:latin typeface="Times New Roman" pitchFamily="18" charset="0"/>
                <a:cs typeface="Times New Roman" pitchFamily="18" charset="0"/>
              </a:rPr>
            </a:b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she</a:t>
            </a:r>
            <a:r>
              <a:rPr lang="cs-CZ" sz="2700" b="1" dirty="0" smtClean="0">
                <a:latin typeface="Times New Roman" pitchFamily="18" charset="0"/>
                <a:cs typeface="Times New Roman" pitchFamily="18" charset="0"/>
              </a:rPr>
              <a:t> go </a:t>
            </a:r>
            <a:r>
              <a:rPr lang="cs-CZ" sz="2700" b="1" dirty="0" err="1" smtClean="0">
                <a:latin typeface="Times New Roman" pitchFamily="18" charset="0"/>
                <a:cs typeface="Times New Roman" pitchFamily="18" charset="0"/>
              </a:rPr>
              <a:t>shopping</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err="1" smtClean="0">
                <a:latin typeface="Times New Roman" pitchFamily="18" charset="0"/>
                <a:cs typeface="Times New Roman" pitchFamily="18" charset="0"/>
              </a:rPr>
              <a:t>Yes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she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./No, </a:t>
            </a:r>
            <a:r>
              <a:rPr lang="cs-CZ" sz="2700" b="1" dirty="0" err="1" smtClean="0">
                <a:latin typeface="Times New Roman" pitchFamily="18" charset="0"/>
                <a:cs typeface="Times New Roman" pitchFamily="18" charset="0"/>
              </a:rPr>
              <a:t>she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didn</a:t>
            </a:r>
            <a:r>
              <a:rPr lang="cs-CZ" sz="2700" b="1" dirty="0" smtClean="0">
                <a:latin typeface="Times New Roman" pitchFamily="18" charset="0"/>
                <a:cs typeface="Times New Roman" pitchFamily="18" charset="0"/>
              </a:rPr>
              <a:t>‘</a:t>
            </a:r>
            <a:r>
              <a:rPr lang="cs-CZ" sz="2700" b="1" dirty="0" err="1" smtClean="0">
                <a:latin typeface="Times New Roman" pitchFamily="18" charset="0"/>
                <a:cs typeface="Times New Roman" pitchFamily="18" charset="0"/>
              </a:rPr>
              <a:t>t</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
            </a:r>
            <a:br>
              <a:rPr lang="cs-CZ" sz="2700" b="1" dirty="0" smtClean="0">
                <a:latin typeface="Times New Roman" pitchFamily="18" charset="0"/>
                <a:cs typeface="Times New Roman" pitchFamily="18" charset="0"/>
              </a:rPr>
            </a:b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they</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know</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the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answer</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err="1" smtClean="0">
                <a:latin typeface="Times New Roman" pitchFamily="18" charset="0"/>
                <a:cs typeface="Times New Roman" pitchFamily="18" charset="0"/>
              </a:rPr>
              <a:t>Yes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she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./No, </a:t>
            </a:r>
            <a:r>
              <a:rPr lang="cs-CZ" sz="2700" b="1" dirty="0" err="1" smtClean="0">
                <a:latin typeface="Times New Roman" pitchFamily="18" charset="0"/>
                <a:cs typeface="Times New Roman" pitchFamily="18" charset="0"/>
              </a:rPr>
              <a:t>she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didn</a:t>
            </a:r>
            <a:r>
              <a:rPr lang="cs-CZ" sz="2700" b="1" dirty="0" smtClean="0">
                <a:latin typeface="Times New Roman" pitchFamily="18" charset="0"/>
                <a:cs typeface="Times New Roman" pitchFamily="18" charset="0"/>
              </a:rPr>
              <a:t>‘</a:t>
            </a:r>
            <a:r>
              <a:rPr lang="cs-CZ" sz="2700" b="1" dirty="0" err="1" smtClean="0">
                <a:latin typeface="Times New Roman" pitchFamily="18" charset="0"/>
                <a:cs typeface="Times New Roman" pitchFamily="18" charset="0"/>
              </a:rPr>
              <a:t>t</a:t>
            </a:r>
            <a:r>
              <a:rPr lang="cs-CZ" sz="2700" b="1" dirty="0" smtClean="0">
                <a:latin typeface="Times New Roman" pitchFamily="18" charset="0"/>
                <a:cs typeface="Times New Roman" pitchFamily="18" charset="0"/>
              </a:rPr>
              <a:t>.</a:t>
            </a:r>
            <a:endParaRPr lang="cs-CZ" sz="27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a:bodyPr>
          <a:lstStyle/>
          <a:p>
            <a:r>
              <a:rPr lang="cs-CZ" sz="3200" b="1" dirty="0" smtClean="0">
                <a:cs typeface="Times New Roman" pitchFamily="18" charset="0"/>
              </a:rPr>
              <a:t>Wh- </a:t>
            </a:r>
            <a:r>
              <a:rPr lang="cs-CZ" sz="3200" b="1" dirty="0" err="1" smtClean="0">
                <a:cs typeface="Times New Roman" pitchFamily="18" charset="0"/>
              </a:rPr>
              <a:t>questions</a:t>
            </a:r>
            <a:r>
              <a:rPr lang="cs-CZ" sz="3200" b="1" dirty="0" smtClean="0">
                <a:cs typeface="Times New Roman" pitchFamily="18" charset="0"/>
              </a:rPr>
              <a:t/>
            </a:r>
            <a:br>
              <a:rPr lang="cs-CZ" sz="3200" b="1" dirty="0" smtClean="0">
                <a:cs typeface="Times New Roman" pitchFamily="18" charset="0"/>
              </a:rPr>
            </a:br>
            <a:r>
              <a:rPr lang="cs-CZ" sz="3200" b="1" dirty="0" smtClean="0">
                <a:cs typeface="Times New Roman" pitchFamily="18" charset="0"/>
              </a:rPr>
              <a:t/>
            </a:r>
            <a:br>
              <a:rPr lang="cs-CZ" sz="3200" b="1" dirty="0" smtClean="0">
                <a:cs typeface="Times New Roman" pitchFamily="18" charset="0"/>
              </a:rPr>
            </a:br>
            <a:r>
              <a:rPr lang="cs-CZ" sz="2400" b="1" dirty="0" err="1" smtClean="0">
                <a:latin typeface="Times New Roman" pitchFamily="18" charset="0"/>
                <a:cs typeface="Times New Roman" pitchFamily="18" charset="0"/>
              </a:rPr>
              <a:t>What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read</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Where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 go?</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When</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he </a:t>
            </a:r>
            <a:r>
              <a:rPr lang="cs-CZ" sz="2400" b="1" dirty="0" err="1" smtClean="0">
                <a:latin typeface="Times New Roman" pitchFamily="18" charset="0"/>
                <a:cs typeface="Times New Roman" pitchFamily="18" charset="0"/>
              </a:rPr>
              <a:t>leave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school</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Why</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she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say</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How</a:t>
            </a:r>
            <a:r>
              <a:rPr lang="cs-CZ" sz="2400" b="1" dirty="0" smtClean="0">
                <a:latin typeface="Times New Roman" pitchFamily="18" charset="0"/>
                <a:cs typeface="Times New Roman" pitchFamily="18" charset="0"/>
              </a:rPr>
              <a:t> much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cost</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Who</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they</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see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at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a:t>
            </a:r>
            <a:r>
              <a:rPr lang="cs-CZ" sz="2400" b="1" dirty="0" smtClean="0">
                <a:latin typeface="Times New Roman" pitchFamily="18" charset="0"/>
                <a:cs typeface="Times New Roman" pitchFamily="18" charset="0"/>
              </a:rPr>
              <a:t> party?</a:t>
            </a:r>
            <a:endParaRPr lang="cs-CZ" sz="24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200" b="1" dirty="0" smtClean="0">
                <a:latin typeface="Times New Roman" pitchFamily="18" charset="0"/>
                <a:cs typeface="Times New Roman" pitchFamily="18" charset="0"/>
              </a:rPr>
              <a:t>Tvořte věty se správným slovosledem</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1. do / </a:t>
            </a:r>
            <a:r>
              <a:rPr lang="cs-CZ" sz="2700" b="1" dirty="0" err="1" smtClean="0">
                <a:latin typeface="Times New Roman" pitchFamily="18" charset="0"/>
                <a:cs typeface="Times New Roman" pitchFamily="18" charset="0"/>
              </a:rPr>
              <a:t>you</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yesterday</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morning</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what</a:t>
            </a:r>
            <a:r>
              <a:rPr lang="cs-CZ" sz="2700" b="1" dirty="0" smtClean="0">
                <a:latin typeface="Times New Roman" pitchFamily="18" charset="0"/>
                <a:cs typeface="Times New Roman" pitchFamily="18" charset="0"/>
              </a:rPr>
              <a:t> /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2. last </a:t>
            </a:r>
            <a:r>
              <a:rPr lang="cs-CZ" sz="2700" b="1" dirty="0" err="1" smtClean="0">
                <a:latin typeface="Times New Roman" pitchFamily="18" charset="0"/>
                <a:cs typeface="Times New Roman" pitchFamily="18" charset="0"/>
              </a:rPr>
              <a:t>weekend</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who</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you</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see</a:t>
            </a:r>
            <a:r>
              <a:rPr lang="cs-CZ" sz="2700" b="1" dirty="0" smtClean="0">
                <a:latin typeface="Times New Roman" pitchFamily="18" charset="0"/>
                <a:cs typeface="Times New Roman" pitchFamily="18" charset="0"/>
              </a:rPr>
              <a:t> /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3.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get</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home</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when</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yesterday</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she</a:t>
            </a:r>
            <a:r>
              <a:rPr lang="cs-CZ" sz="2700" b="1" dirty="0" smtClean="0">
                <a:latin typeface="Times New Roman" pitchFamily="18" charset="0"/>
                <a:cs typeface="Times New Roman" pitchFamily="18" charset="0"/>
              </a:rPr>
              <a:t> /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4. </a:t>
            </a:r>
            <a:r>
              <a:rPr lang="cs-CZ" sz="2700" b="1" dirty="0" err="1" smtClean="0">
                <a:latin typeface="Times New Roman" pitchFamily="18" charset="0"/>
                <a:cs typeface="Times New Roman" pitchFamily="18" charset="0"/>
              </a:rPr>
              <a:t>where</a:t>
            </a:r>
            <a:r>
              <a:rPr lang="cs-CZ" sz="2700" b="1" dirty="0" smtClean="0">
                <a:latin typeface="Times New Roman" pitchFamily="18" charset="0"/>
                <a:cs typeface="Times New Roman" pitchFamily="18" charset="0"/>
              </a:rPr>
              <a:t> / he /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yesterday</a:t>
            </a:r>
            <a:r>
              <a:rPr lang="cs-CZ" sz="2700" b="1" dirty="0" smtClean="0">
                <a:latin typeface="Times New Roman" pitchFamily="18" charset="0"/>
                <a:cs typeface="Times New Roman" pitchFamily="18" charset="0"/>
              </a:rPr>
              <a:t> / lunch / </a:t>
            </a:r>
            <a:r>
              <a:rPr lang="cs-CZ" sz="2700" b="1" dirty="0" err="1" smtClean="0">
                <a:latin typeface="Times New Roman" pitchFamily="18" charset="0"/>
                <a:cs typeface="Times New Roman" pitchFamily="18" charset="0"/>
              </a:rPr>
              <a:t>have</a:t>
            </a:r>
            <a:r>
              <a:rPr lang="cs-CZ" sz="2700" b="1" dirty="0" smtClean="0">
                <a:latin typeface="Times New Roman" pitchFamily="18" charset="0"/>
                <a:cs typeface="Times New Roman" pitchFamily="18" charset="0"/>
              </a:rPr>
              <a:t> /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5. </a:t>
            </a:r>
            <a:r>
              <a:rPr lang="cs-CZ" sz="2700" b="1" dirty="0" err="1" smtClean="0">
                <a:latin typeface="Times New Roman" pitchFamily="18" charset="0"/>
                <a:cs typeface="Times New Roman" pitchFamily="18" charset="0"/>
              </a:rPr>
              <a:t>they</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what</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time</a:t>
            </a:r>
            <a:r>
              <a:rPr lang="cs-CZ" sz="2700" b="1" dirty="0" smtClean="0">
                <a:latin typeface="Times New Roman" pitchFamily="18" charset="0"/>
                <a:cs typeface="Times New Roman" pitchFamily="18" charset="0"/>
              </a:rPr>
              <a:t> / go / to </a:t>
            </a:r>
            <a:r>
              <a:rPr lang="cs-CZ" sz="2700" b="1" dirty="0" err="1" smtClean="0">
                <a:latin typeface="Times New Roman" pitchFamily="18" charset="0"/>
                <a:cs typeface="Times New Roman" pitchFamily="18" charset="0"/>
              </a:rPr>
              <a:t>bed</a:t>
            </a:r>
            <a:r>
              <a:rPr lang="cs-CZ" sz="2700" b="1" dirty="0" smtClean="0">
                <a:latin typeface="Times New Roman" pitchFamily="18" charset="0"/>
                <a:cs typeface="Times New Roman" pitchFamily="18" charset="0"/>
              </a:rPr>
              <a:t> /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6. </a:t>
            </a:r>
            <a:r>
              <a:rPr lang="cs-CZ" sz="2700" b="1" dirty="0" err="1" smtClean="0">
                <a:latin typeface="Times New Roman" pitchFamily="18" charset="0"/>
                <a:cs typeface="Times New Roman" pitchFamily="18" charset="0"/>
              </a:rPr>
              <a:t>cost</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how</a:t>
            </a:r>
            <a:r>
              <a:rPr lang="cs-CZ" sz="2700" b="1" dirty="0" smtClean="0">
                <a:latin typeface="Times New Roman" pitchFamily="18" charset="0"/>
                <a:cs typeface="Times New Roman" pitchFamily="18" charset="0"/>
              </a:rPr>
              <a:t> much / </a:t>
            </a:r>
            <a:r>
              <a:rPr lang="cs-CZ" sz="2700" b="1" dirty="0" err="1" smtClean="0">
                <a:latin typeface="Times New Roman" pitchFamily="18" charset="0"/>
                <a:cs typeface="Times New Roman" pitchFamily="18" charset="0"/>
              </a:rPr>
              <a:t>it</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7. </a:t>
            </a:r>
            <a:r>
              <a:rPr lang="cs-CZ" sz="2700" b="1" dirty="0" err="1" smtClean="0">
                <a:latin typeface="Times New Roman" pitchFamily="18" charset="0"/>
                <a:cs typeface="Times New Roman" pitchFamily="18" charset="0"/>
              </a:rPr>
              <a:t>watch</a:t>
            </a:r>
            <a:r>
              <a:rPr lang="cs-CZ" sz="2700" b="1" dirty="0" smtClean="0">
                <a:latin typeface="Times New Roman" pitchFamily="18" charset="0"/>
                <a:cs typeface="Times New Roman" pitchFamily="18" charset="0"/>
              </a:rPr>
              <a:t> / TV /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Peter / </a:t>
            </a:r>
            <a:r>
              <a:rPr lang="cs-CZ" sz="2700" b="1" dirty="0" err="1" smtClean="0">
                <a:latin typeface="Times New Roman" pitchFamily="18" charset="0"/>
                <a:cs typeface="Times New Roman" pitchFamily="18" charset="0"/>
              </a:rPr>
              <a:t>yesterday</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evening</a:t>
            </a:r>
            <a:r>
              <a:rPr lang="cs-CZ" sz="2700" b="1" dirty="0" smtClean="0">
                <a:latin typeface="Times New Roman" pitchFamily="18" charset="0"/>
                <a:cs typeface="Times New Roman" pitchFamily="18" charset="0"/>
              </a:rPr>
              <a:t> /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8.  </a:t>
            </a:r>
            <a:r>
              <a:rPr lang="cs-CZ" sz="2700" b="1" dirty="0" err="1" smtClean="0">
                <a:latin typeface="Times New Roman" pitchFamily="18" charset="0"/>
                <a:cs typeface="Times New Roman" pitchFamily="18" charset="0"/>
              </a:rPr>
              <a:t>get</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up</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you</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late</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yesterday</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morning</a:t>
            </a:r>
            <a:r>
              <a:rPr lang="cs-CZ" sz="2700" b="1" dirty="0" smtClean="0">
                <a:latin typeface="Times New Roman" pitchFamily="18" charset="0"/>
                <a:cs typeface="Times New Roman" pitchFamily="18" charset="0"/>
              </a:rPr>
              <a:t> /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9. </a:t>
            </a:r>
            <a:r>
              <a:rPr lang="cs-CZ" sz="2700" b="1" dirty="0" err="1" smtClean="0">
                <a:latin typeface="Times New Roman" pitchFamily="18" charset="0"/>
                <a:cs typeface="Times New Roman" pitchFamily="18" charset="0"/>
              </a:rPr>
              <a:t>for</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breakfast</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what</a:t>
            </a:r>
            <a:r>
              <a:rPr lang="cs-CZ" sz="2700" b="1" dirty="0" smtClean="0">
                <a:latin typeface="Times New Roman" pitchFamily="18" charset="0"/>
                <a:cs typeface="Times New Roman" pitchFamily="18" charset="0"/>
              </a:rPr>
              <a:t> / he /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have</a:t>
            </a:r>
            <a:r>
              <a:rPr lang="cs-CZ" sz="2700" b="1" dirty="0" smtClean="0">
                <a:latin typeface="Times New Roman" pitchFamily="18" charset="0"/>
                <a:cs typeface="Times New Roman" pitchFamily="18" charset="0"/>
              </a:rPr>
              <a:t> /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10. Jane </a:t>
            </a:r>
            <a:r>
              <a:rPr lang="cs-CZ" sz="2700" b="1" dirty="0" err="1" smtClean="0">
                <a:latin typeface="Times New Roman" pitchFamily="18" charset="0"/>
                <a:cs typeface="Times New Roman" pitchFamily="18" charset="0"/>
              </a:rPr>
              <a:t>and</a:t>
            </a:r>
            <a:r>
              <a:rPr lang="cs-CZ" sz="2700" b="1" dirty="0" smtClean="0">
                <a:latin typeface="Times New Roman" pitchFamily="18" charset="0"/>
                <a:cs typeface="Times New Roman" pitchFamily="18" charset="0"/>
              </a:rPr>
              <a:t> John / play / </a:t>
            </a:r>
            <a:r>
              <a:rPr lang="cs-CZ" sz="2700" b="1" dirty="0" err="1" smtClean="0">
                <a:latin typeface="Times New Roman" pitchFamily="18" charset="0"/>
                <a:cs typeface="Times New Roman" pitchFamily="18" charset="0"/>
              </a:rPr>
              <a:t>tennis</a:t>
            </a:r>
            <a:r>
              <a:rPr lang="cs-CZ" sz="2700" b="1" dirty="0" smtClean="0">
                <a:latin typeface="Times New Roman" pitchFamily="18" charset="0"/>
                <a:cs typeface="Times New Roman" pitchFamily="18" charset="0"/>
              </a:rPr>
              <a:t> / </a:t>
            </a:r>
            <a:r>
              <a:rPr lang="cs-CZ" sz="2700" b="1" dirty="0" err="1" smtClean="0">
                <a:latin typeface="Times New Roman" pitchFamily="18" charset="0"/>
                <a:cs typeface="Times New Roman" pitchFamily="18" charset="0"/>
              </a:rPr>
              <a:t>did</a:t>
            </a:r>
            <a:r>
              <a:rPr lang="cs-CZ" sz="2700" b="1" dirty="0" smtClean="0">
                <a:latin typeface="Times New Roman" pitchFamily="18" charset="0"/>
                <a:cs typeface="Times New Roman" pitchFamily="18" charset="0"/>
              </a:rPr>
              <a:t> / ?</a:t>
            </a:r>
            <a:endParaRPr lang="cs-CZ" sz="27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200" b="1" dirty="0" smtClean="0">
                <a:latin typeface="Times New Roman" pitchFamily="18" charset="0"/>
                <a:cs typeface="Times New Roman" pitchFamily="18" charset="0"/>
              </a:rPr>
              <a:t>Řešení:</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1. </a:t>
            </a:r>
            <a:r>
              <a:rPr lang="cs-CZ" sz="2400" b="1" dirty="0" err="1" smtClean="0">
                <a:latin typeface="Times New Roman" pitchFamily="18" charset="0"/>
                <a:cs typeface="Times New Roman" pitchFamily="18" charset="0"/>
              </a:rPr>
              <a:t>What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 do </a:t>
            </a:r>
            <a:r>
              <a:rPr lang="cs-CZ" sz="2400" b="1" dirty="0" err="1" smtClean="0">
                <a:latin typeface="Times New Roman" pitchFamily="18" charset="0"/>
                <a:cs typeface="Times New Roman" pitchFamily="18" charset="0"/>
              </a:rPr>
              <a:t>yesterday</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morning</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2. </a:t>
            </a:r>
            <a:r>
              <a:rPr lang="cs-CZ" sz="2400" b="1" dirty="0" err="1" smtClean="0">
                <a:latin typeface="Times New Roman" pitchFamily="18" charset="0"/>
                <a:cs typeface="Times New Roman" pitchFamily="18" charset="0"/>
              </a:rPr>
              <a:t>Who</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see</a:t>
            </a:r>
            <a:r>
              <a:rPr lang="cs-CZ" sz="2400" b="1" dirty="0" smtClean="0">
                <a:latin typeface="Times New Roman" pitchFamily="18" charset="0"/>
                <a:cs typeface="Times New Roman" pitchFamily="18" charset="0"/>
              </a:rPr>
              <a:t> last </a:t>
            </a:r>
            <a:r>
              <a:rPr lang="cs-CZ" sz="2400" b="1" dirty="0" err="1" smtClean="0">
                <a:latin typeface="Times New Roman" pitchFamily="18" charset="0"/>
                <a:cs typeface="Times New Roman" pitchFamily="18" charset="0"/>
              </a:rPr>
              <a:t>weeekend</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3. </a:t>
            </a:r>
            <a:r>
              <a:rPr lang="cs-CZ" sz="2400" b="1" dirty="0" err="1" smtClean="0">
                <a:latin typeface="Times New Roman" pitchFamily="18" charset="0"/>
                <a:cs typeface="Times New Roman" pitchFamily="18" charset="0"/>
              </a:rPr>
              <a:t>When</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she</a:t>
            </a:r>
            <a:r>
              <a:rPr lang="cs-CZ" sz="2400" b="1" dirty="0" smtClean="0">
                <a:latin typeface="Times New Roman" pitchFamily="18" charset="0"/>
                <a:cs typeface="Times New Roman" pitchFamily="18" charset="0"/>
              </a:rPr>
              <a:t> go </a:t>
            </a:r>
            <a:r>
              <a:rPr lang="cs-CZ" sz="2400" b="1" dirty="0" err="1" smtClean="0">
                <a:latin typeface="Times New Roman" pitchFamily="18" charset="0"/>
                <a:cs typeface="Times New Roman" pitchFamily="18" charset="0"/>
              </a:rPr>
              <a:t>home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yesterday</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4. </a:t>
            </a:r>
            <a:r>
              <a:rPr lang="cs-CZ" sz="2400" b="1" dirty="0" err="1" smtClean="0">
                <a:latin typeface="Times New Roman" pitchFamily="18" charset="0"/>
                <a:cs typeface="Times New Roman" pitchFamily="18" charset="0"/>
              </a:rPr>
              <a:t>Where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he </a:t>
            </a:r>
            <a:r>
              <a:rPr lang="cs-CZ" sz="2400" b="1" dirty="0" err="1" smtClean="0">
                <a:latin typeface="Times New Roman" pitchFamily="18" charset="0"/>
                <a:cs typeface="Times New Roman" pitchFamily="18" charset="0"/>
              </a:rPr>
              <a:t>have</a:t>
            </a:r>
            <a:r>
              <a:rPr lang="cs-CZ" sz="2400" b="1" dirty="0" smtClean="0">
                <a:latin typeface="Times New Roman" pitchFamily="18" charset="0"/>
                <a:cs typeface="Times New Roman" pitchFamily="18" charset="0"/>
              </a:rPr>
              <a:t> lunch </a:t>
            </a:r>
            <a:r>
              <a:rPr lang="cs-CZ" sz="2400" b="1" dirty="0" err="1" smtClean="0">
                <a:latin typeface="Times New Roman" pitchFamily="18" charset="0"/>
                <a:cs typeface="Times New Roman" pitchFamily="18" charset="0"/>
              </a:rPr>
              <a:t>yesterday</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5. </a:t>
            </a:r>
            <a:r>
              <a:rPr lang="cs-CZ" sz="2400" b="1" dirty="0" err="1" smtClean="0">
                <a:latin typeface="Times New Roman" pitchFamily="18" charset="0"/>
                <a:cs typeface="Times New Roman" pitchFamily="18" charset="0"/>
              </a:rPr>
              <a:t>What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time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they</a:t>
            </a:r>
            <a:r>
              <a:rPr lang="cs-CZ" sz="2400" b="1" dirty="0" smtClean="0">
                <a:latin typeface="Times New Roman" pitchFamily="18" charset="0"/>
                <a:cs typeface="Times New Roman" pitchFamily="18" charset="0"/>
              </a:rPr>
              <a:t> go to </a:t>
            </a:r>
            <a:r>
              <a:rPr lang="cs-CZ" sz="2400" b="1" dirty="0" err="1" smtClean="0">
                <a:latin typeface="Times New Roman" pitchFamily="18" charset="0"/>
                <a:cs typeface="Times New Roman" pitchFamily="18" charset="0"/>
              </a:rPr>
              <a:t>bed</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6. </a:t>
            </a:r>
            <a:r>
              <a:rPr lang="cs-CZ" sz="2400" b="1" dirty="0" err="1" smtClean="0">
                <a:latin typeface="Times New Roman" pitchFamily="18" charset="0"/>
                <a:cs typeface="Times New Roman" pitchFamily="18" charset="0"/>
              </a:rPr>
              <a:t>How</a:t>
            </a:r>
            <a:r>
              <a:rPr lang="cs-CZ" sz="2400" b="1" dirty="0" smtClean="0">
                <a:latin typeface="Times New Roman" pitchFamily="18" charset="0"/>
                <a:cs typeface="Times New Roman" pitchFamily="18" charset="0"/>
              </a:rPr>
              <a:t> much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it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cost</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7.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Peter </a:t>
            </a:r>
            <a:r>
              <a:rPr lang="cs-CZ" sz="2400" b="1" dirty="0" err="1" smtClean="0">
                <a:latin typeface="Times New Roman" pitchFamily="18" charset="0"/>
                <a:cs typeface="Times New Roman" pitchFamily="18" charset="0"/>
              </a:rPr>
              <a:t>watch</a:t>
            </a:r>
            <a:r>
              <a:rPr lang="cs-CZ" sz="2400" b="1" dirty="0" smtClean="0">
                <a:latin typeface="Times New Roman" pitchFamily="18" charset="0"/>
                <a:cs typeface="Times New Roman" pitchFamily="18" charset="0"/>
              </a:rPr>
              <a:t> TV </a:t>
            </a:r>
            <a:r>
              <a:rPr lang="cs-CZ" sz="2400" b="1" dirty="0" err="1" smtClean="0">
                <a:latin typeface="Times New Roman" pitchFamily="18" charset="0"/>
                <a:cs typeface="Times New Roman" pitchFamily="18" charset="0"/>
              </a:rPr>
              <a:t>yesterday</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morning</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8.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you</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get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up</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late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yesterday</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morning</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9. </a:t>
            </a:r>
            <a:r>
              <a:rPr lang="cs-CZ" sz="2400" b="1" dirty="0" err="1" smtClean="0">
                <a:latin typeface="Times New Roman" pitchFamily="18" charset="0"/>
                <a:cs typeface="Times New Roman" pitchFamily="18" charset="0"/>
              </a:rPr>
              <a:t>What</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he </a:t>
            </a:r>
            <a:r>
              <a:rPr lang="cs-CZ" sz="2400" b="1" dirty="0" err="1" smtClean="0">
                <a:latin typeface="Times New Roman" pitchFamily="18" charset="0"/>
                <a:cs typeface="Times New Roman" pitchFamily="18" charset="0"/>
              </a:rPr>
              <a:t>have</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for</a:t>
            </a:r>
            <a:r>
              <a:rPr lang="cs-CZ" sz="2400" b="1" dirty="0" smtClean="0">
                <a:latin typeface="Times New Roman" pitchFamily="18" charset="0"/>
                <a:cs typeface="Times New Roman" pitchFamily="18" charset="0"/>
              </a:rPr>
              <a:t> </a:t>
            </a:r>
            <a:r>
              <a:rPr lang="cs-CZ" sz="2400" b="1" dirty="0" err="1" smtClean="0">
                <a:latin typeface="Times New Roman" pitchFamily="18" charset="0"/>
                <a:cs typeface="Times New Roman" pitchFamily="18" charset="0"/>
              </a:rPr>
              <a:t>breakfast</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smtClean="0">
                <a:latin typeface="Times New Roman" pitchFamily="18" charset="0"/>
                <a:cs typeface="Times New Roman" pitchFamily="18" charset="0"/>
              </a:rPr>
              <a:t>10. </a:t>
            </a:r>
            <a:r>
              <a:rPr lang="cs-CZ" sz="2400" b="1" dirty="0" err="1" smtClean="0">
                <a:latin typeface="Times New Roman" pitchFamily="18" charset="0"/>
                <a:cs typeface="Times New Roman" pitchFamily="18" charset="0"/>
              </a:rPr>
              <a:t>Did</a:t>
            </a:r>
            <a:r>
              <a:rPr lang="cs-CZ" sz="2400" b="1" dirty="0" smtClean="0">
                <a:latin typeface="Times New Roman" pitchFamily="18" charset="0"/>
                <a:cs typeface="Times New Roman" pitchFamily="18" charset="0"/>
              </a:rPr>
              <a:t> Jane </a:t>
            </a:r>
            <a:r>
              <a:rPr lang="cs-CZ" sz="2400" b="1" dirty="0" err="1" smtClean="0">
                <a:latin typeface="Times New Roman" pitchFamily="18" charset="0"/>
                <a:cs typeface="Times New Roman" pitchFamily="18" charset="0"/>
              </a:rPr>
              <a:t>and</a:t>
            </a:r>
            <a:r>
              <a:rPr lang="cs-CZ" sz="2400" b="1" dirty="0" smtClean="0">
                <a:latin typeface="Times New Roman" pitchFamily="18" charset="0"/>
                <a:cs typeface="Times New Roman" pitchFamily="18" charset="0"/>
              </a:rPr>
              <a:t> John play </a:t>
            </a:r>
            <a:r>
              <a:rPr lang="cs-CZ" sz="2400" b="1" dirty="0" err="1" smtClean="0">
                <a:latin typeface="Times New Roman" pitchFamily="18" charset="0"/>
                <a:cs typeface="Times New Roman" pitchFamily="18" charset="0"/>
              </a:rPr>
              <a:t>tennis</a:t>
            </a:r>
            <a:r>
              <a:rPr lang="cs-CZ" sz="2400" b="1" dirty="0" smtClean="0">
                <a:latin typeface="Times New Roman" pitchFamily="18" charset="0"/>
                <a:cs typeface="Times New Roman" pitchFamily="18" charset="0"/>
              </a:rPr>
              <a:t>?</a:t>
            </a:r>
            <a:endParaRPr lang="cs-CZ" sz="2400"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57158" y="428604"/>
            <a:ext cx="7786742" cy="5286412"/>
          </a:xfrm>
        </p:spPr>
        <p:txBody>
          <a:bodyPr>
            <a:normAutofit/>
          </a:bodyPr>
          <a:lstStyle/>
          <a:p>
            <a:pPr>
              <a:buNone/>
            </a:pPr>
            <a:r>
              <a:rPr lang="cs-CZ" dirty="0" smtClean="0">
                <a:latin typeface="Times New Roman" pitchFamily="18" charset="0"/>
                <a:cs typeface="Times New Roman" pitchFamily="18" charset="0"/>
              </a:rPr>
              <a:t>Zdroj:</a:t>
            </a:r>
          </a:p>
          <a:p>
            <a:pPr>
              <a:buNone/>
            </a:pPr>
            <a:r>
              <a:rPr lang="cs-CZ"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Vlastní tvorba</a:t>
            </a:r>
          </a:p>
          <a:p>
            <a:pPr>
              <a:buNone/>
            </a:pPr>
            <a:r>
              <a:rPr lang="cs-CZ" dirty="0" smtClean="0">
                <a:latin typeface="Times New Roman" pitchFamily="18" charset="0"/>
                <a:cs typeface="Times New Roman" pitchFamily="18" charset="0"/>
              </a:rPr>
              <a:t>Obrázek:</a:t>
            </a:r>
          </a:p>
          <a:p>
            <a:pPr>
              <a:buNone/>
            </a:pPr>
            <a:r>
              <a:rPr lang="cs-CZ" sz="2800"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hlinkClick r:id="rId3"/>
              </a:rPr>
              <a:t>www.office.</a:t>
            </a:r>
            <a:r>
              <a:rPr lang="cs-CZ" sz="2800" dirty="0" err="1" smtClean="0">
                <a:latin typeface="Times New Roman" pitchFamily="18" charset="0"/>
                <a:cs typeface="Times New Roman" pitchFamily="18" charset="0"/>
                <a:hlinkClick r:id="rId3"/>
              </a:rPr>
              <a:t>microsoft.com</a:t>
            </a:r>
            <a:endParaRPr lang="cs-CZ" sz="2800" dirty="0" smtClean="0">
              <a:latin typeface="Times New Roman" pitchFamily="18" charset="0"/>
              <a:cs typeface="Times New Roman" pitchFamily="18" charset="0"/>
            </a:endParaRPr>
          </a:p>
          <a:p>
            <a:pPr>
              <a:buNone/>
            </a:pPr>
            <a:r>
              <a:rPr lang="cs-CZ" dirty="0" smtClean="0">
                <a:latin typeface="Times New Roman" pitchFamily="18" charset="0"/>
                <a:cs typeface="Times New Roman" pitchFamily="18" charset="0"/>
              </a:rPr>
              <a:t>Anotace:</a:t>
            </a:r>
          </a:p>
          <a:p>
            <a:pPr>
              <a:buNone/>
            </a:pPr>
            <a:r>
              <a:rPr lang="cs-CZ"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Žáci se seznámí s tvorbou  otázky v minulém čase prostém.  Svou znalost s tímto gramatickým problémem si procvičí na </a:t>
            </a:r>
            <a:r>
              <a:rPr lang="cs-CZ" sz="2800" smtClean="0">
                <a:latin typeface="Times New Roman" pitchFamily="18" charset="0"/>
                <a:cs typeface="Times New Roman" pitchFamily="18" charset="0"/>
              </a:rPr>
              <a:t>krátkém cvičení.</a:t>
            </a:r>
            <a:endParaRPr lang="cs-CZ" sz="2800" dirty="0" smtClean="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605</TotalTime>
  <Words>137</Words>
  <Application>Microsoft Office PowerPoint</Application>
  <PresentationFormat>Předvádění na obrazovce (4:3)</PresentationFormat>
  <Paragraphs>20</Paragraphs>
  <Slides>8</Slides>
  <Notes>0</Notes>
  <HiddenSlides>0</HiddenSlides>
  <MMClips>0</MMClips>
  <ScaleCrop>false</ScaleCrop>
  <HeadingPairs>
    <vt:vector size="4" baseType="variant">
      <vt:variant>
        <vt:lpstr>Motiv</vt:lpstr>
      </vt:variant>
      <vt:variant>
        <vt:i4>1</vt:i4>
      </vt:variant>
      <vt:variant>
        <vt:lpstr>Nadpisy snímků</vt:lpstr>
      </vt:variant>
      <vt:variant>
        <vt:i4>8</vt:i4>
      </vt:variant>
    </vt:vector>
  </HeadingPairs>
  <TitlesOfParts>
    <vt:vector size="9" baseType="lpstr">
      <vt:lpstr>Motiv systému Office</vt:lpstr>
      <vt:lpstr>Prezentace aplikace PowerPoint</vt:lpstr>
      <vt:lpstr>      Past simple - question</vt:lpstr>
      <vt:lpstr>Did + základní tvar slovesa (infinitiv)  Did you go to France? Did she have a dog? Did he play basketball? Did we see the film? Did they know the answer?</vt:lpstr>
      <vt:lpstr>Yes/No questions with did  Did you see him? Yes, I did./No, I didn‘t.  Did she go shopping? Yes, she did./No, she didn‘t.  Did they know the answer? Yes, she did./No, she didn‘t.</vt:lpstr>
      <vt:lpstr>Wh- questions  What did you read? Where did you go? When did he leave the school? Why did she say it? How much did it cost? Who did they see at the party?</vt:lpstr>
      <vt:lpstr>Tvořte věty se správným slovosledem  1. do / you / yesterday morning / did / what / ? 2. last weekend / who / you / did / see / ? 3. did / get home / when / yesterday / she / ? 4. where / he / did / yesterday / lunch / have / ? 5. they / did / what time / go / to bed / ? 6. cost / how much / it / did / ? 7. watch / TV / did / Peter / yesterday evening / ? 8.  get up / you / late / did / yesterday morning / ? 9. for breakfast / what / he / did / have / ? 10. Jane and John / play / tennis / did / ?</vt:lpstr>
      <vt:lpstr>Řešení:  1. What did you do yesterday morning? 2. Who did you see last weeekend? 3. When did she go home yesterday? 4. Where did he have lunch yesterday? 5. What time did they go to bed? 6. How much did it cost? 7. Did Peter watch TV yesterday morning? 8.  Did you get up late yesterday morning? 9. What did he have for breakfast? 10. Did Jane and John play tennis?</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školy: Autor:</dc:title>
  <dc:creator>NB</dc:creator>
  <cp:lastModifiedBy>NB</cp:lastModifiedBy>
  <cp:revision>70</cp:revision>
  <dcterms:created xsi:type="dcterms:W3CDTF">2011-12-27T20:15:32Z</dcterms:created>
  <dcterms:modified xsi:type="dcterms:W3CDTF">2012-10-04T19:56:09Z</dcterms:modified>
</cp:coreProperties>
</file>