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5" r:id="rId5"/>
    <p:sldId id="272" r:id="rId6"/>
    <p:sldId id="269" r:id="rId7"/>
    <p:sldId id="271" r:id="rId8"/>
    <p:sldId id="263"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98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91642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14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2114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16651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080B7D5-8AB3-4E2B-8F6E-19D0CDD954B3}" type="datetimeFigureOut">
              <a:rPr lang="cs-CZ" smtClean="0"/>
              <a:pPr/>
              <a:t>4.10.2012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651672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080B7D5-8AB3-4E2B-8F6E-19D0CDD954B3}" type="datetimeFigureOut">
              <a:rPr lang="cs-CZ" smtClean="0"/>
              <a:pPr/>
              <a:t>4.10.2012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90736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080B7D5-8AB3-4E2B-8F6E-19D0CDD954B3}" type="datetimeFigureOut">
              <a:rPr lang="cs-CZ" smtClean="0"/>
              <a:pPr/>
              <a:t>4.10.2012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020412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60623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282087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2090738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25722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44FD92-0FE5-4C8A-BCD2-88CA5A5D424A}" type="slidenum">
              <a:rPr lang="cs-CZ" smtClean="0"/>
              <a:pPr/>
              <a:t>‹#›</a:t>
            </a:fld>
            <a:endParaRPr lang="cs-CZ"/>
          </a:p>
        </p:txBody>
      </p:sp>
    </p:spTree>
    <p:extLst>
      <p:ext uri="{BB962C8B-B14F-4D97-AF65-F5344CB8AC3E}">
        <p14:creationId xmlns:p14="http://schemas.microsoft.com/office/powerpoint/2010/main" val="397488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office.microsoft.com/"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flipV="1">
            <a:off x="-612576" y="7677472"/>
            <a:ext cx="9937104" cy="504056"/>
          </a:xfrm>
        </p:spPr>
        <p:txBody>
          <a:bodyPr>
            <a:normAutofit fontScale="90000"/>
          </a:bodyPr>
          <a:lstStyle/>
          <a:p>
            <a:pPr algn="l"/>
            <a:endParaRPr lang="cs-CZ" sz="3600" dirty="0"/>
          </a:p>
        </p:txBody>
      </p:sp>
      <p:sp>
        <p:nvSpPr>
          <p:cNvPr id="3" name="Podnadpis 2"/>
          <p:cNvSpPr>
            <a:spLocks noGrp="1"/>
          </p:cNvSpPr>
          <p:nvPr>
            <p:ph type="subTitle" idx="1"/>
          </p:nvPr>
        </p:nvSpPr>
        <p:spPr>
          <a:xfrm flipV="1">
            <a:off x="3059832" y="7173416"/>
            <a:ext cx="5680720" cy="504056"/>
          </a:xfrm>
        </p:spPr>
        <p:txBody>
          <a:bodyPr>
            <a:normAutofit fontScale="92500" lnSpcReduction="1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0166" y="500042"/>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465554903"/>
              </p:ext>
            </p:extLst>
          </p:nvPr>
        </p:nvGraphicFramePr>
        <p:xfrm>
          <a:off x="928662" y="2357430"/>
          <a:ext cx="7128792" cy="3517236"/>
        </p:xfrm>
        <a:graphic>
          <a:graphicData uri="http://schemas.openxmlformats.org/drawingml/2006/table">
            <a:tbl>
              <a:tblPr firstRow="1" bandRow="1">
                <a:tableStyleId>{5940675A-B579-460E-94D1-54222C63F5DA}</a:tableStyleId>
              </a:tblPr>
              <a:tblGrid>
                <a:gridCol w="7128792"/>
              </a:tblGrid>
              <a:tr h="524178">
                <a:tc>
                  <a:txBody>
                    <a:bodyPr/>
                    <a:lstStyle/>
                    <a:p>
                      <a:pPr algn="l"/>
                      <a:r>
                        <a:rPr lang="cs-CZ" sz="2400" b="1" dirty="0" smtClean="0"/>
                        <a:t>Název</a:t>
                      </a:r>
                      <a:r>
                        <a:rPr lang="cs-CZ" sz="2400" b="1" baseline="0" dirty="0" smtClean="0"/>
                        <a:t> školy: </a:t>
                      </a:r>
                      <a:r>
                        <a:rPr lang="cs-CZ" sz="2400" baseline="0" dirty="0" smtClean="0"/>
                        <a:t>Základní škola a Mateřská škola při dětské           léčebně, Janské Lázně, Horní promenáda 268</a:t>
                      </a:r>
                    </a:p>
                  </a:txBody>
                  <a:tcPr/>
                </a:tc>
              </a:tr>
              <a:tr h="524178">
                <a:tc>
                  <a:txBody>
                    <a:bodyPr/>
                    <a:lstStyle/>
                    <a:p>
                      <a:r>
                        <a:rPr lang="cs-CZ" sz="2400" b="1" dirty="0" smtClean="0"/>
                        <a:t>Autor: </a:t>
                      </a:r>
                      <a:r>
                        <a:rPr lang="cs-CZ" sz="2400" dirty="0" smtClean="0"/>
                        <a:t>Mgr. Lucie Pospíšilová</a:t>
                      </a:r>
                      <a:endParaRPr lang="cs-CZ" sz="2400" baseline="0" dirty="0" smtClean="0"/>
                    </a:p>
                    <a:p>
                      <a:r>
                        <a:rPr lang="cs-CZ" sz="2400" b="1" baseline="0" dirty="0" smtClean="0"/>
                        <a:t>Datum: </a:t>
                      </a:r>
                      <a:r>
                        <a:rPr lang="cs-CZ" sz="2400" b="0" baseline="0" dirty="0" smtClean="0"/>
                        <a:t>18.9.2012</a:t>
                      </a:r>
                    </a:p>
                  </a:txBody>
                  <a:tcPr/>
                </a:tc>
              </a:tr>
              <a:tr h="524178">
                <a:tc>
                  <a:txBody>
                    <a:bodyPr/>
                    <a:lstStyle/>
                    <a:p>
                      <a:r>
                        <a:rPr lang="cs-CZ" sz="2400" b="1" dirty="0" smtClean="0"/>
                        <a:t>Název</a:t>
                      </a:r>
                      <a:r>
                        <a:rPr lang="cs-CZ" sz="2400" b="1" smtClean="0"/>
                        <a:t>: </a:t>
                      </a:r>
                      <a:r>
                        <a:rPr lang="cs-CZ" sz="2400" smtClean="0"/>
                        <a:t>VY_32_INOVACE_15_Anglický </a:t>
                      </a:r>
                      <a:r>
                        <a:rPr lang="cs-CZ" sz="2400" dirty="0" smtClean="0"/>
                        <a:t>jazyk</a:t>
                      </a:r>
                      <a:endParaRPr lang="cs-CZ" sz="2400" dirty="0"/>
                    </a:p>
                  </a:txBody>
                  <a:tcPr/>
                </a:tc>
              </a:tr>
              <a:tr h="524178">
                <a:tc>
                  <a:txBody>
                    <a:bodyPr/>
                    <a:lstStyle/>
                    <a:p>
                      <a:r>
                        <a:rPr lang="cs-CZ" sz="2400" b="1" dirty="0" smtClean="0"/>
                        <a:t>Téma: </a:t>
                      </a:r>
                      <a:r>
                        <a:rPr lang="cs-CZ" sz="2400" b="0" dirty="0" err="1" smtClean="0"/>
                        <a:t>Tenses</a:t>
                      </a:r>
                      <a:r>
                        <a:rPr lang="cs-CZ" sz="2400" b="0" smtClean="0"/>
                        <a:t>- </a:t>
                      </a:r>
                      <a:r>
                        <a:rPr lang="cs-CZ" sz="2400" smtClean="0"/>
                        <a:t>Past </a:t>
                      </a:r>
                      <a:r>
                        <a:rPr lang="cs-CZ" sz="2400" dirty="0" err="1" smtClean="0"/>
                        <a:t>simple</a:t>
                      </a:r>
                      <a:r>
                        <a:rPr lang="cs-CZ" sz="2400" dirty="0" smtClean="0"/>
                        <a:t> – negative</a:t>
                      </a:r>
                      <a:endParaRPr lang="cs-CZ" sz="2400" baseline="0" dirty="0" smtClean="0"/>
                    </a:p>
                    <a:p>
                      <a:r>
                        <a:rPr lang="cs-CZ" sz="2400" b="1" baseline="0" dirty="0" smtClean="0"/>
                        <a:t>Ročník: </a:t>
                      </a:r>
                      <a:r>
                        <a:rPr lang="cs-CZ" sz="2400" baseline="0" dirty="0" smtClean="0"/>
                        <a:t>8.-9.</a:t>
                      </a:r>
                      <a:endParaRPr lang="cs-CZ" sz="2400" dirty="0" smtClean="0"/>
                    </a:p>
                  </a:txBody>
                  <a:tcPr/>
                </a:tc>
              </a:tr>
              <a:tr h="524178">
                <a:tc>
                  <a:txBody>
                    <a:bodyPr/>
                    <a:lstStyle/>
                    <a:p>
                      <a:r>
                        <a:rPr lang="cs-CZ" sz="2400" b="1" dirty="0" smtClean="0"/>
                        <a:t>Číslo projektu: </a:t>
                      </a:r>
                      <a:r>
                        <a:rPr lang="cs-CZ" sz="2400" b="0" dirty="0" smtClean="0"/>
                        <a:t>CZ.1.07/1.4.00/21.2979</a:t>
                      </a:r>
                      <a:endParaRPr lang="cs-CZ" sz="2400" b="1" dirty="0"/>
                    </a:p>
                  </a:txBody>
                  <a:tcPr/>
                </a:tc>
              </a:tr>
            </a:tbl>
          </a:graphicData>
        </a:graphic>
      </p:graphicFrame>
    </p:spTree>
    <p:extLst>
      <p:ext uri="{BB962C8B-B14F-4D97-AF65-F5344CB8AC3E}">
        <p14:creationId xmlns:p14="http://schemas.microsoft.com/office/powerpoint/2010/main" val="3994054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1143000"/>
          </a:xfrm>
        </p:spPr>
        <p:txBody>
          <a:bodyPr/>
          <a:lstStyle/>
          <a:p>
            <a:r>
              <a:rPr lang="cs-CZ" b="1" dirty="0" smtClean="0">
                <a:latin typeface="Times New Roman" pitchFamily="18" charset="0"/>
                <a:cs typeface="Times New Roman" pitchFamily="18" charset="0"/>
              </a:rPr>
              <a:t>      Past </a:t>
            </a:r>
            <a:r>
              <a:rPr lang="cs-CZ" b="1" dirty="0" err="1" smtClean="0">
                <a:latin typeface="Times New Roman" pitchFamily="18" charset="0"/>
                <a:cs typeface="Times New Roman" pitchFamily="18" charset="0"/>
              </a:rPr>
              <a:t>simple</a:t>
            </a:r>
            <a:r>
              <a:rPr lang="cs-CZ" b="1" dirty="0" smtClean="0">
                <a:latin typeface="Times New Roman" pitchFamily="18" charset="0"/>
                <a:cs typeface="Times New Roman" pitchFamily="18" charset="0"/>
              </a:rPr>
              <a:t> - negative</a:t>
            </a:r>
            <a:endParaRPr lang="cs-CZ" b="1" dirty="0">
              <a:latin typeface="Times New Roman" pitchFamily="18" charset="0"/>
              <a:cs typeface="Times New Roman" pitchFamily="18" charset="0"/>
            </a:endParaRPr>
          </a:p>
        </p:txBody>
      </p:sp>
      <p:sp>
        <p:nvSpPr>
          <p:cNvPr id="3" name="Zástupný symbol pro obsah 2"/>
          <p:cNvSpPr>
            <a:spLocks noGrp="1"/>
          </p:cNvSpPr>
          <p:nvPr>
            <p:ph idx="1"/>
          </p:nvPr>
        </p:nvSpPr>
        <p:spPr>
          <a:xfrm>
            <a:off x="428596" y="2500306"/>
            <a:ext cx="7786742" cy="2571768"/>
          </a:xfrm>
        </p:spPr>
        <p:txBody>
          <a:bodyPr>
            <a:normAutofit/>
          </a:bodyPr>
          <a:lstStyle/>
          <a:p>
            <a:pPr algn="ctr">
              <a:buNone/>
            </a:pPr>
            <a:r>
              <a:rPr lang="cs-CZ" b="1" dirty="0" smtClean="0">
                <a:latin typeface="Times New Roman" pitchFamily="18" charset="0"/>
                <a:cs typeface="Times New Roman" pitchFamily="18" charset="0"/>
              </a:rPr>
              <a:t>Zápor v minulém čase prostém se tvoří velice podobně jako zápor v přítomném čase prostém – tedy pomocí slovesa do, které má v minulém čase tvar </a:t>
            </a:r>
            <a:r>
              <a:rPr lang="cs-CZ" b="1" dirty="0" err="1" smtClean="0">
                <a:latin typeface="Times New Roman" pitchFamily="18" charset="0"/>
                <a:cs typeface="Times New Roman" pitchFamily="18" charset="0"/>
              </a:rPr>
              <a:t>did</a:t>
            </a:r>
            <a:r>
              <a:rPr lang="cs-CZ" b="1" dirty="0" smtClean="0">
                <a:latin typeface="Times New Roman" pitchFamily="18" charset="0"/>
                <a:cs typeface="Times New Roman" pitchFamily="18" charset="0"/>
              </a:rPr>
              <a:t>.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err="1" smtClean="0">
                <a:latin typeface="Times New Roman" pitchFamily="18" charset="0"/>
                <a:cs typeface="Times New Roman" pitchFamily="18" charset="0"/>
              </a:rPr>
              <a:t>Did</a:t>
            </a:r>
            <a:r>
              <a:rPr lang="cs-CZ" sz="3200" b="1" dirty="0" smtClean="0">
                <a:latin typeface="Times New Roman" pitchFamily="18" charset="0"/>
                <a:cs typeface="Times New Roman" pitchFamily="18" charset="0"/>
              </a:rPr>
              <a:t> not = </a:t>
            </a:r>
            <a:r>
              <a:rPr lang="cs-CZ" sz="3200" b="1" dirty="0" err="1" smtClean="0">
                <a:latin typeface="Times New Roman" pitchFamily="18" charset="0"/>
                <a:cs typeface="Times New Roman" pitchFamily="18" charset="0"/>
              </a:rPr>
              <a:t>didn</a:t>
            </a:r>
            <a:r>
              <a:rPr lang="cs-CZ" sz="3200" b="1" dirty="0" smtClean="0">
                <a:latin typeface="Times New Roman" pitchFamily="18" charset="0"/>
                <a:cs typeface="Times New Roman" pitchFamily="18" charset="0"/>
              </a:rPr>
              <a:t>‘t</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Za záporku </a:t>
            </a:r>
            <a:r>
              <a:rPr lang="cs-CZ" sz="2400" b="1" dirty="0" err="1" smtClean="0">
                <a:latin typeface="Times New Roman" pitchFamily="18" charset="0"/>
                <a:cs typeface="Times New Roman" pitchFamily="18" charset="0"/>
              </a:rPr>
              <a:t>didn</a:t>
            </a:r>
            <a:r>
              <a:rPr lang="cs-CZ" sz="2400" b="1" dirty="0" smtClean="0">
                <a:latin typeface="Times New Roman" pitchFamily="18" charset="0"/>
                <a:cs typeface="Times New Roman" pitchFamily="18" charset="0"/>
              </a:rPr>
              <a:t>‘t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not) se umístí sloveso v jeho základním tvaru – infinitivu</a:t>
            </a:r>
            <a:br>
              <a:rPr lang="cs-CZ" sz="2400" b="1" dirty="0" smtClean="0">
                <a:latin typeface="Times New Roman" pitchFamily="18" charset="0"/>
                <a:cs typeface="Times New Roman" pitchFamily="18" charset="0"/>
              </a:rPr>
            </a:br>
            <a:r>
              <a:rPr lang="cs-CZ" sz="3600" dirty="0" smtClean="0">
                <a:latin typeface="Times New Roman" pitchFamily="18" charset="0"/>
                <a:cs typeface="Times New Roman" pitchFamily="18" charset="0"/>
              </a:rPr>
              <a:t/>
            </a:r>
            <a:br>
              <a:rPr lang="cs-CZ" sz="36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You</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didn</a:t>
            </a:r>
            <a:r>
              <a:rPr lang="cs-CZ" sz="3200" dirty="0" smtClean="0">
                <a:latin typeface="Times New Roman" pitchFamily="18" charset="0"/>
                <a:cs typeface="Times New Roman" pitchFamily="18" charset="0"/>
              </a:rPr>
              <a:t>‘t go to London.</a:t>
            </a:r>
            <a:br>
              <a:rPr lang="cs-CZ" sz="32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She</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didn</a:t>
            </a:r>
            <a:r>
              <a:rPr lang="cs-CZ" sz="3200" dirty="0" smtClean="0">
                <a:latin typeface="Times New Roman" pitchFamily="18" charset="0"/>
                <a:cs typeface="Times New Roman" pitchFamily="18" charset="0"/>
              </a:rPr>
              <a:t>‘t </a:t>
            </a:r>
            <a:r>
              <a:rPr lang="cs-CZ" sz="3200" dirty="0" err="1" smtClean="0">
                <a:latin typeface="Times New Roman" pitchFamily="18" charset="0"/>
                <a:cs typeface="Times New Roman" pitchFamily="18" charset="0"/>
              </a:rPr>
              <a:t>have</a:t>
            </a:r>
            <a:r>
              <a:rPr lang="cs-CZ" sz="3200" dirty="0" smtClean="0">
                <a:latin typeface="Times New Roman" pitchFamily="18" charset="0"/>
                <a:cs typeface="Times New Roman" pitchFamily="18" charset="0"/>
              </a:rPr>
              <a:t> a dog.</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He </a:t>
            </a:r>
            <a:r>
              <a:rPr lang="cs-CZ" sz="3200" dirty="0" err="1" smtClean="0">
                <a:latin typeface="Times New Roman" pitchFamily="18" charset="0"/>
                <a:cs typeface="Times New Roman" pitchFamily="18" charset="0"/>
              </a:rPr>
              <a:t>didn</a:t>
            </a:r>
            <a:r>
              <a:rPr lang="cs-CZ" sz="3200" dirty="0" smtClean="0">
                <a:latin typeface="Times New Roman" pitchFamily="18" charset="0"/>
                <a:cs typeface="Times New Roman" pitchFamily="18" charset="0"/>
              </a:rPr>
              <a:t>‘t play basketball.</a:t>
            </a:r>
            <a:br>
              <a:rPr lang="cs-CZ" sz="32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We</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didn</a:t>
            </a:r>
            <a:r>
              <a:rPr lang="cs-CZ" sz="3200" dirty="0" smtClean="0">
                <a:latin typeface="Times New Roman" pitchFamily="18" charset="0"/>
                <a:cs typeface="Times New Roman" pitchFamily="18" charset="0"/>
              </a:rPr>
              <a:t>‘t </a:t>
            </a:r>
            <a:r>
              <a:rPr lang="cs-CZ" sz="3200" dirty="0" err="1" smtClean="0">
                <a:latin typeface="Times New Roman" pitchFamily="18" charset="0"/>
                <a:cs typeface="Times New Roman" pitchFamily="18" charset="0"/>
              </a:rPr>
              <a:t>see</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the</a:t>
            </a:r>
            <a:r>
              <a:rPr lang="cs-CZ" sz="3200" dirty="0" smtClean="0">
                <a:latin typeface="Times New Roman" pitchFamily="18" charset="0"/>
                <a:cs typeface="Times New Roman" pitchFamily="18" charset="0"/>
              </a:rPr>
              <a:t> film.</a:t>
            </a:r>
            <a:br>
              <a:rPr lang="cs-CZ" sz="32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They</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didn</a:t>
            </a:r>
            <a:r>
              <a:rPr lang="cs-CZ" sz="3200" dirty="0" smtClean="0">
                <a:latin typeface="Times New Roman" pitchFamily="18" charset="0"/>
                <a:cs typeface="Times New Roman" pitchFamily="18" charset="0"/>
              </a:rPr>
              <a:t>‘t </a:t>
            </a:r>
            <a:r>
              <a:rPr lang="cs-CZ" sz="3200" dirty="0" err="1" smtClean="0">
                <a:latin typeface="Times New Roman" pitchFamily="18" charset="0"/>
                <a:cs typeface="Times New Roman" pitchFamily="18" charset="0"/>
              </a:rPr>
              <a:t>know</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the</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answer</a:t>
            </a:r>
            <a:r>
              <a:rPr lang="cs-CZ" sz="3200" dirty="0" smtClean="0">
                <a:latin typeface="Times New Roman" pitchFamily="18" charset="0"/>
                <a:cs typeface="Times New Roman" pitchFamily="18" charset="0"/>
              </a:rPr>
              <a:t>.</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Častá chyba je tato:</a:t>
            </a: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2700" dirty="0" err="1" smtClean="0">
                <a:latin typeface="Times New Roman" pitchFamily="18" charset="0"/>
                <a:cs typeface="Times New Roman" pitchFamily="18" charset="0"/>
              </a:rPr>
              <a:t>You</a:t>
            </a:r>
            <a:r>
              <a:rPr lang="cs-CZ" sz="2700" dirty="0" smtClean="0">
                <a:latin typeface="Times New Roman" pitchFamily="18" charset="0"/>
                <a:cs typeface="Times New Roman" pitchFamily="18" charset="0"/>
              </a:rPr>
              <a:t> </a:t>
            </a:r>
            <a:r>
              <a:rPr lang="cs-CZ" sz="2700" dirty="0" err="1" smtClean="0">
                <a:latin typeface="Times New Roman" pitchFamily="18" charset="0"/>
                <a:cs typeface="Times New Roman" pitchFamily="18" charset="0"/>
              </a:rPr>
              <a:t>didn</a:t>
            </a:r>
            <a:r>
              <a:rPr lang="cs-CZ" sz="2700" dirty="0" smtClean="0">
                <a:latin typeface="Times New Roman" pitchFamily="18" charset="0"/>
                <a:cs typeface="Times New Roman" pitchFamily="18" charset="0"/>
              </a:rPr>
              <a:t>‘t </a:t>
            </a:r>
            <a:r>
              <a:rPr lang="cs-CZ" sz="2700" dirty="0" err="1" smtClean="0">
                <a:latin typeface="Times New Roman" pitchFamily="18" charset="0"/>
                <a:cs typeface="Times New Roman" pitchFamily="18" charset="0"/>
              </a:rPr>
              <a:t>went</a:t>
            </a:r>
            <a:r>
              <a:rPr lang="cs-CZ" sz="2700" dirty="0" smtClean="0">
                <a:latin typeface="Times New Roman" pitchFamily="18" charset="0"/>
                <a:cs typeface="Times New Roman" pitchFamily="18" charset="0"/>
              </a:rPr>
              <a:t> to London.</a:t>
            </a:r>
            <a:br>
              <a:rPr lang="cs-CZ" sz="2700" dirty="0" smtClean="0">
                <a:latin typeface="Times New Roman" pitchFamily="18" charset="0"/>
                <a:cs typeface="Times New Roman" pitchFamily="18" charset="0"/>
              </a:rPr>
            </a:br>
            <a:r>
              <a:rPr lang="cs-CZ" sz="2700" dirty="0" err="1" smtClean="0">
                <a:latin typeface="Times New Roman" pitchFamily="18" charset="0"/>
                <a:cs typeface="Times New Roman" pitchFamily="18" charset="0"/>
              </a:rPr>
              <a:t>She</a:t>
            </a:r>
            <a:r>
              <a:rPr lang="cs-CZ" sz="2700" dirty="0" smtClean="0">
                <a:latin typeface="Times New Roman" pitchFamily="18" charset="0"/>
                <a:cs typeface="Times New Roman" pitchFamily="18" charset="0"/>
              </a:rPr>
              <a:t> </a:t>
            </a:r>
            <a:r>
              <a:rPr lang="cs-CZ" sz="2700" dirty="0" err="1" smtClean="0">
                <a:latin typeface="Times New Roman" pitchFamily="18" charset="0"/>
                <a:cs typeface="Times New Roman" pitchFamily="18" charset="0"/>
              </a:rPr>
              <a:t>didn</a:t>
            </a:r>
            <a:r>
              <a:rPr lang="cs-CZ" sz="2700" dirty="0" smtClean="0">
                <a:latin typeface="Times New Roman" pitchFamily="18" charset="0"/>
                <a:cs typeface="Times New Roman" pitchFamily="18" charset="0"/>
              </a:rPr>
              <a:t>‘t had a dog.</a:t>
            </a:r>
            <a:br>
              <a:rPr lang="cs-CZ" sz="2700" dirty="0" smtClean="0">
                <a:latin typeface="Times New Roman" pitchFamily="18" charset="0"/>
                <a:cs typeface="Times New Roman" pitchFamily="18" charset="0"/>
              </a:rPr>
            </a:br>
            <a:r>
              <a:rPr lang="cs-CZ" sz="2700" dirty="0" smtClean="0">
                <a:latin typeface="Times New Roman" pitchFamily="18" charset="0"/>
                <a:cs typeface="Times New Roman" pitchFamily="18" charset="0"/>
              </a:rPr>
              <a:t>He </a:t>
            </a:r>
            <a:r>
              <a:rPr lang="cs-CZ" sz="2700" dirty="0" err="1" smtClean="0">
                <a:latin typeface="Times New Roman" pitchFamily="18" charset="0"/>
                <a:cs typeface="Times New Roman" pitchFamily="18" charset="0"/>
              </a:rPr>
              <a:t>didn</a:t>
            </a:r>
            <a:r>
              <a:rPr lang="cs-CZ" sz="2700" dirty="0" smtClean="0">
                <a:latin typeface="Times New Roman" pitchFamily="18" charset="0"/>
                <a:cs typeface="Times New Roman" pitchFamily="18" charset="0"/>
              </a:rPr>
              <a:t>‘t </a:t>
            </a:r>
            <a:r>
              <a:rPr lang="cs-CZ" sz="2700" dirty="0" err="1" smtClean="0">
                <a:latin typeface="Times New Roman" pitchFamily="18" charset="0"/>
                <a:cs typeface="Times New Roman" pitchFamily="18" charset="0"/>
              </a:rPr>
              <a:t>played</a:t>
            </a:r>
            <a:r>
              <a:rPr lang="cs-CZ" sz="2700" dirty="0" smtClean="0">
                <a:latin typeface="Times New Roman" pitchFamily="18" charset="0"/>
                <a:cs typeface="Times New Roman" pitchFamily="18" charset="0"/>
              </a:rPr>
              <a:t> basketball.</a:t>
            </a:r>
            <a:br>
              <a:rPr lang="cs-CZ" sz="27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2200" dirty="0" smtClean="0">
                <a:latin typeface="Times New Roman" pitchFamily="18" charset="0"/>
                <a:cs typeface="Times New Roman" pitchFamily="18" charset="0"/>
              </a:rPr>
              <a:t/>
            </a:r>
            <a:br>
              <a:rPr lang="cs-CZ" sz="2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endParaRPr lang="cs-CZ" sz="32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Napište tyto věty v záporu</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1. Kate </a:t>
            </a:r>
            <a:r>
              <a:rPr lang="cs-CZ" sz="2400" dirty="0" err="1" smtClean="0">
                <a:latin typeface="Times New Roman" pitchFamily="18" charset="0"/>
                <a:cs typeface="Times New Roman" pitchFamily="18" charset="0"/>
              </a:rPr>
              <a:t>went</a:t>
            </a:r>
            <a:r>
              <a:rPr lang="cs-CZ" sz="2400" dirty="0" smtClean="0">
                <a:latin typeface="Times New Roman" pitchFamily="18" charset="0"/>
                <a:cs typeface="Times New Roman" pitchFamily="18" charset="0"/>
              </a:rPr>
              <a:t> to a party </a:t>
            </a:r>
            <a:r>
              <a:rPr lang="cs-CZ" sz="2400" dirty="0" err="1" smtClean="0">
                <a:latin typeface="Times New Roman" pitchFamily="18" charset="0"/>
                <a:cs typeface="Times New Roman" pitchFamily="18" charset="0"/>
              </a:rPr>
              <a:t>yesterday</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evening</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2. I </a:t>
            </a:r>
            <a:r>
              <a:rPr lang="cs-CZ" sz="2400" dirty="0" err="1" smtClean="0">
                <a:latin typeface="Times New Roman" pitchFamily="18" charset="0"/>
                <a:cs typeface="Times New Roman" pitchFamily="18" charset="0"/>
              </a:rPr>
              <a:t>saw</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him</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at</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the</a:t>
            </a:r>
            <a:r>
              <a:rPr lang="cs-CZ" sz="2400" dirty="0" smtClean="0">
                <a:latin typeface="Times New Roman" pitchFamily="18" charset="0"/>
                <a:cs typeface="Times New Roman" pitchFamily="18" charset="0"/>
              </a:rPr>
              <a:t> party.</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3. John </a:t>
            </a:r>
            <a:r>
              <a:rPr lang="cs-CZ" sz="2400" dirty="0" err="1" smtClean="0">
                <a:latin typeface="Times New Roman" pitchFamily="18" charset="0"/>
                <a:cs typeface="Times New Roman" pitchFamily="18" charset="0"/>
              </a:rPr>
              <a:t>played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tennis</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4. </a:t>
            </a:r>
            <a:r>
              <a:rPr lang="cs-CZ" sz="2400" dirty="0" err="1" smtClean="0">
                <a:latin typeface="Times New Roman" pitchFamily="18" charset="0"/>
                <a:cs typeface="Times New Roman" pitchFamily="18" charset="0"/>
              </a:rPr>
              <a:t>We</a:t>
            </a:r>
            <a:r>
              <a:rPr lang="cs-CZ" sz="2400" dirty="0" smtClean="0">
                <a:latin typeface="Times New Roman" pitchFamily="18" charset="0"/>
                <a:cs typeface="Times New Roman" pitchFamily="18" charset="0"/>
              </a:rPr>
              <a:t> had a </a:t>
            </a:r>
            <a:r>
              <a:rPr lang="cs-CZ" sz="2400" dirty="0" err="1" smtClean="0">
                <a:latin typeface="Times New Roman" pitchFamily="18" charset="0"/>
                <a:cs typeface="Times New Roman" pitchFamily="18" charset="0"/>
              </a:rPr>
              <a:t>big</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breakfast</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5. </a:t>
            </a:r>
            <a:r>
              <a:rPr lang="cs-CZ" sz="2400" dirty="0" err="1" smtClean="0">
                <a:latin typeface="Times New Roman" pitchFamily="18" charset="0"/>
                <a:cs typeface="Times New Roman" pitchFamily="18" charset="0"/>
              </a:rPr>
              <a:t>They</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watched</a:t>
            </a:r>
            <a:r>
              <a:rPr lang="cs-CZ" sz="2400" dirty="0" smtClean="0">
                <a:latin typeface="Times New Roman" pitchFamily="18" charset="0"/>
                <a:cs typeface="Times New Roman" pitchFamily="18" charset="0"/>
              </a:rPr>
              <a:t> TV </a:t>
            </a:r>
            <a:r>
              <a:rPr lang="cs-CZ" sz="2400" dirty="0" err="1" smtClean="0">
                <a:latin typeface="Times New Roman" pitchFamily="18" charset="0"/>
                <a:cs typeface="Times New Roman" pitchFamily="18" charset="0"/>
              </a:rPr>
              <a:t>yesterday</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evening</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6. </a:t>
            </a:r>
            <a:r>
              <a:rPr lang="cs-CZ" sz="2400" dirty="0" err="1" smtClean="0">
                <a:latin typeface="Times New Roman" pitchFamily="18" charset="0"/>
                <a:cs typeface="Times New Roman" pitchFamily="18" charset="0"/>
              </a:rPr>
              <a:t>You</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knew</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the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answer</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7. </a:t>
            </a:r>
            <a:r>
              <a:rPr lang="cs-CZ" sz="2400" dirty="0" err="1" smtClean="0">
                <a:latin typeface="Times New Roman" pitchFamily="18" charset="0"/>
                <a:cs typeface="Times New Roman" pitchFamily="18" charset="0"/>
              </a:rPr>
              <a:t>We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did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homework</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8. I </a:t>
            </a:r>
            <a:r>
              <a:rPr lang="cs-CZ" sz="2400" dirty="0" err="1" smtClean="0">
                <a:latin typeface="Times New Roman" pitchFamily="18" charset="0"/>
                <a:cs typeface="Times New Roman" pitchFamily="18" charset="0"/>
              </a:rPr>
              <a:t>got</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up</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early</a:t>
            </a:r>
            <a:r>
              <a:rPr lang="cs-CZ" sz="2400" dirty="0" smtClean="0">
                <a:latin typeface="Times New Roman" pitchFamily="18" charset="0"/>
                <a:cs typeface="Times New Roman" pitchFamily="18" charset="0"/>
              </a:rPr>
              <a:t> on </a:t>
            </a:r>
            <a:r>
              <a:rPr lang="cs-CZ" sz="2400" dirty="0" err="1" smtClean="0">
                <a:latin typeface="Times New Roman" pitchFamily="18" charset="0"/>
                <a:cs typeface="Times New Roman" pitchFamily="18" charset="0"/>
              </a:rPr>
              <a:t>Saturday</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morning</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9. </a:t>
            </a:r>
            <a:r>
              <a:rPr lang="cs-CZ" sz="2400" dirty="0" err="1" smtClean="0">
                <a:latin typeface="Times New Roman" pitchFamily="18" charset="0"/>
                <a:cs typeface="Times New Roman" pitchFamily="18" charset="0"/>
              </a:rPr>
              <a:t>The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Blacks</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stayed</a:t>
            </a:r>
            <a:r>
              <a:rPr lang="cs-CZ" sz="2400" dirty="0" smtClean="0">
                <a:latin typeface="Times New Roman" pitchFamily="18" charset="0"/>
                <a:cs typeface="Times New Roman" pitchFamily="18" charset="0"/>
              </a:rPr>
              <a:t> in a hotel in Paris.</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10. </a:t>
            </a:r>
            <a:r>
              <a:rPr lang="cs-CZ" sz="2400" dirty="0" err="1" smtClean="0">
                <a:latin typeface="Times New Roman" pitchFamily="18" charset="0"/>
                <a:cs typeface="Times New Roman" pitchFamily="18" charset="0"/>
              </a:rPr>
              <a:t>You</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wrote</a:t>
            </a:r>
            <a:r>
              <a:rPr lang="cs-CZ" sz="2400" dirty="0" smtClean="0">
                <a:latin typeface="Times New Roman" pitchFamily="18" charset="0"/>
                <a:cs typeface="Times New Roman" pitchFamily="18" charset="0"/>
              </a:rPr>
              <a:t> a </a:t>
            </a:r>
            <a:r>
              <a:rPr lang="cs-CZ" sz="2400" dirty="0" err="1" smtClean="0">
                <a:latin typeface="Times New Roman" pitchFamily="18" charset="0"/>
                <a:cs typeface="Times New Roman" pitchFamily="18" charset="0"/>
              </a:rPr>
              <a:t>letter</a:t>
            </a:r>
            <a:r>
              <a:rPr lang="cs-CZ" sz="2400" dirty="0" smtClean="0">
                <a:latin typeface="Times New Roman" pitchFamily="18" charset="0"/>
                <a:cs typeface="Times New Roman" pitchFamily="18" charset="0"/>
              </a:rPr>
              <a:t> to </a:t>
            </a:r>
            <a:r>
              <a:rPr lang="cs-CZ" sz="2400" dirty="0" err="1" smtClean="0">
                <a:latin typeface="Times New Roman" pitchFamily="18" charset="0"/>
                <a:cs typeface="Times New Roman" pitchFamily="18" charset="0"/>
              </a:rPr>
              <a:t>your</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friend</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endParaRPr lang="cs-CZ" sz="27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600" b="1" dirty="0" smtClean="0">
                <a:latin typeface="Times New Roman" pitchFamily="18" charset="0"/>
                <a:cs typeface="Times New Roman" pitchFamily="18" charset="0"/>
              </a:rPr>
              <a:t>Řešení</a:t>
            </a:r>
            <a:r>
              <a:rPr lang="cs-CZ" sz="3200" b="1" dirty="0" smtClean="0">
                <a:cs typeface="Times New Roman" pitchFamily="18" charset="0"/>
              </a:rPr>
              <a:t/>
            </a:r>
            <a:br>
              <a:rPr lang="cs-CZ" sz="3200" b="1" dirty="0" smtClean="0">
                <a:cs typeface="Times New Roman" pitchFamily="18" charset="0"/>
              </a:rPr>
            </a:br>
            <a:r>
              <a:rPr lang="cs-CZ" sz="3200" b="1" dirty="0" smtClean="0">
                <a:cs typeface="Times New Roman" pitchFamily="18" charset="0"/>
              </a:rPr>
              <a:t/>
            </a:r>
            <a:br>
              <a:rPr lang="cs-CZ" sz="3200" b="1" dirty="0" smtClean="0">
                <a:cs typeface="Times New Roman" pitchFamily="18" charset="0"/>
              </a:rPr>
            </a:br>
            <a:r>
              <a:rPr lang="cs-CZ" sz="2400" dirty="0" smtClean="0">
                <a:latin typeface="Times New Roman" pitchFamily="18" charset="0"/>
                <a:cs typeface="Times New Roman" pitchFamily="18" charset="0"/>
              </a:rPr>
              <a:t>1. Kate </a:t>
            </a:r>
            <a:r>
              <a:rPr lang="cs-CZ" sz="2400" dirty="0" err="1" smtClean="0">
                <a:solidFill>
                  <a:srgbClr val="FF0000"/>
                </a:solidFill>
                <a:latin typeface="Times New Roman" pitchFamily="18" charset="0"/>
                <a:cs typeface="Times New Roman" pitchFamily="18" charset="0"/>
              </a:rPr>
              <a:t>didn</a:t>
            </a:r>
            <a:r>
              <a:rPr lang="cs-CZ" sz="2400" dirty="0" smtClean="0">
                <a:solidFill>
                  <a:srgbClr val="FF0000"/>
                </a:solidFill>
                <a:latin typeface="Times New Roman" pitchFamily="18" charset="0"/>
                <a:cs typeface="Times New Roman" pitchFamily="18" charset="0"/>
              </a:rPr>
              <a:t>‘t go</a:t>
            </a:r>
            <a:r>
              <a:rPr lang="cs-CZ" sz="2400" dirty="0" smtClean="0">
                <a:latin typeface="Times New Roman" pitchFamily="18" charset="0"/>
                <a:cs typeface="Times New Roman" pitchFamily="18" charset="0"/>
              </a:rPr>
              <a:t> to a party </a:t>
            </a:r>
            <a:r>
              <a:rPr lang="cs-CZ" sz="2400" dirty="0" err="1" smtClean="0">
                <a:latin typeface="Times New Roman" pitchFamily="18" charset="0"/>
                <a:cs typeface="Times New Roman" pitchFamily="18" charset="0"/>
              </a:rPr>
              <a:t>yesterday</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evening</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2. I </a:t>
            </a:r>
            <a:r>
              <a:rPr lang="cs-CZ" sz="2400" dirty="0" err="1" smtClean="0">
                <a:solidFill>
                  <a:srgbClr val="FF0000"/>
                </a:solidFill>
                <a:latin typeface="Times New Roman" pitchFamily="18" charset="0"/>
                <a:cs typeface="Times New Roman" pitchFamily="18" charset="0"/>
              </a:rPr>
              <a:t>didn</a:t>
            </a:r>
            <a:r>
              <a:rPr lang="cs-CZ" sz="2400" dirty="0" smtClean="0">
                <a:solidFill>
                  <a:srgbClr val="FF0000"/>
                </a:solidFill>
                <a:latin typeface="Times New Roman" pitchFamily="18" charset="0"/>
                <a:cs typeface="Times New Roman" pitchFamily="18" charset="0"/>
              </a:rPr>
              <a:t>‘t </a:t>
            </a:r>
            <a:r>
              <a:rPr lang="cs-CZ" sz="2400" dirty="0" err="1" smtClean="0">
                <a:solidFill>
                  <a:srgbClr val="FF0000"/>
                </a:solidFill>
                <a:latin typeface="Times New Roman" pitchFamily="18" charset="0"/>
                <a:cs typeface="Times New Roman" pitchFamily="18" charset="0"/>
              </a:rPr>
              <a:t>see</a:t>
            </a:r>
            <a:r>
              <a:rPr lang="cs-CZ" sz="2400" dirty="0" smtClean="0">
                <a:solidFill>
                  <a:srgbClr val="FF0000"/>
                </a:solidFill>
                <a:latin typeface="Times New Roman" pitchFamily="18" charset="0"/>
                <a:cs typeface="Times New Roman" pitchFamily="18" charset="0"/>
              </a:rPr>
              <a:t> </a:t>
            </a:r>
            <a:r>
              <a:rPr lang="cs-CZ" sz="2400" dirty="0" err="1" smtClean="0">
                <a:latin typeface="Times New Roman" pitchFamily="18" charset="0"/>
                <a:cs typeface="Times New Roman" pitchFamily="18" charset="0"/>
              </a:rPr>
              <a:t>him</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at</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the</a:t>
            </a:r>
            <a:r>
              <a:rPr lang="cs-CZ" sz="2400" dirty="0" smtClean="0">
                <a:latin typeface="Times New Roman" pitchFamily="18" charset="0"/>
                <a:cs typeface="Times New Roman" pitchFamily="18" charset="0"/>
              </a:rPr>
              <a:t> party.</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3. John </a:t>
            </a:r>
            <a:r>
              <a:rPr lang="cs-CZ" sz="2400" dirty="0" err="1" smtClean="0">
                <a:solidFill>
                  <a:srgbClr val="FF0000"/>
                </a:solidFill>
                <a:latin typeface="Times New Roman" pitchFamily="18" charset="0"/>
                <a:cs typeface="Times New Roman" pitchFamily="18" charset="0"/>
              </a:rPr>
              <a:t>didn</a:t>
            </a:r>
            <a:r>
              <a:rPr lang="cs-CZ" sz="2400" dirty="0" smtClean="0">
                <a:solidFill>
                  <a:srgbClr val="FF0000"/>
                </a:solidFill>
                <a:latin typeface="Times New Roman" pitchFamily="18" charset="0"/>
                <a:cs typeface="Times New Roman" pitchFamily="18" charset="0"/>
              </a:rPr>
              <a:t>‘t play </a:t>
            </a:r>
            <a:r>
              <a:rPr lang="cs-CZ" sz="2400" dirty="0" err="1" smtClean="0">
                <a:latin typeface="Times New Roman" pitchFamily="18" charset="0"/>
                <a:cs typeface="Times New Roman" pitchFamily="18" charset="0"/>
              </a:rPr>
              <a:t>tennis</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4. </a:t>
            </a:r>
            <a:r>
              <a:rPr lang="cs-CZ" sz="2400" dirty="0" err="1" smtClean="0">
                <a:latin typeface="Times New Roman" pitchFamily="18" charset="0"/>
                <a:cs typeface="Times New Roman" pitchFamily="18" charset="0"/>
              </a:rPr>
              <a:t>We</a:t>
            </a:r>
            <a:r>
              <a:rPr lang="cs-CZ" sz="2400" dirty="0" smtClean="0">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didn</a:t>
            </a:r>
            <a:r>
              <a:rPr lang="cs-CZ" sz="2400" dirty="0" smtClean="0">
                <a:solidFill>
                  <a:srgbClr val="FF0000"/>
                </a:solidFill>
                <a:latin typeface="Times New Roman" pitchFamily="18" charset="0"/>
                <a:cs typeface="Times New Roman" pitchFamily="18" charset="0"/>
              </a:rPr>
              <a:t>‘t </a:t>
            </a:r>
            <a:r>
              <a:rPr lang="cs-CZ" sz="2400" dirty="0" err="1" smtClean="0">
                <a:solidFill>
                  <a:srgbClr val="FF0000"/>
                </a:solidFill>
                <a:latin typeface="Times New Roman" pitchFamily="18" charset="0"/>
                <a:cs typeface="Times New Roman" pitchFamily="18" charset="0"/>
              </a:rPr>
              <a:t>have</a:t>
            </a:r>
            <a:r>
              <a:rPr lang="cs-CZ" sz="2400" dirty="0" smtClean="0">
                <a:solidFill>
                  <a:srgbClr val="FF0000"/>
                </a:solidFill>
                <a:latin typeface="Times New Roman" pitchFamily="18" charset="0"/>
                <a:cs typeface="Times New Roman" pitchFamily="18" charset="0"/>
              </a:rPr>
              <a:t> </a:t>
            </a:r>
            <a:r>
              <a:rPr lang="cs-CZ" sz="2400" dirty="0" smtClean="0">
                <a:latin typeface="Times New Roman" pitchFamily="18" charset="0"/>
                <a:cs typeface="Times New Roman" pitchFamily="18" charset="0"/>
              </a:rPr>
              <a:t>a </a:t>
            </a:r>
            <a:r>
              <a:rPr lang="cs-CZ" sz="2400" dirty="0" err="1" smtClean="0">
                <a:latin typeface="Times New Roman" pitchFamily="18" charset="0"/>
                <a:cs typeface="Times New Roman" pitchFamily="18" charset="0"/>
              </a:rPr>
              <a:t>big</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breakfast</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5. </a:t>
            </a:r>
            <a:r>
              <a:rPr lang="cs-CZ" sz="2400" dirty="0" err="1" smtClean="0">
                <a:latin typeface="Times New Roman" pitchFamily="18" charset="0"/>
                <a:cs typeface="Times New Roman" pitchFamily="18" charset="0"/>
              </a:rPr>
              <a:t>They</a:t>
            </a:r>
            <a:r>
              <a:rPr lang="cs-CZ" sz="2400" dirty="0" smtClean="0">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didn</a:t>
            </a:r>
            <a:r>
              <a:rPr lang="cs-CZ" sz="2400" dirty="0" smtClean="0">
                <a:solidFill>
                  <a:srgbClr val="FF0000"/>
                </a:solidFill>
                <a:latin typeface="Times New Roman" pitchFamily="18" charset="0"/>
                <a:cs typeface="Times New Roman" pitchFamily="18" charset="0"/>
              </a:rPr>
              <a:t>‘t </a:t>
            </a:r>
            <a:r>
              <a:rPr lang="cs-CZ" sz="2400" dirty="0" err="1" smtClean="0">
                <a:solidFill>
                  <a:srgbClr val="FF0000"/>
                </a:solidFill>
                <a:latin typeface="Times New Roman" pitchFamily="18" charset="0"/>
                <a:cs typeface="Times New Roman" pitchFamily="18" charset="0"/>
              </a:rPr>
              <a:t>watch</a:t>
            </a:r>
            <a:r>
              <a:rPr lang="cs-CZ" sz="2400" dirty="0" smtClean="0">
                <a:solidFill>
                  <a:srgbClr val="FF0000"/>
                </a:solidFill>
                <a:latin typeface="Times New Roman" pitchFamily="18" charset="0"/>
                <a:cs typeface="Times New Roman" pitchFamily="18" charset="0"/>
              </a:rPr>
              <a:t> </a:t>
            </a:r>
            <a:r>
              <a:rPr lang="cs-CZ" sz="2400" dirty="0" smtClean="0">
                <a:latin typeface="Times New Roman" pitchFamily="18" charset="0"/>
                <a:cs typeface="Times New Roman" pitchFamily="18" charset="0"/>
              </a:rPr>
              <a:t>TV </a:t>
            </a:r>
            <a:r>
              <a:rPr lang="cs-CZ" sz="2400" dirty="0" err="1" smtClean="0">
                <a:latin typeface="Times New Roman" pitchFamily="18" charset="0"/>
                <a:cs typeface="Times New Roman" pitchFamily="18" charset="0"/>
              </a:rPr>
              <a:t>yesterday</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evening</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6. </a:t>
            </a:r>
            <a:r>
              <a:rPr lang="cs-CZ" sz="2400" dirty="0" err="1" smtClean="0">
                <a:latin typeface="Times New Roman" pitchFamily="18" charset="0"/>
                <a:cs typeface="Times New Roman" pitchFamily="18" charset="0"/>
              </a:rPr>
              <a:t>You</a:t>
            </a:r>
            <a:r>
              <a:rPr lang="cs-CZ" sz="2400" dirty="0" smtClean="0">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didn</a:t>
            </a:r>
            <a:r>
              <a:rPr lang="cs-CZ" sz="2400" dirty="0" smtClean="0">
                <a:solidFill>
                  <a:srgbClr val="FF0000"/>
                </a:solidFill>
                <a:latin typeface="Times New Roman" pitchFamily="18" charset="0"/>
                <a:cs typeface="Times New Roman" pitchFamily="18" charset="0"/>
              </a:rPr>
              <a:t>‘t </a:t>
            </a:r>
            <a:r>
              <a:rPr lang="cs-CZ" sz="2400" dirty="0" err="1" smtClean="0">
                <a:solidFill>
                  <a:srgbClr val="FF0000"/>
                </a:solidFill>
                <a:latin typeface="Times New Roman" pitchFamily="18" charset="0"/>
                <a:cs typeface="Times New Roman" pitchFamily="18" charset="0"/>
              </a:rPr>
              <a:t>know</a:t>
            </a:r>
            <a:r>
              <a:rPr lang="cs-CZ" sz="2400" dirty="0" smtClean="0">
                <a:solidFill>
                  <a:srgbClr val="FF0000"/>
                </a:solidFill>
                <a:latin typeface="Times New Roman" pitchFamily="18" charset="0"/>
                <a:cs typeface="Times New Roman" pitchFamily="18" charset="0"/>
              </a:rPr>
              <a:t> </a:t>
            </a:r>
            <a:r>
              <a:rPr lang="cs-CZ" sz="2400" dirty="0" err="1" smtClean="0">
                <a:latin typeface="Times New Roman" pitchFamily="18" charset="0"/>
                <a:cs typeface="Times New Roman" pitchFamily="18" charset="0"/>
              </a:rPr>
              <a:t>the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answer</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7. </a:t>
            </a:r>
            <a:r>
              <a:rPr lang="cs-CZ" sz="2400" dirty="0" err="1" smtClean="0">
                <a:latin typeface="Times New Roman" pitchFamily="18" charset="0"/>
                <a:cs typeface="Times New Roman" pitchFamily="18" charset="0"/>
              </a:rPr>
              <a:t>We</a:t>
            </a:r>
            <a:r>
              <a:rPr lang="cs-CZ" sz="2400" dirty="0" smtClean="0">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didn</a:t>
            </a:r>
            <a:r>
              <a:rPr lang="cs-CZ" sz="2400" dirty="0" smtClean="0">
                <a:solidFill>
                  <a:srgbClr val="FF0000"/>
                </a:solidFill>
                <a:latin typeface="Times New Roman" pitchFamily="18" charset="0"/>
                <a:cs typeface="Times New Roman" pitchFamily="18" charset="0"/>
              </a:rPr>
              <a:t>‘t do </a:t>
            </a:r>
            <a:r>
              <a:rPr lang="cs-CZ" sz="2400" dirty="0" err="1" smtClean="0">
                <a:latin typeface="Times New Roman" pitchFamily="18" charset="0"/>
                <a:cs typeface="Times New Roman" pitchFamily="18" charset="0"/>
              </a:rPr>
              <a:t>homework</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8. I </a:t>
            </a:r>
            <a:r>
              <a:rPr lang="cs-CZ" sz="2400" dirty="0" err="1" smtClean="0">
                <a:solidFill>
                  <a:srgbClr val="FF0000"/>
                </a:solidFill>
                <a:latin typeface="Times New Roman" pitchFamily="18" charset="0"/>
                <a:cs typeface="Times New Roman" pitchFamily="18" charset="0"/>
              </a:rPr>
              <a:t>didn</a:t>
            </a:r>
            <a:r>
              <a:rPr lang="cs-CZ" sz="2400" dirty="0" smtClean="0">
                <a:solidFill>
                  <a:srgbClr val="FF0000"/>
                </a:solidFill>
                <a:latin typeface="Times New Roman" pitchFamily="18" charset="0"/>
                <a:cs typeface="Times New Roman" pitchFamily="18" charset="0"/>
              </a:rPr>
              <a:t>‘t </a:t>
            </a:r>
            <a:r>
              <a:rPr lang="cs-CZ" sz="2400" dirty="0" err="1" smtClean="0">
                <a:solidFill>
                  <a:srgbClr val="FF0000"/>
                </a:solidFill>
                <a:latin typeface="Times New Roman" pitchFamily="18" charset="0"/>
                <a:cs typeface="Times New Roman" pitchFamily="18" charset="0"/>
              </a:rPr>
              <a:t>get</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up</a:t>
            </a:r>
            <a:r>
              <a:rPr lang="cs-CZ" sz="2400" dirty="0" smtClean="0">
                <a:solidFill>
                  <a:srgbClr val="FF0000"/>
                </a:solidFill>
                <a:latin typeface="Times New Roman" pitchFamily="18" charset="0"/>
                <a:cs typeface="Times New Roman" pitchFamily="18" charset="0"/>
              </a:rPr>
              <a:t> </a:t>
            </a:r>
            <a:r>
              <a:rPr lang="cs-CZ" sz="2400" dirty="0" err="1" smtClean="0">
                <a:latin typeface="Times New Roman" pitchFamily="18" charset="0"/>
                <a:cs typeface="Times New Roman" pitchFamily="18" charset="0"/>
              </a:rPr>
              <a:t>early</a:t>
            </a:r>
            <a:r>
              <a:rPr lang="cs-CZ" sz="2400" dirty="0" smtClean="0">
                <a:latin typeface="Times New Roman" pitchFamily="18" charset="0"/>
                <a:cs typeface="Times New Roman" pitchFamily="18" charset="0"/>
              </a:rPr>
              <a:t> on </a:t>
            </a:r>
            <a:r>
              <a:rPr lang="cs-CZ" sz="2400" dirty="0" err="1" smtClean="0">
                <a:latin typeface="Times New Roman" pitchFamily="18" charset="0"/>
                <a:cs typeface="Times New Roman" pitchFamily="18" charset="0"/>
              </a:rPr>
              <a:t>Saturday</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morning</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9. </a:t>
            </a:r>
            <a:r>
              <a:rPr lang="cs-CZ" sz="2400" dirty="0" err="1" smtClean="0">
                <a:latin typeface="Times New Roman" pitchFamily="18" charset="0"/>
                <a:cs typeface="Times New Roman" pitchFamily="18" charset="0"/>
              </a:rPr>
              <a:t>The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Blacks</a:t>
            </a:r>
            <a:r>
              <a:rPr lang="cs-CZ" sz="2400" dirty="0" smtClean="0">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didn</a:t>
            </a:r>
            <a:r>
              <a:rPr lang="cs-CZ" sz="2400" dirty="0" smtClean="0">
                <a:solidFill>
                  <a:srgbClr val="FF0000"/>
                </a:solidFill>
                <a:latin typeface="Times New Roman" pitchFamily="18" charset="0"/>
                <a:cs typeface="Times New Roman" pitchFamily="18" charset="0"/>
              </a:rPr>
              <a:t>‘t </a:t>
            </a:r>
            <a:r>
              <a:rPr lang="cs-CZ" sz="2400" dirty="0" err="1" smtClean="0">
                <a:solidFill>
                  <a:srgbClr val="FF0000"/>
                </a:solidFill>
                <a:latin typeface="Times New Roman" pitchFamily="18" charset="0"/>
                <a:cs typeface="Times New Roman" pitchFamily="18" charset="0"/>
              </a:rPr>
              <a:t>stay</a:t>
            </a:r>
            <a:r>
              <a:rPr lang="cs-CZ" sz="2400" dirty="0" smtClean="0">
                <a:solidFill>
                  <a:srgbClr val="FF0000"/>
                </a:solidFill>
                <a:latin typeface="Times New Roman" pitchFamily="18" charset="0"/>
                <a:cs typeface="Times New Roman" pitchFamily="18" charset="0"/>
              </a:rPr>
              <a:t> </a:t>
            </a:r>
            <a:r>
              <a:rPr lang="cs-CZ" sz="2400" dirty="0" smtClean="0">
                <a:latin typeface="Times New Roman" pitchFamily="18" charset="0"/>
                <a:cs typeface="Times New Roman" pitchFamily="18" charset="0"/>
              </a:rPr>
              <a:t>in a hotel in Paris.</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10. </a:t>
            </a:r>
            <a:r>
              <a:rPr lang="cs-CZ" sz="2400" dirty="0" err="1" smtClean="0">
                <a:latin typeface="Times New Roman" pitchFamily="18" charset="0"/>
                <a:cs typeface="Times New Roman" pitchFamily="18" charset="0"/>
              </a:rPr>
              <a:t>You</a:t>
            </a:r>
            <a:r>
              <a:rPr lang="cs-CZ" sz="2400" dirty="0" smtClean="0">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didn</a:t>
            </a:r>
            <a:r>
              <a:rPr lang="cs-CZ" sz="2400" dirty="0" smtClean="0">
                <a:solidFill>
                  <a:srgbClr val="FF0000"/>
                </a:solidFill>
                <a:latin typeface="Times New Roman" pitchFamily="18" charset="0"/>
                <a:cs typeface="Times New Roman" pitchFamily="18" charset="0"/>
              </a:rPr>
              <a:t>‘t </a:t>
            </a:r>
            <a:r>
              <a:rPr lang="cs-CZ" sz="2400" dirty="0" err="1" smtClean="0">
                <a:solidFill>
                  <a:srgbClr val="FF0000"/>
                </a:solidFill>
                <a:latin typeface="Times New Roman" pitchFamily="18" charset="0"/>
                <a:cs typeface="Times New Roman" pitchFamily="18" charset="0"/>
              </a:rPr>
              <a:t>write</a:t>
            </a:r>
            <a:r>
              <a:rPr lang="cs-CZ" sz="2400" dirty="0" smtClean="0">
                <a:latin typeface="Times New Roman" pitchFamily="18" charset="0"/>
                <a:cs typeface="Times New Roman" pitchFamily="18" charset="0"/>
              </a:rPr>
              <a:t> a </a:t>
            </a:r>
            <a:r>
              <a:rPr lang="cs-CZ" sz="2400" dirty="0" err="1" smtClean="0">
                <a:latin typeface="Times New Roman" pitchFamily="18" charset="0"/>
                <a:cs typeface="Times New Roman" pitchFamily="18" charset="0"/>
              </a:rPr>
              <a:t>letter</a:t>
            </a:r>
            <a:r>
              <a:rPr lang="cs-CZ" sz="2400" dirty="0" smtClean="0">
                <a:latin typeface="Times New Roman" pitchFamily="18" charset="0"/>
                <a:cs typeface="Times New Roman" pitchFamily="18" charset="0"/>
              </a:rPr>
              <a:t> to </a:t>
            </a:r>
            <a:r>
              <a:rPr lang="cs-CZ" sz="2400" dirty="0" err="1" smtClean="0">
                <a:latin typeface="Times New Roman" pitchFamily="18" charset="0"/>
                <a:cs typeface="Times New Roman" pitchFamily="18" charset="0"/>
              </a:rPr>
              <a:t>your</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friend</a:t>
            </a:r>
            <a:r>
              <a:rPr lang="cs-CZ" sz="2400" dirty="0" smtClean="0">
                <a:latin typeface="Times New Roman" pitchFamily="18" charset="0"/>
                <a:cs typeface="Times New Roman" pitchFamily="18" charset="0"/>
              </a:rPr>
              <a:t>.</a:t>
            </a:r>
            <a:br>
              <a:rPr lang="cs-CZ" sz="2400" dirty="0" smtClean="0">
                <a:latin typeface="Times New Roman" pitchFamily="18" charset="0"/>
                <a:cs typeface="Times New Roman" pitchFamily="18" charset="0"/>
              </a:rPr>
            </a:br>
            <a:endParaRPr lang="cs-CZ" sz="24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Tvořte věty se správným slovosledem</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1. do /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yesterday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morning</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what</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2. last </a:t>
            </a:r>
            <a:r>
              <a:rPr lang="cs-CZ" sz="2700" b="1" dirty="0" err="1" smtClean="0">
                <a:latin typeface="Times New Roman" pitchFamily="18" charset="0"/>
                <a:cs typeface="Times New Roman" pitchFamily="18" charset="0"/>
              </a:rPr>
              <a:t>weekend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who</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see</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3.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get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home</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when</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yesterday</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she</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4. </a:t>
            </a:r>
            <a:r>
              <a:rPr lang="cs-CZ" sz="2700" b="1" dirty="0" err="1" smtClean="0">
                <a:latin typeface="Times New Roman" pitchFamily="18" charset="0"/>
                <a:cs typeface="Times New Roman" pitchFamily="18" charset="0"/>
              </a:rPr>
              <a:t>where</a:t>
            </a:r>
            <a:r>
              <a:rPr lang="cs-CZ" sz="2700" b="1" dirty="0" smtClean="0">
                <a:latin typeface="Times New Roman" pitchFamily="18" charset="0"/>
                <a:cs typeface="Times New Roman" pitchFamily="18" charset="0"/>
              </a:rPr>
              <a:t> / he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yesterday</a:t>
            </a:r>
            <a:r>
              <a:rPr lang="cs-CZ" sz="2700" b="1" dirty="0" smtClean="0">
                <a:latin typeface="Times New Roman" pitchFamily="18" charset="0"/>
                <a:cs typeface="Times New Roman" pitchFamily="18" charset="0"/>
              </a:rPr>
              <a:t> / lunch / </a:t>
            </a:r>
            <a:r>
              <a:rPr lang="cs-CZ" sz="2700" b="1" dirty="0" err="1" smtClean="0">
                <a:latin typeface="Times New Roman" pitchFamily="18" charset="0"/>
                <a:cs typeface="Times New Roman" pitchFamily="18" charset="0"/>
              </a:rPr>
              <a:t>have</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5. </a:t>
            </a:r>
            <a:r>
              <a:rPr lang="cs-CZ" sz="2700" b="1" dirty="0" err="1" smtClean="0">
                <a:latin typeface="Times New Roman" pitchFamily="18" charset="0"/>
                <a:cs typeface="Times New Roman" pitchFamily="18" charset="0"/>
              </a:rPr>
              <a:t>they</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what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time</a:t>
            </a:r>
            <a:r>
              <a:rPr lang="cs-CZ" sz="2700" b="1" dirty="0" smtClean="0">
                <a:latin typeface="Times New Roman" pitchFamily="18" charset="0"/>
                <a:cs typeface="Times New Roman" pitchFamily="18" charset="0"/>
              </a:rPr>
              <a:t> / go / to </a:t>
            </a:r>
            <a:r>
              <a:rPr lang="cs-CZ" sz="2700" b="1" dirty="0" err="1" smtClean="0">
                <a:latin typeface="Times New Roman" pitchFamily="18" charset="0"/>
                <a:cs typeface="Times New Roman" pitchFamily="18" charset="0"/>
              </a:rPr>
              <a:t>bed</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6. </a:t>
            </a:r>
            <a:r>
              <a:rPr lang="cs-CZ" sz="2700" b="1" dirty="0" err="1" smtClean="0">
                <a:latin typeface="Times New Roman" pitchFamily="18" charset="0"/>
                <a:cs typeface="Times New Roman" pitchFamily="18" charset="0"/>
              </a:rPr>
              <a:t>cost</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how</a:t>
            </a:r>
            <a:r>
              <a:rPr lang="cs-CZ" sz="2700" b="1" dirty="0" smtClean="0">
                <a:latin typeface="Times New Roman" pitchFamily="18" charset="0"/>
                <a:cs typeface="Times New Roman" pitchFamily="18" charset="0"/>
              </a:rPr>
              <a:t> much / </a:t>
            </a:r>
            <a:r>
              <a:rPr lang="cs-CZ" sz="2700" b="1" dirty="0" err="1" smtClean="0">
                <a:latin typeface="Times New Roman" pitchFamily="18" charset="0"/>
                <a:cs typeface="Times New Roman" pitchFamily="18" charset="0"/>
              </a:rPr>
              <a:t>it</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7. </a:t>
            </a:r>
            <a:r>
              <a:rPr lang="cs-CZ" sz="2700" b="1" dirty="0" err="1" smtClean="0">
                <a:latin typeface="Times New Roman" pitchFamily="18" charset="0"/>
                <a:cs typeface="Times New Roman" pitchFamily="18" charset="0"/>
              </a:rPr>
              <a:t>watch</a:t>
            </a:r>
            <a:r>
              <a:rPr lang="cs-CZ" sz="2700" b="1" dirty="0" smtClean="0">
                <a:latin typeface="Times New Roman" pitchFamily="18" charset="0"/>
                <a:cs typeface="Times New Roman" pitchFamily="18" charset="0"/>
              </a:rPr>
              <a:t> / TV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Peter / </a:t>
            </a:r>
            <a:r>
              <a:rPr lang="cs-CZ" sz="2700" b="1" dirty="0" err="1" smtClean="0">
                <a:latin typeface="Times New Roman" pitchFamily="18" charset="0"/>
                <a:cs typeface="Times New Roman" pitchFamily="18" charset="0"/>
              </a:rPr>
              <a:t>yesterday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evening</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8.  </a:t>
            </a:r>
            <a:r>
              <a:rPr lang="cs-CZ" sz="2700" b="1" dirty="0" err="1" smtClean="0">
                <a:latin typeface="Times New Roman" pitchFamily="18" charset="0"/>
                <a:cs typeface="Times New Roman" pitchFamily="18" charset="0"/>
              </a:rPr>
              <a:t>get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up</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late</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yesterday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morning</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9. </a:t>
            </a:r>
            <a:r>
              <a:rPr lang="cs-CZ" sz="2700" b="1" dirty="0" err="1" smtClean="0">
                <a:latin typeface="Times New Roman" pitchFamily="18" charset="0"/>
                <a:cs typeface="Times New Roman" pitchFamily="18" charset="0"/>
              </a:rPr>
              <a:t>for</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breakfast</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what</a:t>
            </a:r>
            <a:r>
              <a:rPr lang="cs-CZ" sz="2700" b="1" dirty="0" smtClean="0">
                <a:latin typeface="Times New Roman" pitchFamily="18" charset="0"/>
                <a:cs typeface="Times New Roman" pitchFamily="18" charset="0"/>
              </a:rPr>
              <a:t> / he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have</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10. Jane </a:t>
            </a:r>
            <a:r>
              <a:rPr lang="cs-CZ" sz="2700" b="1" dirty="0" err="1" smtClean="0">
                <a:latin typeface="Times New Roman" pitchFamily="18" charset="0"/>
                <a:cs typeface="Times New Roman" pitchFamily="18" charset="0"/>
              </a:rPr>
              <a:t>and</a:t>
            </a:r>
            <a:r>
              <a:rPr lang="cs-CZ" sz="2700" b="1" dirty="0" smtClean="0">
                <a:latin typeface="Times New Roman" pitchFamily="18" charset="0"/>
                <a:cs typeface="Times New Roman" pitchFamily="18" charset="0"/>
              </a:rPr>
              <a:t> John / play / </a:t>
            </a:r>
            <a:r>
              <a:rPr lang="cs-CZ" sz="2700" b="1" dirty="0" err="1" smtClean="0">
                <a:latin typeface="Times New Roman" pitchFamily="18" charset="0"/>
                <a:cs typeface="Times New Roman" pitchFamily="18" charset="0"/>
              </a:rPr>
              <a:t>tennis</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endParaRPr lang="cs-CZ" sz="27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Řešení:</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1. </a:t>
            </a:r>
            <a:r>
              <a:rPr lang="cs-CZ" sz="2400" b="1" dirty="0" err="1" smtClean="0">
                <a:latin typeface="Times New Roman" pitchFamily="18" charset="0"/>
                <a:cs typeface="Times New Roman" pitchFamily="18" charset="0"/>
              </a:rPr>
              <a:t>What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do </a:t>
            </a:r>
            <a:r>
              <a:rPr lang="cs-CZ" sz="2400" b="1" dirty="0" err="1" smtClean="0">
                <a:latin typeface="Times New Roman" pitchFamily="18" charset="0"/>
                <a:cs typeface="Times New Roman" pitchFamily="18" charset="0"/>
              </a:rPr>
              <a:t>yesterday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morning</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2. </a:t>
            </a:r>
            <a:r>
              <a:rPr lang="cs-CZ" sz="2400" b="1" dirty="0" err="1" smtClean="0">
                <a:latin typeface="Times New Roman" pitchFamily="18" charset="0"/>
                <a:cs typeface="Times New Roman" pitchFamily="18" charset="0"/>
              </a:rPr>
              <a:t>Who</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see</a:t>
            </a:r>
            <a:r>
              <a:rPr lang="cs-CZ" sz="2400" b="1" dirty="0" smtClean="0">
                <a:latin typeface="Times New Roman" pitchFamily="18" charset="0"/>
                <a:cs typeface="Times New Roman" pitchFamily="18" charset="0"/>
              </a:rPr>
              <a:t> last </a:t>
            </a:r>
            <a:r>
              <a:rPr lang="cs-CZ" sz="2400" b="1" dirty="0" err="1" smtClean="0">
                <a:latin typeface="Times New Roman" pitchFamily="18" charset="0"/>
                <a:cs typeface="Times New Roman" pitchFamily="18" charset="0"/>
              </a:rPr>
              <a:t>weeekend</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3. </a:t>
            </a:r>
            <a:r>
              <a:rPr lang="cs-CZ" sz="2400" b="1" dirty="0" err="1" smtClean="0">
                <a:latin typeface="Times New Roman" pitchFamily="18" charset="0"/>
                <a:cs typeface="Times New Roman" pitchFamily="18" charset="0"/>
              </a:rPr>
              <a:t>When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she</a:t>
            </a:r>
            <a:r>
              <a:rPr lang="cs-CZ" sz="2400" b="1" dirty="0" smtClean="0">
                <a:latin typeface="Times New Roman" pitchFamily="18" charset="0"/>
                <a:cs typeface="Times New Roman" pitchFamily="18" charset="0"/>
              </a:rPr>
              <a:t> go </a:t>
            </a:r>
            <a:r>
              <a:rPr lang="cs-CZ" sz="2400" b="1" dirty="0" err="1" smtClean="0">
                <a:latin typeface="Times New Roman" pitchFamily="18" charset="0"/>
                <a:cs typeface="Times New Roman" pitchFamily="18" charset="0"/>
              </a:rPr>
              <a:t>home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yesterday</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4. </a:t>
            </a:r>
            <a:r>
              <a:rPr lang="cs-CZ" sz="2400" b="1" dirty="0" err="1" smtClean="0">
                <a:latin typeface="Times New Roman" pitchFamily="18" charset="0"/>
                <a:cs typeface="Times New Roman" pitchFamily="18" charset="0"/>
              </a:rPr>
              <a:t>Where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he </a:t>
            </a:r>
            <a:r>
              <a:rPr lang="cs-CZ" sz="2400" b="1" dirty="0" err="1" smtClean="0">
                <a:latin typeface="Times New Roman" pitchFamily="18" charset="0"/>
                <a:cs typeface="Times New Roman" pitchFamily="18" charset="0"/>
              </a:rPr>
              <a:t>have</a:t>
            </a:r>
            <a:r>
              <a:rPr lang="cs-CZ" sz="2400" b="1" dirty="0" smtClean="0">
                <a:latin typeface="Times New Roman" pitchFamily="18" charset="0"/>
                <a:cs typeface="Times New Roman" pitchFamily="18" charset="0"/>
              </a:rPr>
              <a:t> lunch </a:t>
            </a:r>
            <a:r>
              <a:rPr lang="cs-CZ" sz="2400" b="1" dirty="0" err="1" smtClean="0">
                <a:latin typeface="Times New Roman" pitchFamily="18" charset="0"/>
                <a:cs typeface="Times New Roman" pitchFamily="18" charset="0"/>
              </a:rPr>
              <a:t>yesterday</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5. </a:t>
            </a:r>
            <a:r>
              <a:rPr lang="cs-CZ" sz="2400" b="1" dirty="0" err="1" smtClean="0">
                <a:latin typeface="Times New Roman" pitchFamily="18" charset="0"/>
                <a:cs typeface="Times New Roman" pitchFamily="18" charset="0"/>
              </a:rPr>
              <a:t>What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time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go to </a:t>
            </a:r>
            <a:r>
              <a:rPr lang="cs-CZ" sz="2400" b="1" dirty="0" err="1" smtClean="0">
                <a:latin typeface="Times New Roman" pitchFamily="18" charset="0"/>
                <a:cs typeface="Times New Roman" pitchFamily="18" charset="0"/>
              </a:rPr>
              <a:t>bed</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6. </a:t>
            </a:r>
            <a:r>
              <a:rPr lang="cs-CZ" sz="2400" b="1" dirty="0" err="1" smtClean="0">
                <a:latin typeface="Times New Roman" pitchFamily="18" charset="0"/>
                <a:cs typeface="Times New Roman" pitchFamily="18" charset="0"/>
              </a:rPr>
              <a:t>How</a:t>
            </a:r>
            <a:r>
              <a:rPr lang="cs-CZ" sz="2400" b="1" dirty="0" smtClean="0">
                <a:latin typeface="Times New Roman" pitchFamily="18" charset="0"/>
                <a:cs typeface="Times New Roman" pitchFamily="18" charset="0"/>
              </a:rPr>
              <a:t> much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cost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7.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Peter </a:t>
            </a:r>
            <a:r>
              <a:rPr lang="cs-CZ" sz="2400" b="1" dirty="0" err="1" smtClean="0">
                <a:latin typeface="Times New Roman" pitchFamily="18" charset="0"/>
                <a:cs typeface="Times New Roman" pitchFamily="18" charset="0"/>
              </a:rPr>
              <a:t>watch</a:t>
            </a:r>
            <a:r>
              <a:rPr lang="cs-CZ" sz="2400" b="1" dirty="0" smtClean="0">
                <a:latin typeface="Times New Roman" pitchFamily="18" charset="0"/>
                <a:cs typeface="Times New Roman" pitchFamily="18" charset="0"/>
              </a:rPr>
              <a:t> TV </a:t>
            </a:r>
            <a:r>
              <a:rPr lang="cs-CZ" sz="2400" b="1" dirty="0" err="1" smtClean="0">
                <a:latin typeface="Times New Roman" pitchFamily="18" charset="0"/>
                <a:cs typeface="Times New Roman" pitchFamily="18" charset="0"/>
              </a:rPr>
              <a:t>yesterday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morning</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8.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get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up</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late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yesterday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morning</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9. </a:t>
            </a:r>
            <a:r>
              <a:rPr lang="cs-CZ" sz="2400" b="1" dirty="0" err="1" smtClean="0">
                <a:latin typeface="Times New Roman" pitchFamily="18" charset="0"/>
                <a:cs typeface="Times New Roman" pitchFamily="18" charset="0"/>
              </a:rPr>
              <a:t>What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he </a:t>
            </a:r>
            <a:r>
              <a:rPr lang="cs-CZ" sz="2400" b="1" dirty="0" err="1" smtClean="0">
                <a:latin typeface="Times New Roman" pitchFamily="18" charset="0"/>
                <a:cs typeface="Times New Roman" pitchFamily="18" charset="0"/>
              </a:rPr>
              <a:t>have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for</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breakfast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10.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Jane </a:t>
            </a:r>
            <a:r>
              <a:rPr lang="cs-CZ" sz="2400" b="1" dirty="0" err="1" smtClean="0">
                <a:latin typeface="Times New Roman" pitchFamily="18" charset="0"/>
                <a:cs typeface="Times New Roman" pitchFamily="18" charset="0"/>
              </a:rPr>
              <a:t>and</a:t>
            </a:r>
            <a:r>
              <a:rPr lang="cs-CZ" sz="2400" b="1" dirty="0" smtClean="0">
                <a:latin typeface="Times New Roman" pitchFamily="18" charset="0"/>
                <a:cs typeface="Times New Roman" pitchFamily="18" charset="0"/>
              </a:rPr>
              <a:t> John play </a:t>
            </a:r>
            <a:r>
              <a:rPr lang="cs-CZ" sz="2400" b="1" dirty="0" err="1" smtClean="0">
                <a:latin typeface="Times New Roman" pitchFamily="18" charset="0"/>
                <a:cs typeface="Times New Roman" pitchFamily="18" charset="0"/>
              </a:rPr>
              <a:t>tennis</a:t>
            </a:r>
            <a:r>
              <a:rPr lang="cs-CZ" sz="2400" b="1" dirty="0" smtClean="0">
                <a:latin typeface="Times New Roman" pitchFamily="18" charset="0"/>
                <a:cs typeface="Times New Roman" pitchFamily="18" charset="0"/>
              </a:rPr>
              <a:t>?</a:t>
            </a:r>
            <a:endParaRPr lang="cs-CZ" sz="24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57158" y="428604"/>
            <a:ext cx="7786742" cy="5286412"/>
          </a:xfrm>
        </p:spPr>
        <p:txBody>
          <a:bodyPr>
            <a:normAutofit/>
          </a:bodyPr>
          <a:lstStyle/>
          <a:p>
            <a:pPr>
              <a:buNone/>
            </a:pPr>
            <a:r>
              <a:rPr lang="cs-CZ" dirty="0" smtClean="0">
                <a:latin typeface="Times New Roman" pitchFamily="18" charset="0"/>
                <a:cs typeface="Times New Roman" pitchFamily="18" charset="0"/>
              </a:rPr>
              <a:t>Zdroj:</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Vlastní tvorba</a:t>
            </a:r>
          </a:p>
          <a:p>
            <a:pPr>
              <a:buNone/>
            </a:pPr>
            <a:r>
              <a:rPr lang="cs-CZ" dirty="0" smtClean="0">
                <a:latin typeface="Times New Roman" pitchFamily="18" charset="0"/>
                <a:cs typeface="Times New Roman" pitchFamily="18" charset="0"/>
              </a:rPr>
              <a:t>Obrázek:</a:t>
            </a:r>
          </a:p>
          <a:p>
            <a:pPr>
              <a:buNone/>
            </a:pPr>
            <a:r>
              <a:rPr lang="cs-CZ" sz="28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hlinkClick r:id="rId3"/>
              </a:rPr>
              <a:t>www.office.</a:t>
            </a:r>
            <a:r>
              <a:rPr lang="cs-CZ" sz="2800" dirty="0" err="1" smtClean="0">
                <a:latin typeface="Times New Roman" pitchFamily="18" charset="0"/>
                <a:cs typeface="Times New Roman" pitchFamily="18" charset="0"/>
                <a:hlinkClick r:id="rId3"/>
              </a:rPr>
              <a:t>microsoft.com</a:t>
            </a:r>
            <a:endParaRPr lang="cs-CZ" sz="2800" dirty="0" smtClean="0">
              <a:latin typeface="Times New Roman" pitchFamily="18" charset="0"/>
              <a:cs typeface="Times New Roman" pitchFamily="18" charset="0"/>
            </a:endParaRPr>
          </a:p>
          <a:p>
            <a:pPr>
              <a:buNone/>
            </a:pPr>
            <a:r>
              <a:rPr lang="cs-CZ" dirty="0" smtClean="0">
                <a:latin typeface="Times New Roman" pitchFamily="18" charset="0"/>
                <a:cs typeface="Times New Roman" pitchFamily="18" charset="0"/>
              </a:rPr>
              <a:t>Anotace:</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Žáci se seznámí s </a:t>
            </a:r>
            <a:r>
              <a:rPr lang="cs-CZ" sz="2800" smtClean="0">
                <a:latin typeface="Times New Roman" pitchFamily="18" charset="0"/>
                <a:cs typeface="Times New Roman" pitchFamily="18" charset="0"/>
              </a:rPr>
              <a:t>tvorbou  záporu </a:t>
            </a:r>
            <a:r>
              <a:rPr lang="cs-CZ" sz="2800" dirty="0" smtClean="0">
                <a:latin typeface="Times New Roman" pitchFamily="18" charset="0"/>
                <a:cs typeface="Times New Roman" pitchFamily="18" charset="0"/>
              </a:rPr>
              <a:t>v minulém čase prostém.  Svou znalost s tímto gramatickým problémem si procvičí na krátkém cvičení.</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624</TotalTime>
  <Words>130</Words>
  <Application>Microsoft Office PowerPoint</Application>
  <PresentationFormat>Předvádění na obrazovce (4:3)</PresentationFormat>
  <Paragraphs>20</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Prezentace aplikace PowerPoint</vt:lpstr>
      <vt:lpstr>      Past simple - negative</vt:lpstr>
      <vt:lpstr>       Did not = didn‘t Za záporku didn‘t (did not) se umístí sloveso v jeho základním tvaru – infinitivu  You didn‘t go to London. She didn‘t have a dog. He didn‘t play basketball. We didn‘t see the film. They didn‘t know the answer.  Častá chyba je tato: You didn‘t went to London. She didn‘t had a dog. He didn‘t played basketball.       </vt:lpstr>
      <vt:lpstr>Napište tyto věty v záporu  1. Kate went to a party yesterday evening. 2. I saw him at the party. 3. John played tennis. 4. We had a big breakfast. 5. They watched TV yesterday evening. 6. You knew the answer. 7. We did homework. 8. I got up early on Saturday morning. 9. The Blacks stayed in a hotel in Paris. 10. You wrote a letter to your friend. </vt:lpstr>
      <vt:lpstr>Řešení  1. Kate didn‘t go to a party yesterday evening. 2. I didn‘t see him at the party. 3. John didn‘t play tennis. 4. We didn‘t have a big breakfast. 5. They didn‘t watch TV yesterday evening. 6. You didn‘t know the answer. 7. We didn‘t do homework. 8. I didn‘t get up early on Saturday morning. 9. The Blacks  didn‘t stay in a hotel in Paris. 10. You didn‘t write a letter to your friend. </vt:lpstr>
      <vt:lpstr>Tvořte věty se správným slovosledem  1. do / you / yesterday morning / did / what / ? 2. last weekend / who / you / did / see / ? 3. did / get home / when / yesterday / she / ? 4. where / he / did / yesterday / lunch / have / ? 5. they / did / what time / go / to bed / ? 6. cost / how much / it / did / ? 7. watch / TV / did / Peter / yesterday evening / ? 8.  get up / you / late / did / yesterday morning / ? 9. for breakfast / what / he / did / have / ? 10. Jane and John / play / tennis / did / ?</vt:lpstr>
      <vt:lpstr>Řešení:  1. What did you do yesterday morning? 2. Who did you see last weeekend? 3. When did she go home yesterday? 4. Where did he have lunch yesterday? 5. What time did they go to bed? 6. How much did it cost? 7. Did Peter watch TV yesterday morning? 8.  Did you get up late yesterday morning? 9. What did he have for breakfast? 10. Did Jane and John play tennis?</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Autor:</dc:title>
  <dc:creator>NB</dc:creator>
  <cp:lastModifiedBy>NB</cp:lastModifiedBy>
  <cp:revision>72</cp:revision>
  <dcterms:created xsi:type="dcterms:W3CDTF">2011-12-27T20:15:32Z</dcterms:created>
  <dcterms:modified xsi:type="dcterms:W3CDTF">2012-10-04T19:56:50Z</dcterms:modified>
</cp:coreProperties>
</file>