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9" r:id="rId2"/>
    <p:sldId id="262" r:id="rId3"/>
    <p:sldId id="257" r:id="rId4"/>
    <p:sldId id="261" r:id="rId5"/>
    <p:sldId id="263" r:id="rId6"/>
    <p:sldId id="264" r:id="rId7"/>
    <p:sldId id="266" r:id="rId8"/>
    <p:sldId id="267" r:id="rId9"/>
    <p:sldId id="268" r:id="rId10"/>
    <p:sldId id="271" r:id="rId11"/>
    <p:sldId id="272" r:id="rId12"/>
    <p:sldId id="269" r:id="rId13"/>
    <p:sldId id="270" r:id="rId14"/>
    <p:sldId id="274" r:id="rId15"/>
    <p:sldId id="260" r:id="rId16"/>
    <p:sldId id="265" r:id="rId17"/>
    <p:sldId id="27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Barokní malířství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škola, Chvalkovice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Horká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Baroko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CZ.1.07/1.1.05/04.0031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528666-4962-4B2C-A84E-520133950391}" type="presOf" srcId="{4C35D32F-0EAB-4CD7-82EE-45574DC2A586}" destId="{8BEBB6EC-1DAA-4CAC-8A25-BC0FCBD5DBD5}" srcOrd="0" destOrd="0" presId="urn:microsoft.com/office/officeart/2005/8/layout/target3"/>
    <dgm:cxn modelId="{5A76A4C2-47BB-42FB-8D6A-E1C2282D7B06}" type="presOf" srcId="{757F3AB3-0718-4624-B441-E567A8F0AB56}" destId="{333A1088-737F-45CB-B68E-254E46348037}" srcOrd="0" destOrd="0" presId="urn:microsoft.com/office/officeart/2005/8/layout/target3"/>
    <dgm:cxn modelId="{4290D3FA-0B55-4641-9A87-D433B8857DCD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39A9E1A-CF1D-4B0B-9069-CA0F750E5D89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612EAC1-1BD3-4468-98AC-7B6F52BB1710}" type="presOf" srcId="{D8197B8C-B260-4A16-BDF4-0947B075E274}" destId="{25B08C86-7E15-44DC-BE7F-FFB55DD49D12}" srcOrd="0" destOrd="0" presId="urn:microsoft.com/office/officeart/2005/8/layout/target3"/>
    <dgm:cxn modelId="{90A6D0E8-699A-4EA6-AB12-163DE1E0CFBE}" type="presOf" srcId="{D1B46980-6531-4606-95E6-44980827E919}" destId="{6140AFEC-043D-4C43-A2F9-D0F5331DF3A3}" srcOrd="0" destOrd="0" presId="urn:microsoft.com/office/officeart/2005/8/layout/target3"/>
    <dgm:cxn modelId="{AD1F6615-A211-4533-A7A0-4F0A2F84F58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98E592C-5643-48E3-B3D1-B78263FF3C70}" type="presOf" srcId="{B651F6E3-6281-48DB-9319-2AEAFDAE7572}" destId="{6BB5E863-4638-4E1D-BFDE-399D028AC4ED}" srcOrd="1" destOrd="0" presId="urn:microsoft.com/office/officeart/2005/8/layout/target3"/>
    <dgm:cxn modelId="{03D0A91E-B8B2-479B-8C3A-3BC126598D0E}" type="presOf" srcId="{B651F6E3-6281-48DB-9319-2AEAFDAE7572}" destId="{619D679B-A015-4ECF-8348-D1034C574F40}" srcOrd="0" destOrd="0" presId="urn:microsoft.com/office/officeart/2005/8/layout/target3"/>
    <dgm:cxn modelId="{301928B1-1CE7-4BD6-B0B9-862EDD56B93A}" type="presOf" srcId="{D8197B8C-B260-4A16-BDF4-0947B075E274}" destId="{5A5FFA88-C948-4069-8E93-59FA12366E83}" srcOrd="1" destOrd="0" presId="urn:microsoft.com/office/officeart/2005/8/layout/target3"/>
    <dgm:cxn modelId="{190AA281-4338-4FA0-9236-215B7E68C27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8CAD33F-2E07-4FEB-9B88-43CD3D0D5EF3}" type="presParOf" srcId="{333A1088-737F-45CB-B68E-254E46348037}" destId="{F5ABB229-8D3B-4694-996A-96F23CF14429}" srcOrd="0" destOrd="0" presId="urn:microsoft.com/office/officeart/2005/8/layout/target3"/>
    <dgm:cxn modelId="{21124902-BA48-4E33-9643-6A5CE75ADC60}" type="presParOf" srcId="{333A1088-737F-45CB-B68E-254E46348037}" destId="{F41139FD-01EE-4571-8B17-4FB00FC51163}" srcOrd="1" destOrd="0" presId="urn:microsoft.com/office/officeart/2005/8/layout/target3"/>
    <dgm:cxn modelId="{D6B82F48-0DAB-412A-AE0D-CD6888E6A2F5}" type="presParOf" srcId="{333A1088-737F-45CB-B68E-254E46348037}" destId="{D005CE8C-CC26-4C3E-AC11-E15060ECD759}" srcOrd="2" destOrd="0" presId="urn:microsoft.com/office/officeart/2005/8/layout/target3"/>
    <dgm:cxn modelId="{6779D402-C084-4D47-AEC2-DA581B29750E}" type="presParOf" srcId="{333A1088-737F-45CB-B68E-254E46348037}" destId="{2C702D82-9B77-49B7-9568-BB8EB47C3372}" srcOrd="3" destOrd="0" presId="urn:microsoft.com/office/officeart/2005/8/layout/target3"/>
    <dgm:cxn modelId="{AEE1006B-AEFE-4257-86BF-2775E0DFBA03}" type="presParOf" srcId="{333A1088-737F-45CB-B68E-254E46348037}" destId="{A52A0455-90FF-4808-ABD0-F02540D31D5A}" srcOrd="4" destOrd="0" presId="urn:microsoft.com/office/officeart/2005/8/layout/target3"/>
    <dgm:cxn modelId="{6C8E2F36-8ED6-41F5-B7E0-4BA19566FCC9}" type="presParOf" srcId="{333A1088-737F-45CB-B68E-254E46348037}" destId="{6140AFEC-043D-4C43-A2F9-D0F5331DF3A3}" srcOrd="5" destOrd="0" presId="urn:microsoft.com/office/officeart/2005/8/layout/target3"/>
    <dgm:cxn modelId="{A641D495-2657-447A-ABAB-7200C2A6D0BB}" type="presParOf" srcId="{333A1088-737F-45CB-B68E-254E46348037}" destId="{9358AC05-5D7D-4327-9F80-1AD486AEA664}" srcOrd="6" destOrd="0" presId="urn:microsoft.com/office/officeart/2005/8/layout/target3"/>
    <dgm:cxn modelId="{6101F6E7-B927-4F62-95B6-7997A3EC30ED}" type="presParOf" srcId="{333A1088-737F-45CB-B68E-254E46348037}" destId="{313FC574-E1CD-4FB4-B054-0B805CE0447D}" srcOrd="7" destOrd="0" presId="urn:microsoft.com/office/officeart/2005/8/layout/target3"/>
    <dgm:cxn modelId="{4B5F8DB8-C4D3-46A5-B350-123EC7FFE873}" type="presParOf" srcId="{333A1088-737F-45CB-B68E-254E46348037}" destId="{619D679B-A015-4ECF-8348-D1034C574F40}" srcOrd="8" destOrd="0" presId="urn:microsoft.com/office/officeart/2005/8/layout/target3"/>
    <dgm:cxn modelId="{C37AF76C-DAC7-48CA-A506-4E33B61DB9E0}" type="presParOf" srcId="{333A1088-737F-45CB-B68E-254E46348037}" destId="{322283A8-4A27-4CDA-BAE3-F381106A9174}" srcOrd="9" destOrd="0" presId="urn:microsoft.com/office/officeart/2005/8/layout/target3"/>
    <dgm:cxn modelId="{38589BBC-4E55-4D15-A0A1-F443C53C1FFF}" type="presParOf" srcId="{333A1088-737F-45CB-B68E-254E46348037}" destId="{FFC9F71D-1B4F-4AD9-A4A6-86ADEFC8AF5C}" srcOrd="10" destOrd="0" presId="urn:microsoft.com/office/officeart/2005/8/layout/target3"/>
    <dgm:cxn modelId="{D9FF7F2C-C583-4604-85B1-C1B99229361A}" type="presParOf" srcId="{333A1088-737F-45CB-B68E-254E46348037}" destId="{25B08C86-7E15-44DC-BE7F-FFB55DD49D12}" srcOrd="11" destOrd="0" presId="urn:microsoft.com/office/officeart/2005/8/layout/target3"/>
    <dgm:cxn modelId="{94A8E237-5566-4921-97A6-256ECB9CDC44}" type="presParOf" srcId="{333A1088-737F-45CB-B68E-254E46348037}" destId="{76644BE8-9D7C-4C09-B250-3D10AF48CBB7}" srcOrd="12" destOrd="0" presId="urn:microsoft.com/office/officeart/2005/8/layout/target3"/>
    <dgm:cxn modelId="{37166018-4E35-4877-9850-4ADD2F22FC8A}" type="presParOf" srcId="{333A1088-737F-45CB-B68E-254E46348037}" destId="{EE85B701-7295-41C0-BA7A-34D3756A2AE6}" srcOrd="13" destOrd="0" presId="urn:microsoft.com/office/officeart/2005/8/layout/target3"/>
    <dgm:cxn modelId="{DB5405CC-4C04-4F9E-BE0B-986179749C87}" type="presParOf" srcId="{333A1088-737F-45CB-B68E-254E46348037}" destId="{8BEBB6EC-1DAA-4CAC-8A25-BC0FCBD5DBD5}" srcOrd="14" destOrd="0" presId="urn:microsoft.com/office/officeart/2005/8/layout/target3"/>
    <dgm:cxn modelId="{DE479CB6-B13A-4D0E-A7A0-0BECB63E5D6E}" type="presParOf" srcId="{333A1088-737F-45CB-B68E-254E46348037}" destId="{AED2198E-93D5-4001-81B4-73124B309672}" srcOrd="15" destOrd="0" presId="urn:microsoft.com/office/officeart/2005/8/layout/target3"/>
    <dgm:cxn modelId="{0FA35627-3D0D-4AF2-911A-C618D6552016}" type="presParOf" srcId="{333A1088-737F-45CB-B68E-254E46348037}" destId="{2BE915AB-18AA-4053-B92C-3BFC9ED204BB}" srcOrd="16" destOrd="0" presId="urn:microsoft.com/office/officeart/2005/8/layout/target3"/>
    <dgm:cxn modelId="{AEB161CC-819E-4518-82AA-FA48C5255ABD}" type="presParOf" srcId="{333A1088-737F-45CB-B68E-254E46348037}" destId="{6BB5E863-4638-4E1D-BFDE-399D028AC4ED}" srcOrd="17" destOrd="0" presId="urn:microsoft.com/office/officeart/2005/8/layout/target3"/>
    <dgm:cxn modelId="{48709B6D-D9FC-4D1A-BE4E-F2CF01DFFC92}" type="presParOf" srcId="{333A1088-737F-45CB-B68E-254E46348037}" destId="{5A5FFA88-C948-4069-8E93-59FA12366E83}" srcOrd="18" destOrd="0" presId="urn:microsoft.com/office/officeart/2005/8/layout/target3"/>
    <dgm:cxn modelId="{9C73932B-F22C-4C6A-A8F4-046326DC662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škola, Chvalkovice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Horká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Barokní malířství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Baroko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CZ.1.07/1.1.05/04.0031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F4BBA5-0D8C-4D99-889D-9239D7187AA5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B68CA4-3982-4D3C-9280-0402E2FDD2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6743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B68CA4-3982-4D3C-9280-0402E2FDD28E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7570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2172934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5803487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4265676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147291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0493244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0204042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027682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8743091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0527660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151945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344356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CA3C63-540C-4B4D-851F-10B8E96EFAFE}" type="datetimeFigureOut">
              <a:rPr lang="cs-CZ" smtClean="0"/>
              <a:t>27.7.2012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CA072-E6B5-4D5E-977E-9C907F54FF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94344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992797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075" name="Podnadpis 2"/>
          <p:cNvSpPr>
            <a:spLocks noGrp="1"/>
          </p:cNvSpPr>
          <p:nvPr>
            <p:ph type="subTitle" idx="4294967295"/>
          </p:nvPr>
        </p:nvSpPr>
        <p:spPr>
          <a:xfrm>
            <a:off x="1473200" y="5053013"/>
            <a:ext cx="5637213" cy="881062"/>
          </a:xfrm>
        </p:spPr>
        <p:txBody>
          <a:bodyPr/>
          <a:lstStyle/>
          <a:p>
            <a:pPr marL="0" indent="0">
              <a:buFontTx/>
              <a:buNone/>
            </a:pPr>
            <a:endParaRPr lang="cs-CZ">
              <a:solidFill>
                <a:schemeClr val="tx2"/>
              </a:solidFill>
            </a:endParaRPr>
          </a:p>
        </p:txBody>
      </p:sp>
      <p:pic>
        <p:nvPicPr>
          <p:cNvPr id="3076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97352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Barokní malířství</a:t>
            </a:r>
            <a:endParaRPr lang="cs-CZ" dirty="0"/>
          </a:p>
        </p:txBody>
      </p:sp>
      <p:sp>
        <p:nvSpPr>
          <p:cNvPr id="4" name="Zástupný symbol pro obsah 4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400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Malby na stropech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Oltářní obrazy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Šerosvit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Olejomalby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Dramatičnost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Obrazy z všedního života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 Malíři: Rembrandt van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Rijn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Noční hlídka, Lekce anatomie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P. P.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Rubens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Tři grácie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Karel Škréta – Paris a Helena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Petr Brandl – Boháč, Žebrák</a:t>
            </a:r>
          </a:p>
          <a:p>
            <a:pPr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 Diego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Velasquez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Dvorní dámy, </a:t>
            </a:r>
          </a:p>
          <a:p>
            <a:pPr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            B. E.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Murillo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Stařena vybírající chlapci vši</a:t>
            </a: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u="sng" dirty="0" smtClean="0">
              <a:latin typeface="Arial" pitchFamily="34" charset="0"/>
              <a:cs typeface="Arial" pitchFamily="34" charset="0"/>
            </a:endParaRPr>
          </a:p>
          <a:p>
            <a:endParaRPr lang="cs-CZ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3071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7" y="27611"/>
            <a:ext cx="5931055" cy="68303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3831" y="14066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84168" y="325333"/>
            <a:ext cx="2952328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 sebou máte dílo barokního malíře Diega </a:t>
            </a:r>
            <a:r>
              <a:rPr lang="cs-CZ" sz="2400" dirty="0" err="1" smtClean="0"/>
              <a:t>Velasqueze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/>
              <a:t>Popište tento obraz</a:t>
            </a:r>
          </a:p>
          <a:p>
            <a:pPr marL="342900" indent="-342900">
              <a:buAutoNum type="arabicParenR"/>
            </a:pPr>
            <a:r>
              <a:rPr lang="cs-CZ" sz="2400" dirty="0" smtClean="0"/>
              <a:t>Kdo je hlavní osobou?</a:t>
            </a:r>
          </a:p>
          <a:p>
            <a:pPr marL="342900" indent="-342900">
              <a:buAutoNum type="arabicParenR"/>
            </a:pPr>
            <a:endParaRPr lang="cs-CZ" sz="2400" dirty="0" smtClean="0"/>
          </a:p>
          <a:p>
            <a:pPr marL="342900" indent="-342900">
              <a:buAutoNum type="arabicParenR"/>
            </a:pPr>
            <a:r>
              <a:rPr lang="cs-CZ" sz="2400" dirty="0" smtClean="0"/>
              <a:t>Které další postavy jsou přítomny?</a:t>
            </a:r>
          </a:p>
          <a:p>
            <a:pPr marL="342900" indent="-342900">
              <a:buAutoNum type="arabicParenR"/>
            </a:pPr>
            <a:endParaRPr lang="cs-CZ" sz="2400" dirty="0" smtClean="0"/>
          </a:p>
          <a:p>
            <a:pPr marL="342900" indent="-342900">
              <a:buAutoNum type="arabicParenR"/>
            </a:pPr>
            <a:r>
              <a:rPr lang="cs-CZ" sz="2400" dirty="0" smtClean="0"/>
              <a:t>Co malíř maluje?</a:t>
            </a:r>
          </a:p>
          <a:p>
            <a:pPr marL="342900" indent="-342900">
              <a:buAutoNum type="arabi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889847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48680"/>
            <a:ext cx="4248472" cy="50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76470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2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0"/>
            <a:ext cx="3842289" cy="6995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436096" y="17275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23528" y="5805264"/>
            <a:ext cx="45365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obrazu jsou král Filip IV. a jeho manželka Marie Anna.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88197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88640"/>
            <a:ext cx="4570044" cy="6336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6688" y="3953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3079" y="188640"/>
            <a:ext cx="4180826" cy="551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004048" y="39537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5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004048" y="6002124"/>
            <a:ext cx="3696653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err="1" smtClean="0"/>
              <a:t>Bartolomeo</a:t>
            </a:r>
            <a:r>
              <a:rPr lang="cs-CZ" sz="2400" dirty="0" smtClean="0"/>
              <a:t> </a:t>
            </a:r>
            <a:r>
              <a:rPr lang="cs-CZ" sz="2400" dirty="0" err="1" smtClean="0"/>
              <a:t>Esteban</a:t>
            </a:r>
            <a:r>
              <a:rPr lang="cs-CZ" sz="2400" dirty="0" smtClean="0"/>
              <a:t> </a:t>
            </a:r>
            <a:r>
              <a:rPr lang="cs-CZ" sz="2400" dirty="0" err="1" smtClean="0"/>
              <a:t>Murillo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299798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46863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55976" y="566124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6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6672"/>
            <a:ext cx="3261592" cy="44781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443711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7.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90445" y="5249832"/>
            <a:ext cx="2295821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Petr Paul </a:t>
            </a:r>
            <a:r>
              <a:rPr lang="cs-CZ" sz="2400" dirty="0" err="1" smtClean="0"/>
              <a:t>Rubens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789086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763"/>
            <a:ext cx="8100392" cy="6778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83568" y="188640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8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71150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39"/>
            <a:ext cx="7776864" cy="58399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4174" y="36324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4174" y="6218972"/>
            <a:ext cx="2637132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Rembrandt van </a:t>
            </a:r>
            <a:r>
              <a:rPr lang="cs-CZ" sz="2400" dirty="0" err="1" smtClean="0"/>
              <a:t>Rijn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68250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4027563" cy="498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25851" y="75541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10.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76672"/>
            <a:ext cx="3757972" cy="50669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71655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11.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723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114" y="561821"/>
            <a:ext cx="4413025" cy="4913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4098" y="498529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90195" y="5741734"/>
            <a:ext cx="1741887" cy="461665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dirty="0" smtClean="0"/>
              <a:t>Jan </a:t>
            </a:r>
            <a:r>
              <a:rPr lang="cs-CZ" sz="2400" dirty="0" err="1" smtClean="0"/>
              <a:t>Vermeer</a:t>
            </a:r>
            <a:endParaRPr lang="cs-CZ" sz="2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8519" y="588252"/>
            <a:ext cx="4089656" cy="48605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905706" y="692696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13.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31046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7" y="566958"/>
            <a:ext cx="3923272" cy="5075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706519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14.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566957"/>
            <a:ext cx="4221274" cy="50756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674253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15.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7776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1266"/>
            <a:ext cx="9144000" cy="1143000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1468760"/>
          </a:xfr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r>
              <a:rPr lang="cs-CZ" b="1" dirty="0" smtClean="0"/>
              <a:t>Který </a:t>
            </a:r>
            <a:r>
              <a:rPr lang="cs-CZ" b="1" dirty="0"/>
              <a:t>španělský umělec byl </a:t>
            </a:r>
            <a:r>
              <a:rPr lang="cs-CZ" b="1" dirty="0" smtClean="0"/>
              <a:t>dvorním malířem Filipa IV. </a:t>
            </a:r>
            <a:r>
              <a:rPr lang="cs-CZ" b="1" dirty="0"/>
              <a:t>a </a:t>
            </a:r>
            <a:r>
              <a:rPr lang="cs-CZ" b="1" dirty="0" smtClean="0"/>
              <a:t> namaloval takové </a:t>
            </a:r>
            <a:r>
              <a:rPr lang="cs-CZ" b="1" dirty="0"/>
              <a:t>práce jako Las </a:t>
            </a:r>
            <a:r>
              <a:rPr lang="cs-CZ" b="1" dirty="0" err="1"/>
              <a:t>Meninas</a:t>
            </a:r>
            <a:r>
              <a:rPr lang="cs-CZ" b="1" dirty="0"/>
              <a:t> pro královskou rodinu?</a:t>
            </a:r>
            <a:r>
              <a:rPr lang="cs-CZ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95536" y="3183359"/>
            <a:ext cx="2627771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Diego </a:t>
            </a:r>
            <a:r>
              <a:rPr lang="en-US" sz="2800" dirty="0" smtClean="0"/>
              <a:t>Velazquez </a:t>
            </a:r>
            <a:endParaRPr lang="cs-CZ" sz="28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79481" y="3933056"/>
            <a:ext cx="8229600" cy="146876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/>
              <a:t>Který holandský umělec je známý pro četné a naturalisticky </a:t>
            </a:r>
            <a:r>
              <a:rPr lang="cs-CZ" b="1" dirty="0" smtClean="0"/>
              <a:t>pojaté portréty</a:t>
            </a:r>
            <a:r>
              <a:rPr lang="cs-CZ" b="1" dirty="0"/>
              <a:t>, </a:t>
            </a:r>
            <a:r>
              <a:rPr lang="cs-CZ" b="1" dirty="0" smtClean="0"/>
              <a:t>které </a:t>
            </a:r>
            <a:r>
              <a:rPr lang="cs-CZ" b="1" dirty="0"/>
              <a:t>maloval v celém průběhu </a:t>
            </a:r>
            <a:r>
              <a:rPr lang="cs-CZ" b="1" dirty="0" smtClean="0"/>
              <a:t>svého </a:t>
            </a:r>
            <a:r>
              <a:rPr lang="cs-CZ" b="1" dirty="0"/>
              <a:t>života</a:t>
            </a:r>
            <a:r>
              <a:rPr lang="cs-CZ" b="1" dirty="0" smtClean="0"/>
              <a:t>?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79481" y="5805264"/>
            <a:ext cx="3049553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2800" dirty="0"/>
              <a:t>Rembrandt van </a:t>
            </a:r>
            <a:r>
              <a:rPr lang="cs-CZ" sz="2800" dirty="0" err="1"/>
              <a:t>Rijn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9895634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251520" y="548680"/>
            <a:ext cx="8229600" cy="1152128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Který umělec nezemřel ve finančních nesnázích?</a:t>
            </a:r>
            <a:r>
              <a:rPr lang="cs-CZ" dirty="0" smtClean="0"/>
              <a:t> P. P. </a:t>
            </a:r>
            <a:r>
              <a:rPr lang="cs-CZ" dirty="0" err="1" smtClean="0"/>
              <a:t>Rubens</a:t>
            </a:r>
            <a:r>
              <a:rPr lang="cs-CZ" dirty="0" smtClean="0"/>
              <a:t> nebo Rembrandt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6356" y="2060848"/>
            <a:ext cx="1975028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P. P. </a:t>
            </a:r>
            <a:r>
              <a:rPr lang="cs-CZ" sz="2800" dirty="0" err="1" smtClean="0"/>
              <a:t>Rubens</a:t>
            </a:r>
            <a:r>
              <a:rPr lang="en-US" sz="2800" dirty="0" smtClean="0"/>
              <a:t> </a:t>
            </a:r>
            <a:endParaRPr lang="cs-CZ" sz="28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36356" y="2996952"/>
            <a:ext cx="8229600" cy="93610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Který umělec je </a:t>
            </a:r>
            <a:r>
              <a:rPr lang="cs-CZ" sz="2800" b="1" dirty="0"/>
              <a:t>umělec známý pro </a:t>
            </a:r>
            <a:r>
              <a:rPr lang="cs-CZ" sz="2800" b="1" dirty="0" smtClean="0"/>
              <a:t>portréty jeho osamělých rozjímajících postav?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4221088"/>
            <a:ext cx="2079159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Jan </a:t>
            </a:r>
            <a:r>
              <a:rPr lang="cs-CZ" sz="2800" dirty="0" err="1" smtClean="0"/>
              <a:t>Vermeer</a:t>
            </a:r>
            <a:r>
              <a:rPr lang="en-US" sz="2800" dirty="0" smtClean="0"/>
              <a:t> </a:t>
            </a:r>
            <a:endParaRPr lang="cs-CZ" sz="2800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251520" y="4941168"/>
            <a:ext cx="8229600" cy="936104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Jak říkáme grafickému ztvárnění obrazu, kdy pozadí je tmavé a hlavní osoba či děj nepřirozeně ozářený?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3212" y="6093296"/>
            <a:ext cx="1335622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800" dirty="0" smtClean="0"/>
              <a:t>Šerosvit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019473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lvl="0" indent="0" fontAlgn="base">
              <a:lnSpc>
                <a:spcPct val="90000"/>
              </a:lnSpc>
              <a:spcAft>
                <a:spcPct val="0"/>
              </a:spcAft>
              <a:buClr>
                <a:srgbClr val="0099CC"/>
              </a:buClr>
              <a:buSzPct val="80000"/>
              <a:buNone/>
              <a:defRPr/>
            </a:pPr>
            <a:r>
              <a:rPr lang="cs-CZ" sz="2000" b="1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Autor</a:t>
            </a: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 Marcela Horká </a:t>
            </a:r>
          </a:p>
          <a:p>
            <a:pPr marL="0" lvl="0" indent="0" fontAlgn="base">
              <a:lnSpc>
                <a:spcPct val="90000"/>
              </a:lnSpc>
              <a:spcAft>
                <a:spcPct val="0"/>
              </a:spcAft>
              <a:buClr>
                <a:srgbClr val="0099CC"/>
              </a:buClr>
              <a:buSzPct val="80000"/>
              <a:buNone/>
              <a:defRPr/>
            </a:pPr>
            <a:r>
              <a:rPr lang="cs-CZ" sz="2000" b="1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</a:t>
            </a: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 Dějepis</a:t>
            </a:r>
          </a:p>
          <a:p>
            <a:pPr marL="0" lvl="0" indent="0" fontAlgn="base">
              <a:lnSpc>
                <a:spcPct val="90000"/>
              </a:lnSpc>
              <a:spcAft>
                <a:spcPct val="0"/>
              </a:spcAft>
              <a:buClr>
                <a:srgbClr val="0099CC"/>
              </a:buClr>
              <a:buSzPct val="80000"/>
              <a:buNone/>
              <a:defRPr/>
            </a:pPr>
            <a:r>
              <a:rPr lang="cs-CZ" sz="2000" b="1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 sedmý</a:t>
            </a:r>
          </a:p>
          <a:p>
            <a:pPr marL="0" indent="0"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Seznámení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se se znaky barokního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malířství.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Žák bude schopen poznat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barokní pojetí malby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a vyjmenovat několik barokních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malířů a významných děl. 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0" lvl="0" indent="0" fontAlgn="base">
              <a:lnSpc>
                <a:spcPct val="90000"/>
              </a:lnSpc>
              <a:spcAft>
                <a:spcPct val="0"/>
              </a:spcAft>
              <a:buClr>
                <a:srgbClr val="0099CC"/>
              </a:buClr>
              <a:buSzPct val="80000"/>
              <a:buNone/>
              <a:defRPr/>
            </a:pPr>
            <a:r>
              <a:rPr lang="cs-CZ" sz="2000" b="1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Použité materiály</a:t>
            </a: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000" i="1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Dějepis 7 pro základní školy a víceletá gymnázia</a:t>
            </a: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2000" i="1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učebnice</a:t>
            </a: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 Redaktor Václav </a:t>
            </a:r>
            <a:r>
              <a:rPr lang="cs-CZ" sz="2000" kern="0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Fronk</a:t>
            </a: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 Plzeň: Fraus, 2009, 160 s. ISBN 978-807-2385-584..</a:t>
            </a:r>
          </a:p>
          <a:p>
            <a:pPr marL="0" lvl="0" indent="0" fontAlgn="base">
              <a:lnSpc>
                <a:spcPct val="90000"/>
              </a:lnSpc>
              <a:spcAft>
                <a:spcPct val="0"/>
              </a:spcAft>
              <a:buClr>
                <a:srgbClr val="0099CC"/>
              </a:buClr>
              <a:buSzPct val="80000"/>
              <a:buNone/>
              <a:defRPr/>
            </a:pPr>
            <a:r>
              <a:rPr lang="cs-CZ" sz="2000" b="1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Poznámky pro učitele</a:t>
            </a:r>
            <a:r>
              <a:rPr lang="cs-CZ" sz="20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: Prezentace je určena pro výklad.</a:t>
            </a:r>
          </a:p>
          <a:p>
            <a:pPr marL="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401788369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 fontScale="92500" lnSpcReduction="20000"/>
          </a:bodyPr>
          <a:lstStyle/>
          <a:p>
            <a:pPr>
              <a:buFont typeface="Arial" pitchFamily="34" charset="0"/>
              <a:buAutoNum type="arabicParenR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VELÁZQUEZ,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Diego.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Las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Meninas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by Diego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Velázquez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from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Prado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in Google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Earth.jpg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1656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2012-06-05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Dostupné z 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http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://cs.wikipedia.org/wiki/Soubor:Las_Meninas,_by_Diego_Vel%C3%A1zquez,_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from_Prado_in_Google_Earth.jpg Licence: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AutoNum type="arabicParenR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AAVINDRAA.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Philip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IV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Spain.jpg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]. 2010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2012-06-05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]. Dostupné z 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commons.wikimedia.org/wiki/File:Philip_IV_of_Spain.jpg?uselang=cs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Licence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AutoNum type="arabicParenR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ALEXCOLDCASEFAN.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Diego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Velázquez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032.jpg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2012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2012-06-05]. Dostupné z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http://cs.wikipedia.org/wiki/Soubor:Diego_Vel%C3%A1zquez_032.jpg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AutoNum type="arabicParenR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CORDERO, Enrique.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Murillo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anciana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despiojando.jpg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2010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2012-06-05]. Dostupné z 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commons.wikimedia.org/wiki/File:Murillo_anciana_despiojando.jpg?uselang=cs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AutoNum type="arabicParenR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ANDREAGROSSMANN.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Bartolomé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Esteban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Murillo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Young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Beggar.JPG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2006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2012-06-05]. Dostupné z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://commons.wikimedia.org/wiki/File:Bartolom%C3%A9_Esteban_Murillo_-_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The_Young_Beggar.JPG?uselang=cs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AutoNum type="arabicParenR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DCOETZEE.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The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Three Graces, by Peter Paul Rubens, from Prado in Google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Earth.jpg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2011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2012-06-05]. Dostupné z 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://commons.wikimedia.org/wiki/File:The_Three_Graces,_by_Peter_Paul_Rubens,_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from_Prado_in_Google_Earth.jpg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Licence: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AutoNum type="arabicParenR"/>
            </a:pPr>
            <a:endParaRPr lang="cs-CZ" sz="1800" dirty="0" smtClean="0"/>
          </a:p>
          <a:p>
            <a:pPr>
              <a:buAutoNum type="arabicParenR"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>
              <a:buAutoNum type="arabicParenR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171061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 fontScale="85000" lnSpcReduction="10000"/>
          </a:bodyPr>
          <a:lstStyle/>
          <a:p>
            <a:pPr>
              <a:buFont typeface="+mj-lt"/>
              <a:buAutoNum type="arabicParenR" startAt="7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RIBBERLIN.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Peter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Paul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Rubens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Self-portrait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(Canberra).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2007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2012-06-05]. Dostupné z 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http://commons.wikimedia.org/wiki/File:Peter_Paul_Rubens_Self-portrait_(Canberra).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/>
          </a:p>
          <a:p>
            <a:pPr>
              <a:buFont typeface="+mj-lt"/>
              <a:buAutoNum type="arabicParenR" startAt="7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WIEBEW.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Rembrandt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van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Rijn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-De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Nachtwacht-1642.jpg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2008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2012-06-05]. Dostupné z WWW: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http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commons.wikimedia.org/wiki/File:Rembrandt_van_Rijn-De_Nachtwacht-1642.jpg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 startAt="7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DUROVA.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Anatomy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Lesson.jpg: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2008 [cit. 2012-06-05]. Dostupné z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commons.wikimedia.org/wiki/File:The_Anatomy_Lesson.jpg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 startAt="7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JEDUDEDEK.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Petr Brandl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Zebrak.jpg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2008 [cit. 2012-06-05]. Dostupné z WWW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http://commons.wikimedia.org/wiki/File:Petr_Brandl_-_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Zebrak.jpg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Licence: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 startAt="7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JEDUDEDEK.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Petr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Brandl -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Bohac.jpg: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2008 [cit. 2012-06-05]. Dostupné z WWW: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://commons.wikimedia.org/wiki/File:Petr_Brandl_-_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Bohac.jpg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/>
          </a:p>
          <a:p>
            <a:pPr>
              <a:buFont typeface="+mj-lt"/>
              <a:buAutoNum type="arabicParenR" startAt="7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ARKESTEIJN,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Jan.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nl-NL" sz="1800" dirty="0" smtClean="0">
                <a:latin typeface="Times New Roman" pitchFamily="18" charset="0"/>
                <a:cs typeface="Times New Roman" pitchFamily="18" charset="0"/>
              </a:rPr>
              <a:t>Jan </a:t>
            </a:r>
            <a:r>
              <a:rPr lang="nl-NL" sz="1800" dirty="0">
                <a:latin typeface="Times New Roman" pitchFamily="18" charset="0"/>
                <a:cs typeface="Times New Roman" pitchFamily="18" charset="0"/>
              </a:rPr>
              <a:t>Vermeer van Delft </a:t>
            </a:r>
            <a:r>
              <a:rPr lang="nl-NL" sz="1800" dirty="0" smtClean="0">
                <a:latin typeface="Times New Roman" pitchFamily="18" charset="0"/>
                <a:cs typeface="Times New Roman" pitchFamily="18" charset="0"/>
              </a:rPr>
              <a:t>002.jpg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2010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2012-06-05]. Dostupné z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WWW: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cs.wikipedia.org/wiki/Soubor:Jan_Vermeer_van_Delft_002.jpg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/>
          </a:p>
          <a:p>
            <a:pPr>
              <a:buFont typeface="+mj-lt"/>
              <a:buAutoNum type="arabicParenR" startAt="7"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ARKESTEIJN, Jan.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Vermeer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young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women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sleeping.jpg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2010 [cit. 2012-06-05]. Dostupné z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cs.wikipedia.org/wiki/Soubor:Vermeer_young_women_sleeping.jpg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706155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/>
          </a:bodyPr>
          <a:lstStyle/>
          <a:p>
            <a:pPr>
              <a:buFont typeface="+mj-lt"/>
              <a:buAutoNum type="arabicParenR" startAt="14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ANDREAGROSSMANN.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Jan Vermeer - Girl Reading a Letter at an Open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Window.JPG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2006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[cit. 2012-06-05]. Dostupné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cs.wikipedia.org/wiki/Soubor:Jan_Vermeer_Girl_Reading_a_Letter_at_an_Open_Window.JPG Licence: Public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 startAt="14"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ARKESTEIJN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, Jan.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Wikimedia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DublinVermeer.jpg: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[On line]. 2006 [cit. 2012-06-05]. Dostupné z http://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cs.wikipedia.org/wiki/Soubor:DublinVermeer.jpg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Licence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: Public </a:t>
            </a:r>
            <a:r>
              <a:rPr lang="cs-CZ" sz="1800" dirty="0" err="1">
                <a:latin typeface="Times New Roman" pitchFamily="18" charset="0"/>
                <a:cs typeface="Times New Roman" pitchFamily="18" charset="0"/>
              </a:rPr>
              <a:t>domain</a:t>
            </a:r>
            <a:endParaRPr lang="cs-CZ" sz="1800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+mj-lt"/>
              <a:buAutoNum type="arabicParenR" startAt="14"/>
            </a:pPr>
            <a:endParaRPr lang="cs-CZ" sz="1800" dirty="0" smtClean="0"/>
          </a:p>
          <a:p>
            <a:pPr>
              <a:buFont typeface="+mj-lt"/>
              <a:buAutoNum type="arabicParenR" startAt="14"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7256835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322</TotalTime>
  <Words>822</Words>
  <Application>Microsoft Office PowerPoint</Application>
  <PresentationFormat>Předvádění na obrazovce (4:3)</PresentationFormat>
  <Paragraphs>92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Barokní malířství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Prezentace aplikace PowerPoint</vt:lpstr>
      <vt:lpstr>Metodika</vt:lpstr>
      <vt:lpstr>Zdroje</vt:lpstr>
      <vt:lpstr>Zdroje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Hlava Petr</dc:creator>
  <cp:lastModifiedBy>Hlava Petr</cp:lastModifiedBy>
  <cp:revision>27</cp:revision>
  <dcterms:created xsi:type="dcterms:W3CDTF">2012-06-13T18:02:09Z</dcterms:created>
  <dcterms:modified xsi:type="dcterms:W3CDTF">2012-07-27T20:34:12Z</dcterms:modified>
</cp:coreProperties>
</file>