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7" r:id="rId2"/>
    <p:sldId id="278" r:id="rId3"/>
    <p:sldId id="258" r:id="rId4"/>
    <p:sldId id="260" r:id="rId5"/>
    <p:sldId id="262" r:id="rId6"/>
    <p:sldId id="265" r:id="rId7"/>
    <p:sldId id="261" r:id="rId8"/>
    <p:sldId id="263" r:id="rId9"/>
    <p:sldId id="264" r:id="rId10"/>
    <p:sldId id="267" r:id="rId11"/>
    <p:sldId id="268" r:id="rId12"/>
    <p:sldId id="270" r:id="rId13"/>
    <p:sldId id="271" r:id="rId14"/>
    <p:sldId id="274" r:id="rId15"/>
    <p:sldId id="272" r:id="rId16"/>
    <p:sldId id="273" r:id="rId17"/>
    <p:sldId id="276" r:id="rId18"/>
    <p:sldId id="266" r:id="rId19"/>
    <p:sldId id="259" r:id="rId20"/>
    <p:sldId id="275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NÁZEV: Tropické deštné lesy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>
              <a:latin typeface="Times New Roman" pitchFamily="18" charset="0"/>
              <a:cs typeface="Times New Roman" pitchFamily="18" charset="0"/>
            </a:rPr>
            <a:t>NÁZEV ŠKOLY: Základní škola a Mateřská škola, Chvalkovice, okres Náchod</a:t>
          </a:r>
          <a:endParaRPr lang="cs-CZ" sz="18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AUTOR: Mgr. Petr Hlava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TEMA: Přírodní složky a oblasti Země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ln>
          <a:solidFill>
            <a:schemeClr val="accent6"/>
          </a:solidFill>
        </a:ln>
      </dgm:spPr>
      <dgm:t>
        <a:bodyPr/>
        <a:lstStyle/>
        <a:p>
          <a:pPr algn="l" rtl="0"/>
          <a:r>
            <a:rPr lang="cs-CZ" sz="2000" dirty="0" smtClean="0"/>
            <a:t>ČÍSLO PROJEKTU: CZ.1.07/1.1.05/04.0031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A8CB0D4-2307-42ED-9841-1274E818830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77347FB-E905-4612-92A7-297361657DBA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AA1C78-D547-46AA-845C-24678924F3D6}" type="presOf" srcId="{D8197B8C-B260-4A16-BDF4-0947B075E274}" destId="{5A5FFA88-C948-4069-8E93-59FA12366E83}" srcOrd="1" destOrd="0" presId="urn:microsoft.com/office/officeart/2005/8/layout/target3"/>
    <dgm:cxn modelId="{CAE15191-FB25-49C9-97A3-18EE12920E31}" type="presOf" srcId="{B651F6E3-6281-48DB-9319-2AEAFDAE7572}" destId="{619D679B-A015-4ECF-8348-D1034C574F40}" srcOrd="0" destOrd="0" presId="urn:microsoft.com/office/officeart/2005/8/layout/target3"/>
    <dgm:cxn modelId="{27BC6C2F-2AD6-4812-94B0-253411D452F2}" type="presOf" srcId="{D1B46980-6531-4606-95E6-44980827E919}" destId="{2BE915AB-18AA-4053-B92C-3BFC9ED204BB}" srcOrd="1" destOrd="0" presId="urn:microsoft.com/office/officeart/2005/8/layout/target3"/>
    <dgm:cxn modelId="{88AB1DF8-C403-45EA-8210-9ED49DD3E6F4}" type="presOf" srcId="{D1D4F407-5343-4D3F-B5B9-D407B03CAEB4}" destId="{AED2198E-93D5-4001-81B4-73124B309672}" srcOrd="1" destOrd="0" presId="urn:microsoft.com/office/officeart/2005/8/layout/target3"/>
    <dgm:cxn modelId="{8A5EAEF0-91A4-4DA5-A3B0-BDA66DE93B38}" type="presOf" srcId="{D8197B8C-B260-4A16-BDF4-0947B075E274}" destId="{25B08C86-7E15-44DC-BE7F-FFB55DD49D12}" srcOrd="0" destOrd="0" presId="urn:microsoft.com/office/officeart/2005/8/layout/target3"/>
    <dgm:cxn modelId="{99505EFB-D4EA-4D9B-8E28-243F13F7D83F}" type="presOf" srcId="{757F3AB3-0718-4624-B441-E567A8F0AB56}" destId="{333A1088-737F-45CB-B68E-254E46348037}" srcOrd="0" destOrd="0" presId="urn:microsoft.com/office/officeart/2005/8/layout/target3"/>
    <dgm:cxn modelId="{AE01B46B-F79C-4992-882B-5A0088DF767A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D9EE597-AD70-4633-B693-5E869F1A5560}" type="presOf" srcId="{4C35D32F-0EAB-4CD7-82EE-45574DC2A586}" destId="{890E4F0B-2866-4A3F-A3C7-2A14B1797930}" srcOrd="1" destOrd="0" presId="urn:microsoft.com/office/officeart/2005/8/layout/target3"/>
    <dgm:cxn modelId="{D2EC3B5C-0B61-4B00-8286-A6DE2E425DDF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3832564-E700-4D93-89C7-3E50EE9C6F8B}" type="presParOf" srcId="{333A1088-737F-45CB-B68E-254E46348037}" destId="{F5ABB229-8D3B-4694-996A-96F23CF14429}" srcOrd="0" destOrd="0" presId="urn:microsoft.com/office/officeart/2005/8/layout/target3"/>
    <dgm:cxn modelId="{655D582F-0D3F-4351-A429-ED90DE9E97E1}" type="presParOf" srcId="{333A1088-737F-45CB-B68E-254E46348037}" destId="{F41139FD-01EE-4571-8B17-4FB00FC51163}" srcOrd="1" destOrd="0" presId="urn:microsoft.com/office/officeart/2005/8/layout/target3"/>
    <dgm:cxn modelId="{4CD9F725-9ED1-42BF-9AE1-8946402A8B6B}" type="presParOf" srcId="{333A1088-737F-45CB-B68E-254E46348037}" destId="{D005CE8C-CC26-4C3E-AC11-E15060ECD759}" srcOrd="2" destOrd="0" presId="urn:microsoft.com/office/officeart/2005/8/layout/target3"/>
    <dgm:cxn modelId="{CAA38667-932F-455E-A93E-96C9BD38E7E7}" type="presParOf" srcId="{333A1088-737F-45CB-B68E-254E46348037}" destId="{2C702D82-9B77-49B7-9568-BB8EB47C3372}" srcOrd="3" destOrd="0" presId="urn:microsoft.com/office/officeart/2005/8/layout/target3"/>
    <dgm:cxn modelId="{82A817B0-6004-4CB9-90E7-CFB4E39432F2}" type="presParOf" srcId="{333A1088-737F-45CB-B68E-254E46348037}" destId="{A52A0455-90FF-4808-ABD0-F02540D31D5A}" srcOrd="4" destOrd="0" presId="urn:microsoft.com/office/officeart/2005/8/layout/target3"/>
    <dgm:cxn modelId="{7B018C69-2E56-499B-8827-06186DDD3A3F}" type="presParOf" srcId="{333A1088-737F-45CB-B68E-254E46348037}" destId="{6140AFEC-043D-4C43-A2F9-D0F5331DF3A3}" srcOrd="5" destOrd="0" presId="urn:microsoft.com/office/officeart/2005/8/layout/target3"/>
    <dgm:cxn modelId="{604B3782-A1C4-4DFD-823F-F01C8B465311}" type="presParOf" srcId="{333A1088-737F-45CB-B68E-254E46348037}" destId="{9358AC05-5D7D-4327-9F80-1AD486AEA664}" srcOrd="6" destOrd="0" presId="urn:microsoft.com/office/officeart/2005/8/layout/target3"/>
    <dgm:cxn modelId="{83305E71-D653-4764-BAB5-97EFE12BF845}" type="presParOf" srcId="{333A1088-737F-45CB-B68E-254E46348037}" destId="{313FC574-E1CD-4FB4-B054-0B805CE0447D}" srcOrd="7" destOrd="0" presId="urn:microsoft.com/office/officeart/2005/8/layout/target3"/>
    <dgm:cxn modelId="{3FB616FD-88DB-4477-A329-7D3EB5B5EBB9}" type="presParOf" srcId="{333A1088-737F-45CB-B68E-254E46348037}" destId="{619D679B-A015-4ECF-8348-D1034C574F40}" srcOrd="8" destOrd="0" presId="urn:microsoft.com/office/officeart/2005/8/layout/target3"/>
    <dgm:cxn modelId="{DAAD1E49-1883-4EE5-A1CB-9B3D22821CDD}" type="presParOf" srcId="{333A1088-737F-45CB-B68E-254E46348037}" destId="{322283A8-4A27-4CDA-BAE3-F381106A9174}" srcOrd="9" destOrd="0" presId="urn:microsoft.com/office/officeart/2005/8/layout/target3"/>
    <dgm:cxn modelId="{A6277527-87C2-46FF-9D41-4DF167A721DA}" type="presParOf" srcId="{333A1088-737F-45CB-B68E-254E46348037}" destId="{FFC9F71D-1B4F-4AD9-A4A6-86ADEFC8AF5C}" srcOrd="10" destOrd="0" presId="urn:microsoft.com/office/officeart/2005/8/layout/target3"/>
    <dgm:cxn modelId="{6A04F1D0-D076-46CB-9069-8188919B41CD}" type="presParOf" srcId="{333A1088-737F-45CB-B68E-254E46348037}" destId="{25B08C86-7E15-44DC-BE7F-FFB55DD49D12}" srcOrd="11" destOrd="0" presId="urn:microsoft.com/office/officeart/2005/8/layout/target3"/>
    <dgm:cxn modelId="{C8E27785-BB6D-4990-8381-014EA440BA29}" type="presParOf" srcId="{333A1088-737F-45CB-B68E-254E46348037}" destId="{76644BE8-9D7C-4C09-B250-3D10AF48CBB7}" srcOrd="12" destOrd="0" presId="urn:microsoft.com/office/officeart/2005/8/layout/target3"/>
    <dgm:cxn modelId="{879DF7C0-78C9-4AFF-B93A-D407416AF018}" type="presParOf" srcId="{333A1088-737F-45CB-B68E-254E46348037}" destId="{EE85B701-7295-41C0-BA7A-34D3756A2AE6}" srcOrd="13" destOrd="0" presId="urn:microsoft.com/office/officeart/2005/8/layout/target3"/>
    <dgm:cxn modelId="{CE1E38AD-A1FC-437A-A7E1-D69D1A2FB56C}" type="presParOf" srcId="{333A1088-737F-45CB-B68E-254E46348037}" destId="{8BEBB6EC-1DAA-4CAC-8A25-BC0FCBD5DBD5}" srcOrd="14" destOrd="0" presId="urn:microsoft.com/office/officeart/2005/8/layout/target3"/>
    <dgm:cxn modelId="{2C40BC04-47A6-46F8-B87C-0D854959FFDD}" type="presParOf" srcId="{333A1088-737F-45CB-B68E-254E46348037}" destId="{AED2198E-93D5-4001-81B4-73124B309672}" srcOrd="15" destOrd="0" presId="urn:microsoft.com/office/officeart/2005/8/layout/target3"/>
    <dgm:cxn modelId="{43847CF8-FB48-468F-9591-65A3DB183624}" type="presParOf" srcId="{333A1088-737F-45CB-B68E-254E46348037}" destId="{2BE915AB-18AA-4053-B92C-3BFC9ED204BB}" srcOrd="16" destOrd="0" presId="urn:microsoft.com/office/officeart/2005/8/layout/target3"/>
    <dgm:cxn modelId="{8E047F43-94C9-44FC-BF02-2F620DD5F9E7}" type="presParOf" srcId="{333A1088-737F-45CB-B68E-254E46348037}" destId="{6BB5E863-4638-4E1D-BFDE-399D028AC4ED}" srcOrd="17" destOrd="0" presId="urn:microsoft.com/office/officeart/2005/8/layout/target3"/>
    <dgm:cxn modelId="{72E183ED-1737-4CDE-A8A4-6786A65EDB53}" type="presParOf" srcId="{333A1088-737F-45CB-B68E-254E46348037}" destId="{5A5FFA88-C948-4069-8E93-59FA12366E83}" srcOrd="18" destOrd="0" presId="urn:microsoft.com/office/officeart/2005/8/layout/target3"/>
    <dgm:cxn modelId="{C15CB5E5-2DD9-424D-B5F8-1A3438D202C2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solidFill>
        <a:schemeClr val="accent6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39802" cy="3339802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53594" y="0"/>
          <a:ext cx="6683027" cy="33398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Times New Roman" pitchFamily="18" charset="0"/>
              <a:cs typeface="Times New Roman" pitchFamily="18" charset="0"/>
            </a:rPr>
            <a:t>NÁZEV ŠKOLY: Základní škola a Mateřská škola, Chvalkovice, okres Náchod</a:t>
          </a:r>
          <a:endParaRPr lang="cs-CZ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53594" y="0"/>
        <a:ext cx="6683027" cy="534368"/>
      </dsp:txXfrm>
    </dsp:sp>
    <dsp:sp modelId="{A52A0455-90FF-4808-ABD0-F02540D31D5A}">
      <dsp:nvSpPr>
        <dsp:cNvPr id="0" name=""/>
        <dsp:cNvSpPr/>
      </dsp:nvSpPr>
      <dsp:spPr>
        <a:xfrm>
          <a:off x="350679" y="534368"/>
          <a:ext cx="2638443" cy="26384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69901" y="534368"/>
          <a:ext cx="6683027" cy="2638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Hlava</a:t>
          </a:r>
          <a:endParaRPr lang="cs-CZ" sz="2000" kern="1200" dirty="0"/>
        </a:p>
      </dsp:txBody>
      <dsp:txXfrm>
        <a:off x="1669901" y="534368"/>
        <a:ext cx="6683027" cy="534368"/>
      </dsp:txXfrm>
    </dsp:sp>
    <dsp:sp modelId="{313FC574-E1CD-4FB4-B054-0B805CE0447D}">
      <dsp:nvSpPr>
        <dsp:cNvPr id="0" name=""/>
        <dsp:cNvSpPr/>
      </dsp:nvSpPr>
      <dsp:spPr>
        <a:xfrm>
          <a:off x="701358" y="1068736"/>
          <a:ext cx="1937085" cy="1937085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69901" y="1068736"/>
          <a:ext cx="6683027" cy="19370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Tropické deštné lesy </a:t>
          </a:r>
          <a:endParaRPr lang="cs-CZ" sz="2000" kern="1200" dirty="0"/>
        </a:p>
      </dsp:txBody>
      <dsp:txXfrm>
        <a:off x="1669901" y="1068736"/>
        <a:ext cx="6683027" cy="534368"/>
      </dsp:txXfrm>
    </dsp:sp>
    <dsp:sp modelId="{FFC9F71D-1B4F-4AD9-A4A6-86ADEFC8AF5C}">
      <dsp:nvSpPr>
        <dsp:cNvPr id="0" name=""/>
        <dsp:cNvSpPr/>
      </dsp:nvSpPr>
      <dsp:spPr>
        <a:xfrm>
          <a:off x="1052037" y="1603104"/>
          <a:ext cx="1235726" cy="123572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69901" y="1603104"/>
          <a:ext cx="6683027" cy="12357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Přírodní složky a oblasti Země</a:t>
          </a:r>
          <a:endParaRPr lang="cs-CZ" sz="2000" kern="1200" dirty="0"/>
        </a:p>
      </dsp:txBody>
      <dsp:txXfrm>
        <a:off x="1669901" y="1603104"/>
        <a:ext cx="6683027" cy="534368"/>
      </dsp:txXfrm>
    </dsp:sp>
    <dsp:sp modelId="{EE85B701-7295-41C0-BA7A-34D3756A2AE6}">
      <dsp:nvSpPr>
        <dsp:cNvPr id="0" name=""/>
        <dsp:cNvSpPr/>
      </dsp:nvSpPr>
      <dsp:spPr>
        <a:xfrm>
          <a:off x="1402716" y="2137473"/>
          <a:ext cx="534368" cy="534368"/>
        </a:xfrm>
        <a:prstGeom prst="pie">
          <a:avLst>
            <a:gd name="adj1" fmla="val 5400000"/>
            <a:gd name="adj2" fmla="val 1620000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69901" y="2137473"/>
          <a:ext cx="6683027" cy="534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CZ.1.07/1.1.05/04.0031</a:t>
          </a:r>
          <a:endParaRPr lang="cs-CZ" sz="2000" kern="1200" dirty="0"/>
        </a:p>
      </dsp:txBody>
      <dsp:txXfrm>
        <a:off x="1669901" y="2137473"/>
        <a:ext cx="6683027" cy="534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51452-EC14-4136-8040-A8942D729A7A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27DEC4-BB5D-419B-BFE0-5D6B0E17DD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560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27DEC4-BB5D-419B-BFE0-5D6B0E17DD6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605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2/29/2012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2/29/2012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2/29/2012</a:t>
            </a:fld>
            <a:endParaRPr lang="en-US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2/29/2012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E6F9B8CD-342D-4579-98EC-A8FD6B7370E1}" type="datetimeFigureOut">
              <a:rPr lang="en-US" smtClean="0"/>
              <a:pPr eaLnBrk="1" latinLnBrk="0" hangingPunct="1"/>
              <a:t>2/29/2012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E6F9B8CD-342D-4579-98EC-A8FD6B7370E1}" type="datetimeFigureOut">
              <a:rPr lang="en-US" smtClean="0"/>
              <a:pPr algn="r" eaLnBrk="1" latinLnBrk="0" hangingPunct="1"/>
              <a:t>2/29/2012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d/db/800px-tropical_wet_forests.pn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45014751"/>
              </p:ext>
            </p:extLst>
          </p:nvPr>
        </p:nvGraphicFramePr>
        <p:xfrm>
          <a:off x="395536" y="116632"/>
          <a:ext cx="8352928" cy="3339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529" y="4227303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2232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metodika</a:t>
            </a:r>
            <a:endParaRPr lang="cs-CZ" sz="3600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Téma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/>
              <a:t>Tropické deštné lesy (</a:t>
            </a:r>
            <a:r>
              <a:rPr lang="cs-CZ" dirty="0" smtClean="0"/>
              <a:t>Přírodní </a:t>
            </a:r>
            <a:r>
              <a:rPr lang="cs-CZ" dirty="0"/>
              <a:t>složky a oblasti </a:t>
            </a:r>
            <a:r>
              <a:rPr lang="cs-CZ" dirty="0" smtClean="0"/>
              <a:t>Země)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Petr Hlava </a:t>
            </a:r>
          </a:p>
          <a:p>
            <a:pPr>
              <a:lnSpc>
                <a:spcPct val="90000"/>
              </a:lnSpc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Zeměpis</a:t>
            </a:r>
          </a:p>
          <a:p>
            <a:pPr>
              <a:lnSpc>
                <a:spcPct val="90000"/>
              </a:lnSpc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šestý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Anotace: </a:t>
            </a:r>
          </a:p>
          <a:p>
            <a:r>
              <a:rPr lang="cs-CZ" dirty="0" smtClean="0"/>
              <a:t>Prezentace je věnována přírodním </a:t>
            </a:r>
            <a:r>
              <a:rPr lang="cs-CZ" dirty="0"/>
              <a:t>podmínkám vlhkého tropického pásu a problematice tropického deštného lesa. 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Obsah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Výkladová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prezentace je tvořena pro žáky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šestého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ročníku. Určena je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 frontální výuku.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Materiál je vytvořen pro práci s interaktivní tabulí a doplněn pracovním listem.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Použité materiály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: Zeměpis pro základní školy a víceletá gymnázia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ročník, Fraus, Plzeň,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2003.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462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Co jsou deštné pralesy?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00200"/>
            <a:ext cx="4248472" cy="463711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Deštné </a:t>
            </a:r>
            <a:r>
              <a:rPr lang="cs-CZ" sz="2800" dirty="0"/>
              <a:t>pralesy jsou velmi husté, teplé, vlhké lesy. J</a:t>
            </a:r>
            <a:r>
              <a:rPr lang="cs-CZ" sz="2800" dirty="0" smtClean="0"/>
              <a:t>sou to druhově nejpestřejší místa na zemi, kde se vyskytují miliony různých druhů rostlin </a:t>
            </a:r>
            <a:r>
              <a:rPr lang="cs-CZ" sz="2800" dirty="0"/>
              <a:t>a živočichů</a:t>
            </a:r>
            <a:r>
              <a:rPr lang="cs-CZ" sz="2800" dirty="0" smtClean="0"/>
              <a:t>. Název napovídá, že zde hodně prší, minimálně jednou za den.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20416"/>
            <a:ext cx="2542820" cy="511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27984" y="6196662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9247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Kde se nacházejí deštné pralesy?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725636"/>
            <a:ext cx="7272808" cy="1827098"/>
          </a:xfrm>
        </p:spPr>
        <p:txBody>
          <a:bodyPr>
            <a:normAutofit/>
          </a:bodyPr>
          <a:lstStyle/>
          <a:p>
            <a:r>
              <a:rPr lang="cs-CZ" sz="2800" dirty="0"/>
              <a:t>Deštné pralesy se nachází v </a:t>
            </a:r>
            <a:r>
              <a:rPr lang="cs-CZ" sz="2800" dirty="0" smtClean="0"/>
              <a:t>rovníkovém pásmu (tropech). Leží mezi</a:t>
            </a:r>
            <a:r>
              <a:rPr lang="cs-CZ" sz="2800" dirty="0" smtClean="0">
                <a:cs typeface="Times New Roman" pitchFamily="18" charset="0"/>
              </a:rPr>
              <a:t> </a:t>
            </a:r>
            <a:r>
              <a:rPr lang="cs-CZ" sz="2800" dirty="0">
                <a:cs typeface="Times New Roman" pitchFamily="18" charset="0"/>
              </a:rPr>
              <a:t>obratníky Raka a </a:t>
            </a:r>
            <a:r>
              <a:rPr lang="cs-CZ" sz="2800" dirty="0" smtClean="0">
                <a:cs typeface="Times New Roman" pitchFamily="18" charset="0"/>
              </a:rPr>
              <a:t>Kozoroha.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284" y="3717032"/>
            <a:ext cx="5904656" cy="277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3851920" y="3239874"/>
            <a:ext cx="49792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Obr. 2: Deštný prales nedaleko brazilského přístavu </a:t>
            </a:r>
            <a:r>
              <a:rPr kumimoji="0" lang="cs-CZ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charset="0"/>
                <a:cs typeface="Arial" charset="0"/>
              </a:rPr>
              <a:t>Manaus</a:t>
            </a:r>
            <a:endParaRPr kumimoji="0" lang="cs-CZ" sz="1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9879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orld Europe and Africa centered : free map, free blank map, free outline map, free base map : coasts, states, latitu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4" y="0"/>
            <a:ext cx="9149114" cy="5269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106682" y="260648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9512" y="5309820"/>
            <a:ext cx="8938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Vyznačte rovník a oba obratníky. Přiřaďte jméno státu k místu na mapě. </a:t>
            </a:r>
          </a:p>
          <a:p>
            <a:r>
              <a:rPr lang="cs-CZ" b="1" dirty="0" smtClean="0"/>
              <a:t>Co mají společné? 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68404" y="6421305"/>
            <a:ext cx="1213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Kolumbie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18601" y="6319928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Kongo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5876417"/>
            <a:ext cx="102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Brazílie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9590" y="605604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Peru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51733" y="5850686"/>
            <a:ext cx="1290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Venezuela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27224" y="5850686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Surinam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42471" y="6335735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Mexiko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442098" y="6296473"/>
            <a:ext cx="21964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Paua</a:t>
            </a:r>
            <a:r>
              <a:rPr lang="cs-CZ" dirty="0" smtClean="0"/>
              <a:t> Nová Guinea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33384" y="6023774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Cejlon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12787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800px-tropical wet forests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7"/>
            <a:ext cx="8172400" cy="415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4797152"/>
            <a:ext cx="72603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mapě vidíš rozložení deštných pralesů.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Dokážeš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vyjmenovat alespoň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pět dalších států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na jejichž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území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zasahují tropické deštné lesy?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Použij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školní atlas.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644413" y="260648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09677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Práce s učebnicí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 straně 64 máme tzv. </a:t>
            </a:r>
            <a:r>
              <a:rPr lang="cs-CZ" sz="2800" dirty="0" err="1" smtClean="0"/>
              <a:t>klimadiagram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Pokus se na jeho základě charakterizovat základní znaky podnebí.</a:t>
            </a:r>
          </a:p>
          <a:p>
            <a:r>
              <a:rPr lang="cs-CZ" sz="2800" dirty="0" smtClean="0"/>
              <a:t>1. Jak četné jsou srážky?</a:t>
            </a:r>
          </a:p>
          <a:p>
            <a:r>
              <a:rPr lang="cs-CZ" sz="2800" dirty="0" smtClean="0"/>
              <a:t>2. Jaká je průměrná teplota?</a:t>
            </a:r>
          </a:p>
          <a:p>
            <a:r>
              <a:rPr lang="cs-CZ" sz="2800" dirty="0" smtClean="0"/>
              <a:t>3. Jaký je průměrný souhrn srážek za rok?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5701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Odpovědi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Průměrná teplota jednotlivých měsíců je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25°C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během roku se příliš nemění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Během celého roku hodně prší. Srážky se pohybují mezi 150 mm – 300 mm.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oční úhrn srážek je tedy cca. 1500 - 2600 mm/rok.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235651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66"/>
            <a:ext cx="7467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Tropický deštný les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50168" y="1268760"/>
            <a:ext cx="7467600" cy="4873752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 Tvoří jej husté porosty stromů</a:t>
            </a:r>
          </a:p>
          <a:p>
            <a:r>
              <a:rPr lang="cs-CZ" sz="2800" dirty="0" smtClean="0"/>
              <a:t>Stromy dosahují výšky až 100 metrů</a:t>
            </a:r>
          </a:p>
          <a:p>
            <a:r>
              <a:rPr lang="cs-CZ" sz="2800" dirty="0" smtClean="0"/>
              <a:t>Les má výrazné stupňovité uspořádání</a:t>
            </a:r>
          </a:p>
          <a:p>
            <a:endParaRPr lang="cs-CZ" sz="2800" dirty="0"/>
          </a:p>
          <a:p>
            <a:r>
              <a:rPr lang="cs-CZ" sz="2800" dirty="0" smtClean="0"/>
              <a:t>Rozlišujeme patra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– horní stromové</a:t>
            </a:r>
          </a:p>
          <a:p>
            <a:pPr marL="0" indent="0">
              <a:buNone/>
            </a:pPr>
            <a:r>
              <a:rPr lang="cs-CZ" sz="2800" dirty="0" smtClean="0"/>
              <a:t>   – střední </a:t>
            </a:r>
            <a:r>
              <a:rPr lang="cs-CZ" sz="2800" dirty="0"/>
              <a:t>stromové</a:t>
            </a:r>
          </a:p>
          <a:p>
            <a:pPr marL="0" indent="0">
              <a:buNone/>
            </a:pPr>
            <a:r>
              <a:rPr lang="cs-CZ" sz="2800" dirty="0" smtClean="0"/>
              <a:t>   – spodní stromové</a:t>
            </a:r>
          </a:p>
          <a:p>
            <a:pPr marL="0" indent="0">
              <a:buNone/>
            </a:pPr>
            <a:r>
              <a:rPr lang="cs-CZ" sz="2800" dirty="0" smtClean="0"/>
              <a:t>   – keřové</a:t>
            </a:r>
          </a:p>
          <a:p>
            <a:pPr marL="0" indent="0">
              <a:buNone/>
            </a:pPr>
            <a:r>
              <a:rPr lang="cs-CZ" sz="2800" dirty="0" smtClean="0"/>
              <a:t>   – přízemní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25181"/>
            <a:ext cx="3456384" cy="4042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347864" y="6398404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7103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467600" cy="5925272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Horní stromové patro:</a:t>
            </a:r>
            <a:r>
              <a:rPr lang="cs-CZ" sz="2800" dirty="0" smtClean="0"/>
              <a:t> Tvoří obří </a:t>
            </a:r>
            <a:r>
              <a:rPr lang="cs-CZ" sz="2800" dirty="0"/>
              <a:t>stromy, které jsou mnohem vyšší, než je průměrná </a:t>
            </a:r>
            <a:r>
              <a:rPr lang="cs-CZ" sz="2800" dirty="0" smtClean="0"/>
              <a:t>výška. Je </a:t>
            </a:r>
            <a:r>
              <a:rPr lang="cs-CZ" sz="2800" dirty="0"/>
              <a:t>zde mnoho ptáků a hmyzu. </a:t>
            </a:r>
            <a:endParaRPr lang="cs-CZ" sz="2800" dirty="0" smtClean="0"/>
          </a:p>
          <a:p>
            <a:r>
              <a:rPr lang="cs-CZ" sz="2800" b="1" dirty="0" smtClean="0"/>
              <a:t>Střední a spodní </a:t>
            </a:r>
            <a:r>
              <a:rPr lang="cs-CZ" sz="2800" b="1" dirty="0"/>
              <a:t>stromové patro: </a:t>
            </a:r>
            <a:r>
              <a:rPr lang="cs-CZ" sz="2800" dirty="0"/>
              <a:t>Horní části stromů. </a:t>
            </a:r>
            <a:r>
              <a:rPr lang="cs-CZ" sz="2800" dirty="0" smtClean="0"/>
              <a:t>Toto </a:t>
            </a:r>
            <a:r>
              <a:rPr lang="cs-CZ" sz="2800" dirty="0"/>
              <a:t>listové prostředí je plné </a:t>
            </a:r>
            <a:r>
              <a:rPr lang="cs-CZ" sz="2800" dirty="0" smtClean="0"/>
              <a:t>života. Vyskytuje se zde </a:t>
            </a:r>
            <a:r>
              <a:rPr lang="cs-CZ" sz="2800" dirty="0"/>
              <a:t>hmyz, ptáci, plazi, savci, a další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 </a:t>
            </a:r>
            <a:r>
              <a:rPr lang="cs-CZ" sz="2800" b="1" dirty="0" smtClean="0"/>
              <a:t>Keřové patro: </a:t>
            </a:r>
            <a:r>
              <a:rPr lang="pl-PL" sz="2800" dirty="0"/>
              <a:t>tmavé, chladné prostředí, </a:t>
            </a:r>
            <a:r>
              <a:rPr lang="pl-PL" sz="2800" dirty="0" smtClean="0"/>
              <a:t>pod stromy, </a:t>
            </a:r>
            <a:r>
              <a:rPr lang="pl-PL" sz="2800" dirty="0"/>
              <a:t>ale nad zemí</a:t>
            </a:r>
            <a:r>
              <a:rPr lang="pl-PL" sz="2800" dirty="0" smtClean="0"/>
              <a:t>.</a:t>
            </a:r>
          </a:p>
          <a:p>
            <a:r>
              <a:rPr lang="pl-PL" sz="2800" dirty="0" smtClean="0"/>
              <a:t> </a:t>
            </a:r>
            <a:r>
              <a:rPr lang="pl-PL" sz="2800" b="1" dirty="0" smtClean="0"/>
              <a:t>Přízemní patro: </a:t>
            </a:r>
            <a:r>
              <a:rPr lang="pl-PL" sz="2800" dirty="0" smtClean="0"/>
              <a:t>Prostředí, kde je neustále šero. Žijí zde </a:t>
            </a:r>
            <a:r>
              <a:rPr lang="cs-CZ" sz="2800" dirty="0" smtClean="0"/>
              <a:t>největší </a:t>
            </a:r>
            <a:r>
              <a:rPr lang="cs-CZ" sz="2800" dirty="0"/>
              <a:t>zvířata v pralese </a:t>
            </a:r>
            <a:r>
              <a:rPr lang="cs-CZ" sz="2800" dirty="0" smtClean="0"/>
              <a:t>a hodně hmyzu.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038362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Biodiverzita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dirty="0" smtClean="0"/>
              <a:t>Deštné </a:t>
            </a:r>
            <a:r>
              <a:rPr lang="cs-CZ" dirty="0"/>
              <a:t>pralesy mají vysokou úroveň biologické </a:t>
            </a:r>
            <a:r>
              <a:rPr lang="cs-CZ" dirty="0" smtClean="0"/>
              <a:t>rozmanitosti. Žije zde mnoho živočichů, kteří nemají obdobu jinde na světě.</a:t>
            </a:r>
          </a:p>
          <a:p>
            <a:r>
              <a:rPr lang="cs-CZ" dirty="0"/>
              <a:t>Vědci se domnívají, že asi polovina rostlin a </a:t>
            </a:r>
            <a:r>
              <a:rPr lang="cs-CZ" dirty="0" smtClean="0"/>
              <a:t>živočichů, které </a:t>
            </a:r>
            <a:r>
              <a:rPr lang="cs-CZ" dirty="0"/>
              <a:t>najdete </a:t>
            </a:r>
            <a:r>
              <a:rPr lang="cs-CZ" dirty="0" smtClean="0"/>
              <a:t>na povrchu </a:t>
            </a:r>
            <a:r>
              <a:rPr lang="cs-CZ" dirty="0"/>
              <a:t>Z</a:t>
            </a:r>
            <a:r>
              <a:rPr lang="cs-CZ" dirty="0" smtClean="0"/>
              <a:t>emě žije </a:t>
            </a:r>
            <a:r>
              <a:rPr lang="cs-CZ" dirty="0"/>
              <a:t>v deštných pralesech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Např. </a:t>
            </a:r>
            <a:r>
              <a:rPr lang="cs-CZ" dirty="0"/>
              <a:t>Spojené státy mají 81 druhů žab, zatímco Madagaskar, který je menší </a:t>
            </a:r>
            <a:r>
              <a:rPr lang="cs-CZ" dirty="0" smtClean="0"/>
              <a:t>než Texas, má </a:t>
            </a:r>
            <a:r>
              <a:rPr lang="cs-CZ" dirty="0"/>
              <a:t>300 druhů.</a:t>
            </a:r>
            <a:endParaRPr lang="cs-CZ" dirty="0" smtClean="0"/>
          </a:p>
          <a:p>
            <a:r>
              <a:rPr lang="cs-CZ" dirty="0" smtClean="0"/>
              <a:t>Řada živočichů žije v symbiotických vztazích Symbiotický </a:t>
            </a:r>
            <a:r>
              <a:rPr lang="cs-CZ" dirty="0"/>
              <a:t>vztah je vztah, kdy </a:t>
            </a:r>
            <a:r>
              <a:rPr lang="cs-CZ" dirty="0" smtClean="0"/>
              <a:t>si dva </a:t>
            </a:r>
            <a:r>
              <a:rPr lang="cs-CZ" dirty="0"/>
              <a:t>různé druhy </a:t>
            </a:r>
            <a:r>
              <a:rPr lang="cs-CZ" dirty="0" smtClean="0"/>
              <a:t>poskytují výhody navzájem</a:t>
            </a:r>
            <a:r>
              <a:rPr lang="cs-CZ" dirty="0"/>
              <a:t>. </a:t>
            </a:r>
            <a:br>
              <a:rPr lang="cs-CZ" dirty="0"/>
            </a:b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8768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7467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Původní obyvatelé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467600" cy="5328592"/>
          </a:xfrm>
        </p:spPr>
        <p:txBody>
          <a:bodyPr>
            <a:normAutofit/>
          </a:bodyPr>
          <a:lstStyle/>
          <a:p>
            <a:r>
              <a:rPr lang="cs-CZ" dirty="0" smtClean="0"/>
              <a:t>Obživa - lov nebo zemědělství </a:t>
            </a:r>
            <a:r>
              <a:rPr lang="cs-CZ" dirty="0"/>
              <a:t>(např. banány, maniok a rýže), </a:t>
            </a:r>
            <a:r>
              <a:rPr lang="cs-CZ" dirty="0" smtClean="0"/>
              <a:t>používají </a:t>
            </a:r>
            <a:r>
              <a:rPr lang="cs-CZ" dirty="0"/>
              <a:t>západní zboží </a:t>
            </a:r>
            <a:r>
              <a:rPr lang="cs-CZ" dirty="0" smtClean="0"/>
              <a:t>(kovové </a:t>
            </a:r>
            <a:r>
              <a:rPr lang="cs-CZ" dirty="0"/>
              <a:t>hrnce, pánve a nádobí), </a:t>
            </a:r>
            <a:r>
              <a:rPr lang="cs-CZ" dirty="0" smtClean="0"/>
              <a:t>jezdí pravidelně </a:t>
            </a:r>
            <a:r>
              <a:rPr lang="cs-CZ" dirty="0"/>
              <a:t>do </a:t>
            </a:r>
            <a:r>
              <a:rPr lang="cs-CZ" dirty="0" smtClean="0"/>
              <a:t>měst měnit své produkty na </a:t>
            </a:r>
            <a:r>
              <a:rPr lang="cs-CZ" dirty="0"/>
              <a:t>trhu. </a:t>
            </a:r>
            <a:endParaRPr lang="cs-CZ" dirty="0" smtClean="0"/>
          </a:p>
          <a:p>
            <a:r>
              <a:rPr lang="cs-CZ" dirty="0" smtClean="0"/>
              <a:t>Málo žije původním způsobem života.</a:t>
            </a:r>
          </a:p>
          <a:p>
            <a:r>
              <a:rPr lang="cs-CZ" dirty="0" smtClean="0"/>
              <a:t>Řada z nich odsunuta nebo vyvražděna kvůli těžbě dřeva, ropy aj.</a:t>
            </a:r>
          </a:p>
          <a:p>
            <a:r>
              <a:rPr lang="cs-CZ" dirty="0" smtClean="0"/>
              <a:t>Řada původních obyvatel žije v rezervacích, která jsou přísně střežena. Původní obyvatelé nemají protilátky na pro nás běžné nemoci.</a:t>
            </a:r>
          </a:p>
          <a:p>
            <a:r>
              <a:rPr lang="cs-CZ" dirty="0" smtClean="0"/>
              <a:t>Jejich znalosti rostlin využívají firmy, které vyrábí léky.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3591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47675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9994" y="3933521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236296" y="6191045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966" y="4213232"/>
            <a:ext cx="3843314" cy="230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29993" y="6334554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40715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5842"/>
            <a:ext cx="3888432" cy="594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7883"/>
            <a:ext cx="3810000" cy="218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338340"/>
            <a:ext cx="8515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00147" y="2708920"/>
            <a:ext cx="97975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532784" y="4549737"/>
            <a:ext cx="3888432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Afričtí Pygmejové jsou podmínkám</a:t>
            </a:r>
          </a:p>
          <a:p>
            <a:r>
              <a:rPr lang="cs-CZ" sz="2400" dirty="0" smtClean="0"/>
              <a:t>deštného pralesa přizpůsobení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alým vzrůstem.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26834" y="3168283"/>
            <a:ext cx="381226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Domorodec s foukačkou, </a:t>
            </a:r>
          </a:p>
          <a:p>
            <a:r>
              <a:rPr lang="cs-CZ" sz="2400" dirty="0" smtClean="0"/>
              <a:t>ve které je šipka </a:t>
            </a:r>
          </a:p>
          <a:p>
            <a:r>
              <a:rPr lang="cs-CZ" sz="2400" dirty="0" smtClean="0"/>
              <a:t>napuštěná jedem Kurare.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97526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Rostliny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1828800"/>
          </a:xfrm>
        </p:spPr>
        <p:txBody>
          <a:bodyPr/>
          <a:lstStyle/>
          <a:p>
            <a:r>
              <a:rPr lang="cs-CZ" dirty="0" smtClean="0"/>
              <a:t>Nedostatek světla vede k tomu, že rostliny se snaží růst do výšky</a:t>
            </a:r>
          </a:p>
          <a:p>
            <a:r>
              <a:rPr lang="cs-CZ" dirty="0" smtClean="0"/>
              <a:t>Řada rostlin je cizopasných a vyrůstají z jiných rostlin (orchideje, liány, bambusy)</a:t>
            </a:r>
          </a:p>
          <a:p>
            <a:endParaRPr lang="cs-CZ" dirty="0"/>
          </a:p>
        </p:txBody>
      </p:sp>
      <p:pic>
        <p:nvPicPr>
          <p:cNvPr id="3074" name="Picture 2" descr="C:\Users\ucitel\AppData\Local\Microsoft\Windows\Temporary Internet Files\Content.IE5\YVH2NUGW\MP90039049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69568"/>
            <a:ext cx="2095431" cy="293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citel\AppData\Local\Microsoft\Windows\Temporary Internet Files\Content.IE5\IB7N30FK\MP90038632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378874"/>
            <a:ext cx="1946197" cy="294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MLG6GDGL\MP90042263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78874"/>
            <a:ext cx="235307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6429129"/>
            <a:ext cx="2459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www.office.com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3221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Živočichové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7776864" cy="4873752"/>
          </a:xfrm>
        </p:spPr>
        <p:txBody>
          <a:bodyPr/>
          <a:lstStyle/>
          <a:p>
            <a:r>
              <a:rPr lang="cs-CZ" dirty="0" smtClean="0"/>
              <a:t>Nedostatek světla a malý rozhled vedl k tomu, že?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Pohyb po větvích mezi stromy vedla k tomu, že?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Většina živočichů žije v?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348879"/>
            <a:ext cx="77155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Zvířata se spoléhají na sluch místo zraku a hlasovou </a:t>
            </a:r>
          </a:p>
          <a:p>
            <a:r>
              <a:rPr lang="cs-CZ" sz="2400" dirty="0">
                <a:solidFill>
                  <a:srgbClr val="FF0000"/>
                </a:solidFill>
              </a:rPr>
              <a:t>k</a:t>
            </a:r>
            <a:r>
              <a:rPr lang="cs-CZ" sz="2400" dirty="0" smtClean="0">
                <a:solidFill>
                  <a:srgbClr val="FF0000"/>
                </a:solidFill>
              </a:rPr>
              <a:t>omunikaci.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63960" y="4077072"/>
            <a:ext cx="73725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Zvířata se naučila plachtit, skákat a pohybovat ve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větvích.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5862463"/>
            <a:ext cx="5880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Většina zvířat žije ve vrcholcích stromů.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56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85" y="260648"/>
            <a:ext cx="2216383" cy="2870216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2" name="TextovéPole 1"/>
          <p:cNvSpPr txBox="1"/>
          <p:nvPr/>
        </p:nvSpPr>
        <p:spPr>
          <a:xfrm>
            <a:off x="250020" y="3130864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11.</a:t>
            </a:r>
            <a:endParaRPr lang="cs-CZ" sz="14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60648"/>
            <a:ext cx="3284816" cy="2208984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6" name="TextovéPole 5"/>
          <p:cNvSpPr txBox="1"/>
          <p:nvPr/>
        </p:nvSpPr>
        <p:spPr>
          <a:xfrm>
            <a:off x="2771800" y="2515309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12.</a:t>
            </a:r>
            <a:endParaRPr lang="cs-CZ" sz="14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09" y="3573017"/>
            <a:ext cx="2841923" cy="1886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415416" y="2669197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14.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7909" y="5468524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13.</a:t>
            </a:r>
            <a:endParaRPr lang="cs-CZ" sz="1400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095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901" y="3601390"/>
            <a:ext cx="2477272" cy="1857954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pic>
      <p:sp>
        <p:nvSpPr>
          <p:cNvPr id="12" name="TextovéPole 11"/>
          <p:cNvSpPr txBox="1"/>
          <p:nvPr/>
        </p:nvSpPr>
        <p:spPr>
          <a:xfrm>
            <a:off x="3363901" y="3265239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15.</a:t>
            </a:r>
            <a:endParaRPr lang="cs-CZ" sz="1400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52" y="3573016"/>
            <a:ext cx="2477272" cy="1857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120752" y="3263750"/>
            <a:ext cx="8515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16.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89658" y="5789109"/>
            <a:ext cx="1936749" cy="4001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ORANGUTAN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67706" y="5789109"/>
            <a:ext cx="1755609" cy="4001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ANAKONDA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0020" y="5789109"/>
            <a:ext cx="1415772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ŠIMPANZ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63583" y="6309320"/>
            <a:ext cx="1588897" cy="4001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KAPIBARA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66665" y="6314822"/>
            <a:ext cx="1157689" cy="40011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TUKAN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1735" y="6314822"/>
            <a:ext cx="1292341" cy="40011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JAGUAR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41173" y="5624924"/>
            <a:ext cx="31598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Přiřaďte </a:t>
            </a:r>
          </a:p>
          <a:p>
            <a:r>
              <a:rPr lang="cs-CZ" sz="2400" b="1" dirty="0" smtClean="0"/>
              <a:t>k obrázkům jméno</a:t>
            </a:r>
          </a:p>
          <a:p>
            <a:r>
              <a:rPr lang="cs-CZ" sz="2400" b="1" dirty="0" smtClean="0"/>
              <a:t> zvířete.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993704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Proč jsou deštné pralesy důležité?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poskytují </a:t>
            </a:r>
            <a:r>
              <a:rPr lang="cs-CZ" dirty="0"/>
              <a:t>domov pro mnoho rostlin a </a:t>
            </a:r>
            <a:r>
              <a:rPr lang="cs-CZ" dirty="0" smtClean="0"/>
              <a:t>živočichů</a:t>
            </a:r>
            <a:endParaRPr lang="cs-CZ" dirty="0"/>
          </a:p>
          <a:p>
            <a:r>
              <a:rPr lang="cs-CZ" dirty="0" smtClean="0"/>
              <a:t>stabilizují světový klimat</a:t>
            </a:r>
            <a:endParaRPr lang="cs-CZ" dirty="0"/>
          </a:p>
          <a:p>
            <a:r>
              <a:rPr lang="cs-CZ" dirty="0" smtClean="0"/>
              <a:t>chrání půdu před </a:t>
            </a:r>
            <a:r>
              <a:rPr lang="cs-CZ" dirty="0"/>
              <a:t>povodní, </a:t>
            </a:r>
            <a:r>
              <a:rPr lang="cs-CZ" dirty="0" smtClean="0"/>
              <a:t>suchy </a:t>
            </a:r>
            <a:r>
              <a:rPr lang="cs-CZ" dirty="0"/>
              <a:t>a </a:t>
            </a:r>
            <a:r>
              <a:rPr lang="cs-CZ" dirty="0" smtClean="0"/>
              <a:t>erozí</a:t>
            </a:r>
            <a:endParaRPr lang="cs-CZ" dirty="0"/>
          </a:p>
          <a:p>
            <a:r>
              <a:rPr lang="cs-CZ" dirty="0" smtClean="0"/>
              <a:t>zdroj surovin pro výrobu léků </a:t>
            </a:r>
            <a:r>
              <a:rPr lang="cs-CZ" dirty="0"/>
              <a:t>a </a:t>
            </a:r>
            <a:r>
              <a:rPr lang="cs-CZ" dirty="0" smtClean="0"/>
              <a:t>potravin</a:t>
            </a:r>
            <a:endParaRPr lang="cs-CZ" dirty="0"/>
          </a:p>
          <a:p>
            <a:r>
              <a:rPr lang="cs-CZ" dirty="0"/>
              <a:t>d</a:t>
            </a:r>
            <a:r>
              <a:rPr lang="cs-CZ" dirty="0" smtClean="0"/>
              <a:t>omorodí obyvatelé v nich nacházejí obživu</a:t>
            </a:r>
          </a:p>
          <a:p>
            <a:r>
              <a:rPr lang="cs-CZ" dirty="0"/>
              <a:t>j</a:t>
            </a:r>
            <a:r>
              <a:rPr lang="cs-CZ" dirty="0" smtClean="0"/>
              <a:t>sou </a:t>
            </a:r>
            <a:r>
              <a:rPr lang="cs-CZ" dirty="0"/>
              <a:t>v</a:t>
            </a:r>
            <a:r>
              <a:rPr lang="cs-CZ" dirty="0" smtClean="0"/>
              <a:t>yužívány pro studium a turistiku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59584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5544616"/>
          </a:xfrm>
        </p:spPr>
        <p:txBody>
          <a:bodyPr>
            <a:normAutofit fontScale="92500" lnSpcReduction="10000"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.: HILLEWAERT, Hans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Rainforest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Puentes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Colgantes.jpg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09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upload.wikimedia.org/wikipedia/commons/3/36/Rainforest_at_Puentes_Colgantes.jpg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2.: HARRIS,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Phil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Amazon_Manaus_forest.jpg: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09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http://en.wikipedia.org/wiki/File:Amazon_Manaus_forest.jpg Licence: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3.: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ALET,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Da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niel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d-maps.com - World Europe and Africa centered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coasts, states, latitude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 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2011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cit.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12-02-05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de-DE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de-DE" sz="1600" dirty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www.d-maps.com/carte.php?lib=world_europe_and_africa_centered_map&amp;num_car=3278&amp;lang=en Licence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 Copyright - Všechna práva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vyhrazena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.: MYOGO.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800px-tropical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wet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forests.png: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07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commons.wikimedia.org/wiki/File:800px-tropical_wet_forests.png Licence: Public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domain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5.: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BLUEDENIM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Daintree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Rainforest.JPG: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07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WWW: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commons.wikimedia.org/wiki/File:Daintree_Rainforest.JPG Licence: Public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domain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Obr. 6.: KELSON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Brazilian-Indians.jpg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07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commons.wikimedia.org/wiki/File:Brazilian-Indians.jpg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Licence: Public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domain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7.: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PICO, Yves.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Parett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haliti 1837a.JPG: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commons.wikimedia.org/wiki/File:Pareci_haliti_1837a.JPG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3118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7467600" cy="6552728"/>
          </a:xfrm>
        </p:spPr>
        <p:txBody>
          <a:bodyPr>
            <a:norm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Obr. 8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.: CARLOSAR.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 Kaiapos.jpeg: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05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z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WWW: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commons.wikimedia.org/wiki/File:Kaiapos.jpeg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Licence: Public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domain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Obr.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.: MOVERTON.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African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Pigmies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CNE-v1-p58-B.jpg: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http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commons.wikimedia.org/wiki/File:African_Pigmies_CNE-v1-p58-B.jpg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Licence: Public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domain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Obr. 10.: GAO,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Jialiang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Yahua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Blowgun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Amazon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Iquitos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Peru.jpg: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08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z WWW: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http://commons.wikimedia.org/wiki/File:Yahua_Blowgun_Amazon_Iquitos_Peru.jpg Licence: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11.: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LTSHEARS.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OrangutanP1.jpg: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06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commons.wikimedia.org/wiki/File:OrangutanP1.jpg Licence: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.: THOLME.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 ,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Standing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jaguar.jpg: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commons.wikimedia.org/wiki/File:Standing_jaguar.jpg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b="1" dirty="0" smtClean="0"/>
              <a:t>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7976338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>
            <a:normAutofit/>
          </a:bodyPr>
          <a:lstStyle/>
          <a:p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Obr. 13.: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BÖHRINGER.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Pan troglodytes3.JPG: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http://commons.wikimedia.org/wiki/File:Schimpanse,_Pan_troglodytes_3.JPG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Licence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14.: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KPALION.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Keel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billed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toucan.jpg: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05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commons.wikimedia.org/wiki/File:Keel_billed_toucan.jpg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15.: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ABRAHAM.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Wahington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ZOO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capybara.JPG: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06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http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commons.wikimedia.org/wiki/File:Wahington_ZOO_capybara.JPG 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 smtClean="0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Obr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 16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.: EDUZAO88.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Cobra-Jibóia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exército.jpg: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 20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09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[cit. 201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02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].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Dostupné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z WWW: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commons.wikimedia.org/wiki/File:Cobra-Jib%C3%B3ia_do_ex%C3%A9rcito.jpg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Licence: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err="1">
                <a:latin typeface="Times New Roman" pitchFamily="18" charset="0"/>
                <a:cs typeface="Times New Roman" pitchFamily="18" charset="0"/>
              </a:rPr>
              <a:t>commons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117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567</TotalTime>
  <Words>1354</Words>
  <Application>Microsoft Office PowerPoint</Application>
  <PresentationFormat>Předvádění na obrazovce (4:3)</PresentationFormat>
  <Paragraphs>153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Arkýř</vt:lpstr>
      <vt:lpstr>Prezentace aplikace PowerPoint</vt:lpstr>
      <vt:lpstr>metodika</vt:lpstr>
      <vt:lpstr>Co jsou deštné pralesy?</vt:lpstr>
      <vt:lpstr>Kde se nacházejí deštné pralesy?</vt:lpstr>
      <vt:lpstr>Prezentace aplikace PowerPoint</vt:lpstr>
      <vt:lpstr>Prezentace aplikace PowerPoint</vt:lpstr>
      <vt:lpstr>Práce s učebnicí</vt:lpstr>
      <vt:lpstr>Odpovědi</vt:lpstr>
      <vt:lpstr>Tropický deštný les</vt:lpstr>
      <vt:lpstr>Prezentace aplikace PowerPoint</vt:lpstr>
      <vt:lpstr>Biodiverzita</vt:lpstr>
      <vt:lpstr>Původní obyvatelé</vt:lpstr>
      <vt:lpstr>Prezentace aplikace PowerPoint</vt:lpstr>
      <vt:lpstr>Prezentace aplikace PowerPoint</vt:lpstr>
      <vt:lpstr>Rostliny</vt:lpstr>
      <vt:lpstr>Živočichové</vt:lpstr>
      <vt:lpstr>Prezentace aplikace PowerPoint</vt:lpstr>
      <vt:lpstr>Proč jsou deštné pralesy důležité?</vt:lpstr>
      <vt:lpstr>ZDROJE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Hlava Petr</dc:creator>
  <cp:lastModifiedBy>Hlava Petr</cp:lastModifiedBy>
  <cp:revision>44</cp:revision>
  <dcterms:created xsi:type="dcterms:W3CDTF">2012-02-28T18:51:58Z</dcterms:created>
  <dcterms:modified xsi:type="dcterms:W3CDTF">2012-02-29T21:35:55Z</dcterms:modified>
</cp:coreProperties>
</file>