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7" r:id="rId2"/>
    <p:sldId id="260" r:id="rId3"/>
    <p:sldId id="261" r:id="rId4"/>
    <p:sldId id="258" r:id="rId5"/>
    <p:sldId id="259" r:id="rId6"/>
    <p:sldId id="263" r:id="rId7"/>
    <p:sldId id="262" r:id="rId8"/>
    <p:sldId id="264" r:id="rId9"/>
    <p:sldId id="266" r:id="rId10"/>
    <p:sldId id="265" r:id="rId11"/>
    <p:sldId id="272" r:id="rId12"/>
    <p:sldId id="273" r:id="rId13"/>
    <p:sldId id="268" r:id="rId14"/>
    <p:sldId id="269" r:id="rId15"/>
    <p:sldId id="270" r:id="rId16"/>
    <p:sldId id="271" r:id="rId17"/>
    <p:sldId id="267" r:id="rId18"/>
    <p:sldId id="275" r:id="rId19"/>
    <p:sldId id="274" r:id="rId20"/>
    <p:sldId id="276" r:id="rId21"/>
    <p:sldId id="277" r:id="rId22"/>
    <p:sldId id="278" r:id="rId23"/>
    <p:sldId id="280" r:id="rId24"/>
    <p:sldId id="281" r:id="rId25"/>
    <p:sldId id="283" r:id="rId26"/>
    <p:sldId id="284" r:id="rId27"/>
    <p:sldId id="285" r:id="rId28"/>
    <p:sldId id="282" r:id="rId29"/>
    <p:sldId id="279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ln>
          <a:solidFill>
            <a:schemeClr val="accent6"/>
          </a:solidFill>
        </a:ln>
      </dgm:spPr>
      <dgm:t>
        <a:bodyPr/>
        <a:lstStyle/>
        <a:p>
          <a:pPr algn="l" rtl="0"/>
          <a:r>
            <a:rPr lang="cs-CZ" sz="2000" dirty="0" smtClean="0"/>
            <a:t>NÁZEV: Lidé v ohrožení – bouře, uragány, tornáda, povodně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>
              <a:latin typeface="Times New Roman" pitchFamily="18" charset="0"/>
              <a:cs typeface="Times New Roman" pitchFamily="18" charset="0"/>
            </a:rPr>
            <a:t>NÁZEV ŠKOLY: Základní škola a Mateřská škola, Chvalkovice, okres Náchod</a:t>
          </a:r>
          <a:endParaRPr lang="cs-CZ" sz="18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ln>
          <a:solidFill>
            <a:schemeClr val="accent6"/>
          </a:solidFill>
        </a:ln>
      </dgm:spPr>
      <dgm:t>
        <a:bodyPr/>
        <a:lstStyle/>
        <a:p>
          <a:pPr algn="l" rtl="0"/>
          <a:r>
            <a:rPr lang="cs-CZ" sz="2000" dirty="0" smtClean="0"/>
            <a:t>AUTOR: Mgr. Petr Hlava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ln>
          <a:solidFill>
            <a:schemeClr val="accent6"/>
          </a:solidFill>
        </a:ln>
      </dgm:spPr>
      <dgm:t>
        <a:bodyPr/>
        <a:lstStyle/>
        <a:p>
          <a:pPr algn="l" rtl="0"/>
          <a:r>
            <a:rPr lang="cs-CZ" sz="2000" dirty="0" smtClean="0"/>
            <a:t>TEMA: Přírodní složky a oblasti Země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ln>
          <a:solidFill>
            <a:schemeClr val="accent6"/>
          </a:solidFill>
        </a:ln>
      </dgm:spPr>
      <dgm:t>
        <a:bodyPr/>
        <a:lstStyle/>
        <a:p>
          <a:pPr algn="l" rtl="0"/>
          <a:r>
            <a:rPr lang="cs-CZ" sz="2000" dirty="0" smtClean="0"/>
            <a:t>ČÍSLO PROJEKTU: CZ.1.07/1.1.05/04.0031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solidFill>
          <a:schemeClr val="accent6"/>
        </a:solidFill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>
        <a:solidFill>
          <a:schemeClr val="accent6"/>
        </a:solidFill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>
        <a:solidFill>
          <a:schemeClr val="accent6"/>
        </a:solidFill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6B849E6-C742-4A25-A159-78821DD0DD99}" type="presOf" srcId="{757F3AB3-0718-4624-B441-E567A8F0AB56}" destId="{333A1088-737F-45CB-B68E-254E46348037}" srcOrd="0" destOrd="0" presId="urn:microsoft.com/office/officeart/2005/8/layout/target3"/>
    <dgm:cxn modelId="{AA0EEF96-03D6-4926-B802-0320D0D5CCA2}" type="presOf" srcId="{D8197B8C-B260-4A16-BDF4-0947B075E274}" destId="{25B08C86-7E15-44DC-BE7F-FFB55DD49D12}" srcOrd="0" destOrd="0" presId="urn:microsoft.com/office/officeart/2005/8/layout/target3"/>
    <dgm:cxn modelId="{5F7A3B07-3F34-4744-9CC6-CCC9B74F0616}" type="presOf" srcId="{B651F6E3-6281-48DB-9319-2AEAFDAE7572}" destId="{619D679B-A015-4ECF-8348-D1034C574F40}" srcOrd="0" destOrd="0" presId="urn:microsoft.com/office/officeart/2005/8/layout/target3"/>
    <dgm:cxn modelId="{65402E5A-5BD7-489A-8B1F-3BD90ABA9D15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5FBBC8E-F079-40F6-B3E3-16943F62D7EA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A29D4B4-D914-4DA5-8210-DC7AB82624CE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1C1A089-4C3F-4B6A-B739-E8B24AEFB7BC}" type="presOf" srcId="{D8197B8C-B260-4A16-BDF4-0947B075E274}" destId="{5A5FFA88-C948-4069-8E93-59FA12366E83}" srcOrd="1" destOrd="0" presId="urn:microsoft.com/office/officeart/2005/8/layout/target3"/>
    <dgm:cxn modelId="{E8E893AC-0550-4B7E-8F6C-FB0063BEAD7C}" type="presOf" srcId="{D1D4F407-5343-4D3F-B5B9-D407B03CAEB4}" destId="{D005CE8C-CC26-4C3E-AC11-E15060ECD759}" srcOrd="0" destOrd="0" presId="urn:microsoft.com/office/officeart/2005/8/layout/target3"/>
    <dgm:cxn modelId="{B01C1AB1-44A9-4ECC-B31F-DFA6C8AA261F}" type="presOf" srcId="{B651F6E3-6281-48DB-9319-2AEAFDAE7572}" destId="{6BB5E863-4638-4E1D-BFDE-399D028AC4ED}" srcOrd="1" destOrd="0" presId="urn:microsoft.com/office/officeart/2005/8/layout/target3"/>
    <dgm:cxn modelId="{32C178CC-C378-437C-B318-C8AF67909BE0}" type="presOf" srcId="{D1B46980-6531-4606-95E6-44980827E919}" destId="{2BE915AB-18AA-4053-B92C-3BFC9ED204BB}" srcOrd="1" destOrd="0" presId="urn:microsoft.com/office/officeart/2005/8/layout/target3"/>
    <dgm:cxn modelId="{9A237B2C-8DEA-4918-A575-234D71ED942E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F5D9120-DC12-48B8-913C-4858A84888AD}" type="presParOf" srcId="{333A1088-737F-45CB-B68E-254E46348037}" destId="{F5ABB229-8D3B-4694-996A-96F23CF14429}" srcOrd="0" destOrd="0" presId="urn:microsoft.com/office/officeart/2005/8/layout/target3"/>
    <dgm:cxn modelId="{1615379C-C8E1-4BC3-9611-E91D67E077C2}" type="presParOf" srcId="{333A1088-737F-45CB-B68E-254E46348037}" destId="{F41139FD-01EE-4571-8B17-4FB00FC51163}" srcOrd="1" destOrd="0" presId="urn:microsoft.com/office/officeart/2005/8/layout/target3"/>
    <dgm:cxn modelId="{5E65AE36-296A-4A2D-889B-1BB33783A70B}" type="presParOf" srcId="{333A1088-737F-45CB-B68E-254E46348037}" destId="{D005CE8C-CC26-4C3E-AC11-E15060ECD759}" srcOrd="2" destOrd="0" presId="urn:microsoft.com/office/officeart/2005/8/layout/target3"/>
    <dgm:cxn modelId="{2660EC95-716B-47B1-8025-77CB6FE21515}" type="presParOf" srcId="{333A1088-737F-45CB-B68E-254E46348037}" destId="{2C702D82-9B77-49B7-9568-BB8EB47C3372}" srcOrd="3" destOrd="0" presId="urn:microsoft.com/office/officeart/2005/8/layout/target3"/>
    <dgm:cxn modelId="{E994DC85-3995-4923-8474-FCF5374689B2}" type="presParOf" srcId="{333A1088-737F-45CB-B68E-254E46348037}" destId="{A52A0455-90FF-4808-ABD0-F02540D31D5A}" srcOrd="4" destOrd="0" presId="urn:microsoft.com/office/officeart/2005/8/layout/target3"/>
    <dgm:cxn modelId="{9B445A9C-2409-4B59-9E5D-D6C6C971748D}" type="presParOf" srcId="{333A1088-737F-45CB-B68E-254E46348037}" destId="{6140AFEC-043D-4C43-A2F9-D0F5331DF3A3}" srcOrd="5" destOrd="0" presId="urn:microsoft.com/office/officeart/2005/8/layout/target3"/>
    <dgm:cxn modelId="{C13F1C03-9CB1-4A4E-84A6-AA2BC37A7E8A}" type="presParOf" srcId="{333A1088-737F-45CB-B68E-254E46348037}" destId="{9358AC05-5D7D-4327-9F80-1AD486AEA664}" srcOrd="6" destOrd="0" presId="urn:microsoft.com/office/officeart/2005/8/layout/target3"/>
    <dgm:cxn modelId="{C9AC3B33-393D-49FB-898D-E317E2C474F8}" type="presParOf" srcId="{333A1088-737F-45CB-B68E-254E46348037}" destId="{313FC574-E1CD-4FB4-B054-0B805CE0447D}" srcOrd="7" destOrd="0" presId="urn:microsoft.com/office/officeart/2005/8/layout/target3"/>
    <dgm:cxn modelId="{F073EB14-82CF-40EC-B385-00EA99717650}" type="presParOf" srcId="{333A1088-737F-45CB-B68E-254E46348037}" destId="{619D679B-A015-4ECF-8348-D1034C574F40}" srcOrd="8" destOrd="0" presId="urn:microsoft.com/office/officeart/2005/8/layout/target3"/>
    <dgm:cxn modelId="{C67412D7-CAC6-49FF-9402-52C41412268B}" type="presParOf" srcId="{333A1088-737F-45CB-B68E-254E46348037}" destId="{322283A8-4A27-4CDA-BAE3-F381106A9174}" srcOrd="9" destOrd="0" presId="urn:microsoft.com/office/officeart/2005/8/layout/target3"/>
    <dgm:cxn modelId="{9759C56D-1A1E-41E9-BDD8-430938609B3E}" type="presParOf" srcId="{333A1088-737F-45CB-B68E-254E46348037}" destId="{FFC9F71D-1B4F-4AD9-A4A6-86ADEFC8AF5C}" srcOrd="10" destOrd="0" presId="urn:microsoft.com/office/officeart/2005/8/layout/target3"/>
    <dgm:cxn modelId="{3B1010CE-9057-4218-A5FC-597A1E8958C3}" type="presParOf" srcId="{333A1088-737F-45CB-B68E-254E46348037}" destId="{25B08C86-7E15-44DC-BE7F-FFB55DD49D12}" srcOrd="11" destOrd="0" presId="urn:microsoft.com/office/officeart/2005/8/layout/target3"/>
    <dgm:cxn modelId="{D0D1D0BA-03C5-4D68-9B41-342080A71B12}" type="presParOf" srcId="{333A1088-737F-45CB-B68E-254E46348037}" destId="{76644BE8-9D7C-4C09-B250-3D10AF48CBB7}" srcOrd="12" destOrd="0" presId="urn:microsoft.com/office/officeart/2005/8/layout/target3"/>
    <dgm:cxn modelId="{315C8382-7A71-439F-8170-3E7BD615320E}" type="presParOf" srcId="{333A1088-737F-45CB-B68E-254E46348037}" destId="{EE85B701-7295-41C0-BA7A-34D3756A2AE6}" srcOrd="13" destOrd="0" presId="urn:microsoft.com/office/officeart/2005/8/layout/target3"/>
    <dgm:cxn modelId="{0BBD09BC-BC88-477D-989E-8938BA0364A2}" type="presParOf" srcId="{333A1088-737F-45CB-B68E-254E46348037}" destId="{8BEBB6EC-1DAA-4CAC-8A25-BC0FCBD5DBD5}" srcOrd="14" destOrd="0" presId="urn:microsoft.com/office/officeart/2005/8/layout/target3"/>
    <dgm:cxn modelId="{53EDEF65-46EE-4515-992D-F2956DF1C26C}" type="presParOf" srcId="{333A1088-737F-45CB-B68E-254E46348037}" destId="{AED2198E-93D5-4001-81B4-73124B309672}" srcOrd="15" destOrd="0" presId="urn:microsoft.com/office/officeart/2005/8/layout/target3"/>
    <dgm:cxn modelId="{9BE55922-F25B-47DC-819F-FBACC40C6B6A}" type="presParOf" srcId="{333A1088-737F-45CB-B68E-254E46348037}" destId="{2BE915AB-18AA-4053-B92C-3BFC9ED204BB}" srcOrd="16" destOrd="0" presId="urn:microsoft.com/office/officeart/2005/8/layout/target3"/>
    <dgm:cxn modelId="{F784D178-4C15-4382-ADB0-1D68A5AFACD8}" type="presParOf" srcId="{333A1088-737F-45CB-B68E-254E46348037}" destId="{6BB5E863-4638-4E1D-BFDE-399D028AC4ED}" srcOrd="17" destOrd="0" presId="urn:microsoft.com/office/officeart/2005/8/layout/target3"/>
    <dgm:cxn modelId="{BE575E7C-B4F9-4B4E-8989-3249CB745614}" type="presParOf" srcId="{333A1088-737F-45CB-B68E-254E46348037}" destId="{5A5FFA88-C948-4069-8E93-59FA12366E83}" srcOrd="18" destOrd="0" presId="urn:microsoft.com/office/officeart/2005/8/layout/target3"/>
    <dgm:cxn modelId="{DED47A5C-C338-41FB-830A-BB28882C79B1}" type="presParOf" srcId="{333A1088-737F-45CB-B68E-254E46348037}" destId="{890E4F0B-2866-4A3F-A3C7-2A14B1797930}" srcOrd="19" destOrd="0" presId="urn:microsoft.com/office/officeart/2005/8/layout/target3"/>
  </dgm:cxnLst>
  <dgm:bg>
    <a:noFill/>
  </dgm:bg>
  <dgm:whole>
    <a:ln>
      <a:solidFill>
        <a:schemeClr val="accent6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339802" cy="3339802"/>
        </a:xfrm>
        <a:prstGeom prst="pie">
          <a:avLst>
            <a:gd name="adj1" fmla="val 5400000"/>
            <a:gd name="adj2" fmla="val 16200000"/>
          </a:avLst>
        </a:prstGeom>
        <a:solidFill>
          <a:schemeClr val="accent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53594" y="0"/>
          <a:ext cx="6683027" cy="33398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latin typeface="Times New Roman" pitchFamily="18" charset="0"/>
              <a:cs typeface="Times New Roman" pitchFamily="18" charset="0"/>
            </a:rPr>
            <a:t>NÁZEV ŠKOLY: Základní škola a Mateřská škola, Chvalkovice, okres Náchod</a:t>
          </a:r>
          <a:endParaRPr lang="cs-CZ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653594" y="0"/>
        <a:ext cx="6683027" cy="534368"/>
      </dsp:txXfrm>
    </dsp:sp>
    <dsp:sp modelId="{A52A0455-90FF-4808-ABD0-F02540D31D5A}">
      <dsp:nvSpPr>
        <dsp:cNvPr id="0" name=""/>
        <dsp:cNvSpPr/>
      </dsp:nvSpPr>
      <dsp:spPr>
        <a:xfrm>
          <a:off x="350679" y="534368"/>
          <a:ext cx="2638443" cy="26384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69901" y="534368"/>
          <a:ext cx="6683027" cy="26384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Petr Hlava</a:t>
          </a:r>
          <a:endParaRPr lang="cs-CZ" sz="2000" kern="1200" dirty="0"/>
        </a:p>
      </dsp:txBody>
      <dsp:txXfrm>
        <a:off x="1669901" y="534368"/>
        <a:ext cx="6683027" cy="534368"/>
      </dsp:txXfrm>
    </dsp:sp>
    <dsp:sp modelId="{313FC574-E1CD-4FB4-B054-0B805CE0447D}">
      <dsp:nvSpPr>
        <dsp:cNvPr id="0" name=""/>
        <dsp:cNvSpPr/>
      </dsp:nvSpPr>
      <dsp:spPr>
        <a:xfrm>
          <a:off x="701358" y="1068736"/>
          <a:ext cx="1937085" cy="1937085"/>
        </a:xfrm>
        <a:prstGeom prst="pie">
          <a:avLst>
            <a:gd name="adj1" fmla="val 5400000"/>
            <a:gd name="adj2" fmla="val 16200000"/>
          </a:avLst>
        </a:prstGeom>
        <a:solidFill>
          <a:schemeClr val="accent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69901" y="1068736"/>
          <a:ext cx="6683027" cy="19370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Lidé v ohrožení – bouře, uragány, tornáda, povodně </a:t>
          </a:r>
          <a:endParaRPr lang="cs-CZ" sz="2000" kern="1200" dirty="0"/>
        </a:p>
      </dsp:txBody>
      <dsp:txXfrm>
        <a:off x="1669901" y="1068736"/>
        <a:ext cx="6683027" cy="534368"/>
      </dsp:txXfrm>
    </dsp:sp>
    <dsp:sp modelId="{FFC9F71D-1B4F-4AD9-A4A6-86ADEFC8AF5C}">
      <dsp:nvSpPr>
        <dsp:cNvPr id="0" name=""/>
        <dsp:cNvSpPr/>
      </dsp:nvSpPr>
      <dsp:spPr>
        <a:xfrm>
          <a:off x="1052037" y="1603104"/>
          <a:ext cx="1235726" cy="123572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669901" y="1603104"/>
          <a:ext cx="6683027" cy="12357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Přírodní složky a oblasti Země</a:t>
          </a:r>
          <a:endParaRPr lang="cs-CZ" sz="2000" kern="1200" dirty="0"/>
        </a:p>
      </dsp:txBody>
      <dsp:txXfrm>
        <a:off x="1669901" y="1603104"/>
        <a:ext cx="6683027" cy="534368"/>
      </dsp:txXfrm>
    </dsp:sp>
    <dsp:sp modelId="{EE85B701-7295-41C0-BA7A-34D3756A2AE6}">
      <dsp:nvSpPr>
        <dsp:cNvPr id="0" name=""/>
        <dsp:cNvSpPr/>
      </dsp:nvSpPr>
      <dsp:spPr>
        <a:xfrm>
          <a:off x="1402716" y="2137473"/>
          <a:ext cx="534368" cy="534368"/>
        </a:xfrm>
        <a:prstGeom prst="pie">
          <a:avLst>
            <a:gd name="adj1" fmla="val 5400000"/>
            <a:gd name="adj2" fmla="val 16200000"/>
          </a:avLst>
        </a:prstGeom>
        <a:solidFill>
          <a:schemeClr val="accent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69901" y="2137473"/>
          <a:ext cx="6683027" cy="5343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CZ.1.07/1.1.05/04.0031</a:t>
          </a:r>
          <a:endParaRPr lang="cs-CZ" sz="2000" kern="1200" dirty="0"/>
        </a:p>
      </dsp:txBody>
      <dsp:txXfrm>
        <a:off x="1669901" y="2137473"/>
        <a:ext cx="6683027" cy="5343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FB3480-7EA0-4AF1-8E64-467A9399A91B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633DF4-82FA-4079-8FB1-096A4B9BC3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3695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633DF4-82FA-4079-8FB1-096A4B9BC330}" type="slidenum">
              <a:rPr lang="cs-CZ" smtClean="0"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29979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2E041-07C8-42A8-BE03-1B1E556DA995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AF46D-1224-42BB-9F8C-6A66736F5C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199820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2E041-07C8-42A8-BE03-1B1E556DA995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AF46D-1224-42BB-9F8C-6A66736F5C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2882086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2E041-07C8-42A8-BE03-1B1E556DA995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AF46D-1224-42BB-9F8C-6A66736F5C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44075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2E041-07C8-42A8-BE03-1B1E556DA995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AF46D-1224-42BB-9F8C-6A66736F5C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1668473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2E041-07C8-42A8-BE03-1B1E556DA995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AF46D-1224-42BB-9F8C-6A66736F5C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5001912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2E041-07C8-42A8-BE03-1B1E556DA995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AF46D-1224-42BB-9F8C-6A66736F5C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6982793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2E041-07C8-42A8-BE03-1B1E556DA995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AF46D-1224-42BB-9F8C-6A66736F5C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37900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2E041-07C8-42A8-BE03-1B1E556DA995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AF46D-1224-42BB-9F8C-6A66736F5C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3904074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2E041-07C8-42A8-BE03-1B1E556DA995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AF46D-1224-42BB-9F8C-6A66736F5C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4253280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2E041-07C8-42A8-BE03-1B1E556DA995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AF46D-1224-42BB-9F8C-6A66736F5C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0416007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2E041-07C8-42A8-BE03-1B1E556DA995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AF46D-1224-42BB-9F8C-6A66736F5C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7344293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2E041-07C8-42A8-BE03-1B1E556DA995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CAF46D-1224-42BB-9F8C-6A66736F5C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2896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outube.com/watch?v=OFv2W7Duqiw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E0tyb5H51TU" TargetMode="External"/><Relationship Id="rId3" Type="http://schemas.openxmlformats.org/officeDocument/2006/relationships/hyperlink" Target="http://www.youtube.com/watch?v=OFv2W7Duqiw" TargetMode="External"/><Relationship Id="rId7" Type="http://schemas.openxmlformats.org/officeDocument/2006/relationships/hyperlink" Target="http://www.youtube.com/watch?v=H8AmrQ8fLNA" TargetMode="External"/><Relationship Id="rId2" Type="http://schemas.openxmlformats.org/officeDocument/2006/relationships/hyperlink" Target="http://www.youtube.com/watch?v=1O3ngKH8vbY&amp;feature=fvst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watch?v=yYemHo0A5Rg" TargetMode="External"/><Relationship Id="rId5" Type="http://schemas.openxmlformats.org/officeDocument/2006/relationships/hyperlink" Target="http://www.youtube.com/watch?v=SbaN_YLc1bM" TargetMode="External"/><Relationship Id="rId4" Type="http://schemas.openxmlformats.org/officeDocument/2006/relationships/hyperlink" Target="http://www.youtube.com/watch?v=hp1cbNy9dck" TargetMode="External"/><Relationship Id="rId9" Type="http://schemas.openxmlformats.org/officeDocument/2006/relationships/image" Target="../media/image12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OLZ7WADv1Rs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hyperlink" Target="http://www.youtube.com/watch?v=FDn_aL6RIfo&amp;feature=related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watch?v=OFv2W7Duqiw" TargetMode="External"/><Relationship Id="rId5" Type="http://schemas.openxmlformats.org/officeDocument/2006/relationships/hyperlink" Target="http://www.youtube.com/watch?v=32L5OtnIPGk&amp;feature=related" TargetMode="External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OFv2W7Duqiw" TargetMode="External"/><Relationship Id="rId2" Type="http://schemas.openxmlformats.org/officeDocument/2006/relationships/hyperlink" Target="http://www.youtube.com/watch?v=760V9pt-1RI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8nYcoErIP0E&amp;feature=related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34635882"/>
              </p:ext>
            </p:extLst>
          </p:nvPr>
        </p:nvGraphicFramePr>
        <p:xfrm>
          <a:off x="395536" y="116632"/>
          <a:ext cx="8352928" cy="33398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529" y="4227303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1640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citel\AppData\Local\Microsoft\Windows\Temporary Internet Files\Content.IE5\MLG6GDGL\MC90042826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113" y="908720"/>
            <a:ext cx="4079883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187624" y="404664"/>
            <a:ext cx="5472608" cy="2052808"/>
          </a:xfrm>
          <a:prstGeom prst="wedgeEllipseCallout">
            <a:avLst>
              <a:gd name="adj1" fmla="val 64990"/>
              <a:gd name="adj2" fmla="val 8619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Dozvíš se více o rozmarech počasí i nebezpečí, které může představovat pro Tebe a Tvé blízké.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43454" y="4458326"/>
            <a:ext cx="1637628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Povodně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43453" y="5500599"/>
            <a:ext cx="1665649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Hurikány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3454" y="3402748"/>
            <a:ext cx="1237839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Blesky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32279" y="5208212"/>
            <a:ext cx="1534779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Tornáda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11760" y="4163352"/>
            <a:ext cx="4080797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Sněhové bouře a mrazy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5362" y="2529770"/>
            <a:ext cx="3072636" cy="646331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Co je obsahem:</a:t>
            </a:r>
            <a:endParaRPr lang="cs-CZ" sz="3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13549" y="5534702"/>
            <a:ext cx="2508444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Pouštní bouře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9978968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7" grpId="0" animBg="1"/>
      <p:bldP spid="8" grpId="0" animBg="1"/>
      <p:bldP spid="4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citel\AppData\Local\Microsoft\Windows\Temporary Internet Files\Content.IE5\MLG6GDGL\MC90042826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8801" y="548680"/>
            <a:ext cx="3172123" cy="3023269"/>
          </a:xfrm>
          <a:prstGeom prst="rect">
            <a:avLst/>
          </a:prstGeom>
          <a:noFill/>
          <a:scene3d>
            <a:camera prst="orthographicFront">
              <a:rot lat="0" lon="21299999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ový popisek 1"/>
          <p:cNvSpPr/>
          <p:nvPr/>
        </p:nvSpPr>
        <p:spPr>
          <a:xfrm>
            <a:off x="2004862" y="3956929"/>
            <a:ext cx="4730824" cy="2592288"/>
          </a:xfrm>
          <a:prstGeom prst="wedgeRectCallout">
            <a:avLst>
              <a:gd name="adj1" fmla="val -59027"/>
              <a:gd name="adj2" fmla="val -10984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tx1"/>
                </a:solidFill>
              </a:rPr>
              <a:t>Počasí může být krásné a klidné, ale také kruté a nebezpečné. Každý rok přinesou rozmary počasí smrt tisícům lidí po celém  světě.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2051" name="Picture 3" descr="C:\Users\ucitel\AppData\Local\Microsoft\Windows\Temporary Internet Files\Content.IE5\IB7N30FK\MP90040142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274" y="206461"/>
            <a:ext cx="4536504" cy="362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5"/>
          <p:cNvSpPr>
            <a:spLocks noChangeArrowheads="1"/>
          </p:cNvSpPr>
          <p:nvPr/>
        </p:nvSpPr>
        <p:spPr bwMode="auto">
          <a:xfrm>
            <a:off x="7164288" y="4941168"/>
            <a:ext cx="1368152" cy="915517"/>
          </a:xfrm>
          <a:prstGeom prst="rect">
            <a:avLst/>
          </a:prstGeom>
          <a:solidFill>
            <a:srgbClr val="00A8A4"/>
          </a:solidFill>
          <a:ln w="9525">
            <a:miter lim="800000"/>
            <a:headEnd/>
            <a:tailEnd/>
          </a:ln>
          <a:scene3d>
            <a:camera prst="legacyPerspectiveTop"/>
            <a:lightRig rig="legacyNormal3" dir="b"/>
          </a:scene3d>
          <a:sp3d prstMaterial="legacyMatte">
            <a:bevelT w="13500" h="13500" prst="angle"/>
            <a:bevelB w="13500" h="13500" prst="angle"/>
            <a:extrusionClr>
              <a:srgbClr val="00A8A4"/>
            </a:extrusionClr>
          </a:sp3d>
        </p:spPr>
        <p:txBody>
          <a:bodyPr wrap="square" lIns="90000" tIns="46800" rIns="90000" bIns="46800" anchor="ctr">
            <a:spAutoFit/>
            <a:flatTx/>
          </a:bodyPr>
          <a:lstStyle/>
          <a:p>
            <a:endParaRPr lang="cs-CZ" dirty="0"/>
          </a:p>
        </p:txBody>
      </p:sp>
      <p:sp>
        <p:nvSpPr>
          <p:cNvPr id="3" name="Ovál 2">
            <a:hlinkClick r:id="rId4"/>
          </p:cNvPr>
          <p:cNvSpPr/>
          <p:nvPr/>
        </p:nvSpPr>
        <p:spPr>
          <a:xfrm>
            <a:off x="7164288" y="5013177"/>
            <a:ext cx="1368152" cy="72008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Video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558699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Vítr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40560"/>
          </a:xfrm>
        </p:spPr>
        <p:txBody>
          <a:bodyPr>
            <a:normAutofit/>
          </a:bodyPr>
          <a:lstStyle/>
          <a:p>
            <a:r>
              <a:rPr lang="cs-CZ" dirty="0" smtClean="0"/>
              <a:t>Horizontální proudění vzduchu v atmosféře.</a:t>
            </a:r>
          </a:p>
          <a:p>
            <a:r>
              <a:rPr lang="cs-CZ" dirty="0" smtClean="0"/>
              <a:t>Rychlost větru měříme na tzv. Beaufortově stupnici. 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sz="2400" dirty="0" smtClean="0"/>
              <a:t>0 – bezvětří                  6 – silný vítr                    12 - orkán</a:t>
            </a:r>
          </a:p>
          <a:p>
            <a:pPr marL="0" indent="0">
              <a:buNone/>
            </a:pPr>
            <a:r>
              <a:rPr lang="cs-CZ" sz="2400" dirty="0" smtClean="0"/>
              <a:t>1 – vánek                      7 – prudký vítr</a:t>
            </a:r>
          </a:p>
          <a:p>
            <a:pPr marL="0" indent="0">
              <a:buNone/>
            </a:pPr>
            <a:r>
              <a:rPr lang="cs-CZ" sz="2400" dirty="0" smtClean="0"/>
              <a:t>2 – slabý vítr                 8 – bouřlivý vítr</a:t>
            </a:r>
          </a:p>
          <a:p>
            <a:pPr marL="0" indent="0">
              <a:buNone/>
            </a:pPr>
            <a:r>
              <a:rPr lang="cs-CZ" sz="2400" dirty="0" smtClean="0"/>
              <a:t>3 – mírný vítr                9 - vichřice</a:t>
            </a:r>
          </a:p>
          <a:p>
            <a:pPr marL="0" indent="0">
              <a:buNone/>
            </a:pPr>
            <a:r>
              <a:rPr lang="cs-CZ" sz="2400" dirty="0" smtClean="0"/>
              <a:t>4 – dosti čerstvý vítr    10 – silná vichřice</a:t>
            </a:r>
          </a:p>
          <a:p>
            <a:pPr marL="0" indent="0">
              <a:buNone/>
            </a:pPr>
            <a:r>
              <a:rPr lang="cs-CZ" sz="2400" dirty="0" smtClean="0"/>
              <a:t>5 – čerstvý vítr              11 – mohutná vichřice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694177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Souborem atmosférických jevů (poryvy </a:t>
            </a:r>
            <a:r>
              <a:rPr lang="cs-CZ" dirty="0"/>
              <a:t>větru, intenzívní deště, kroupy, blesky, </a:t>
            </a:r>
            <a:r>
              <a:rPr lang="cs-CZ" dirty="0" smtClean="0"/>
              <a:t>vlny apod.)</a:t>
            </a:r>
          </a:p>
          <a:p>
            <a:r>
              <a:rPr lang="cs-CZ" dirty="0" smtClean="0"/>
              <a:t>Silné větry přesahující stupeň vichřice – na moři vyvolává vlny, na souši vyvrací stromy a poškozuje stavby.</a:t>
            </a:r>
          </a:p>
          <a:p>
            <a:r>
              <a:rPr lang="cs-CZ" dirty="0"/>
              <a:t>Bývají pojmenovány </a:t>
            </a:r>
            <a:r>
              <a:rPr lang="cs-CZ" dirty="0" smtClean="0"/>
              <a:t>např. Martin </a:t>
            </a:r>
            <a:r>
              <a:rPr lang="cs-CZ" dirty="0"/>
              <a:t>(25. – 28. prosinec 1999</a:t>
            </a:r>
            <a:r>
              <a:rPr lang="cs-CZ" dirty="0" smtClean="0"/>
              <a:t>)</a:t>
            </a:r>
          </a:p>
          <a:p>
            <a:endParaRPr lang="cs-CZ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Bouře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50353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citel\AppData\Local\Microsoft\Windows\Temporary Internet Files\Content.IE5\QFV7BPX1\MP90040046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708" y="213915"/>
            <a:ext cx="7233715" cy="4820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59915" y="5228633"/>
            <a:ext cx="6689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Součástí bouře jsou blesky. Co to vlastně je? Víte to?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59915" y="5760283"/>
            <a:ext cx="7484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Spolu s bleskem  se také ozývá zvuk hromu. Jak ten vzniká?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06067" y="692696"/>
            <a:ext cx="278416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Silný elektrický výboj</a:t>
            </a:r>
          </a:p>
          <a:p>
            <a:r>
              <a:rPr lang="cs-CZ" sz="2400" dirty="0">
                <a:solidFill>
                  <a:schemeClr val="bg1"/>
                </a:solidFill>
              </a:rPr>
              <a:t>p</a:t>
            </a:r>
            <a:r>
              <a:rPr lang="cs-CZ" sz="2400" dirty="0" smtClean="0">
                <a:solidFill>
                  <a:schemeClr val="bg1"/>
                </a:solidFill>
              </a:rPr>
              <a:t>řírodního původu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doprovázený jasným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světlem 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75656" y="2852936"/>
            <a:ext cx="27802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Hrom vzniká tím,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že se vzduch zahřeje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a prudce se rozpíná 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8525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Blesky zabijí více lidí než hurikány nebo tornáda.</a:t>
            </a:r>
          </a:p>
          <a:p>
            <a:r>
              <a:rPr lang="cs-CZ" dirty="0" smtClean="0"/>
              <a:t>V tomto okamžiku po celém světě udeřilo 2000 blesků.</a:t>
            </a:r>
          </a:p>
          <a:p>
            <a:r>
              <a:rPr lang="cs-CZ" dirty="0" smtClean="0"/>
              <a:t>V USA zemře každý rok sto lidí po zasažení bleskem nebo po požáru, který způsobil blesk.</a:t>
            </a:r>
          </a:p>
          <a:p>
            <a:r>
              <a:rPr lang="cs-CZ" dirty="0" smtClean="0"/>
              <a:t>Zvláštní formou blesku je blesk kulový. Princip jeho vzniku není dosud příliš dobře popsán.</a:t>
            </a:r>
            <a:endParaRPr lang="cs-CZ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Blesky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06748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rak 1"/>
          <p:cNvSpPr/>
          <p:nvPr/>
        </p:nvSpPr>
        <p:spPr>
          <a:xfrm>
            <a:off x="251520" y="332656"/>
            <a:ext cx="4536504" cy="1360578"/>
          </a:xfrm>
          <a:prstGeom prst="cloud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" name="Blesk 2"/>
          <p:cNvSpPr/>
          <p:nvPr/>
        </p:nvSpPr>
        <p:spPr>
          <a:xfrm rot="1210652">
            <a:off x="1730793" y="1705502"/>
            <a:ext cx="2178050" cy="2701925"/>
          </a:xfrm>
          <a:prstGeom prst="lightningBol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273747" y="1693234"/>
            <a:ext cx="4340997" cy="461665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Co všechno může blesk způsobit?</a:t>
            </a:r>
            <a:endParaRPr lang="cs-CZ" sz="2400" dirty="0"/>
          </a:p>
        </p:txBody>
      </p:sp>
      <p:pic>
        <p:nvPicPr>
          <p:cNvPr id="4098" name="Picture 2" descr="C:\Users\ucitel\AppData\Local\Microsoft\Windows\Temporary Internet Files\Content.IE5\QFV7BPX1\MC90029029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69" y="4700154"/>
            <a:ext cx="1646055" cy="1848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citel\AppData\Local\Microsoft\Windows\Temporary Internet Files\Content.IE5\QFV7BPX1\MC9002505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818" y="4948157"/>
            <a:ext cx="844313" cy="1587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citel\AppData\Local\Microsoft\Windows\Temporary Internet Files\Content.IE5\FNHZUCRG\MC90037046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700154"/>
            <a:ext cx="1804111" cy="1624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Blesk 7"/>
          <p:cNvSpPr/>
          <p:nvPr/>
        </p:nvSpPr>
        <p:spPr>
          <a:xfrm rot="3121301">
            <a:off x="-4241" y="1751561"/>
            <a:ext cx="2178050" cy="2701925"/>
          </a:xfrm>
          <a:prstGeom prst="lightningBol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Blesk 8"/>
          <p:cNvSpPr/>
          <p:nvPr/>
        </p:nvSpPr>
        <p:spPr>
          <a:xfrm>
            <a:off x="3515171" y="2150233"/>
            <a:ext cx="2178050" cy="2701925"/>
          </a:xfrm>
          <a:prstGeom prst="lightningBol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4101" name="Picture 5" descr="C:\Users\ucitel\AppData\Local\Microsoft\Windows\Temporary Internet Files\Content.IE5\YVH2NUGW\MC90041353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496" y="4792273"/>
            <a:ext cx="1823896" cy="1532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Blesk 10"/>
          <p:cNvSpPr/>
          <p:nvPr/>
        </p:nvSpPr>
        <p:spPr>
          <a:xfrm>
            <a:off x="5355220" y="2249010"/>
            <a:ext cx="2178050" cy="2701925"/>
          </a:xfrm>
          <a:prstGeom prst="lightningBol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97926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Co udělat.</a:t>
            </a:r>
            <a:endParaRPr lang="cs-CZ" dirty="0"/>
          </a:p>
        </p:txBody>
      </p:sp>
      <p:pic>
        <p:nvPicPr>
          <p:cNvPr id="1034" name="Picture 10" descr="C:\Users\ucitel\AppData\Local\Microsoft\Windows\Temporary Internet Files\Content.IE5\MLG6GDGL\MP90039969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28" y="1556792"/>
            <a:ext cx="381642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182647" y="1558961"/>
            <a:ext cx="4781841" cy="707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Držte se dále od oken a dveří. Mohou Vás zranit úlomky letícího skla.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182647" y="2460995"/>
            <a:ext cx="4781841" cy="10156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Vypněte elektrické spotřebiče. Nepoužívejte je. Úder blesku může elektrické spotřebiče vyřadit a Vám ublížit.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182647" y="3676962"/>
            <a:ext cx="4781841" cy="4001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Blesk může do domu proniknout i komínem.</a:t>
            </a:r>
            <a:endParaRPr lang="cs-CZ" sz="2000" dirty="0"/>
          </a:p>
        </p:txBody>
      </p:sp>
      <p:pic>
        <p:nvPicPr>
          <p:cNvPr id="1036" name="Picture 12" descr="C:\Users\ucitel\AppData\Local\Microsoft\Windows\Temporary Internet Files\Content.IE5\QFV7BPX1\MP90040712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323" y="4293096"/>
            <a:ext cx="1587987" cy="2380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153229" y="5661248"/>
            <a:ext cx="3816424" cy="707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Nepoužívejte umyvadla a sprchy. Voda výborně vede elektřinu.</a:t>
            </a:r>
            <a:endParaRPr lang="cs-CZ" sz="2000" dirty="0"/>
          </a:p>
        </p:txBody>
      </p:sp>
      <p:pic>
        <p:nvPicPr>
          <p:cNvPr id="1037" name="Picture 13" descr="C:\Users\ucitel\AppData\Local\Microsoft\Windows\Temporary Internet Files\Content.IE5\KH4JINFP\MP900402874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73" r="33291" b="7177"/>
          <a:stretch/>
        </p:blipFill>
        <p:spPr bwMode="auto">
          <a:xfrm>
            <a:off x="7676517" y="4363275"/>
            <a:ext cx="1283276" cy="2240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5864491" y="5083395"/>
            <a:ext cx="1812026" cy="4001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Netelefonujte.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5529675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  <p:bldP spid="19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Povodně jsou jednou z nejčastějších katastrof. Mohou být malé - právě ve vašem okolí. Mohou být velké </a:t>
            </a:r>
            <a:r>
              <a:rPr lang="cs-CZ" dirty="0" smtClean="0"/>
              <a:t>a zasáhnout mnoho </a:t>
            </a:r>
            <a:r>
              <a:rPr lang="cs-CZ" dirty="0"/>
              <a:t>států ve stejnou dobu.</a:t>
            </a:r>
          </a:p>
          <a:p>
            <a:r>
              <a:rPr lang="cs-CZ" dirty="0"/>
              <a:t> Všechny povodně nejsou stejné. Některé povodně rostou </a:t>
            </a:r>
            <a:r>
              <a:rPr lang="cs-CZ" dirty="0" smtClean="0"/>
              <a:t>pomalu, jiné rychle během několika minut. </a:t>
            </a:r>
            <a:endParaRPr lang="cs-CZ" dirty="0"/>
          </a:p>
          <a:p>
            <a:r>
              <a:rPr lang="cs-CZ" dirty="0" smtClean="0"/>
              <a:t>Lokální rychlé povodně jsou nejnebezpečnější.</a:t>
            </a:r>
            <a:endParaRPr lang="cs-CZ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Povodně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07838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5">
            <a:hlinkClick r:id="rId2"/>
          </p:cNvPr>
          <p:cNvSpPr>
            <a:spLocks noChangeArrowheads="1"/>
          </p:cNvSpPr>
          <p:nvPr/>
        </p:nvSpPr>
        <p:spPr bwMode="auto">
          <a:xfrm>
            <a:off x="251520" y="1628800"/>
            <a:ext cx="1368152" cy="915517"/>
          </a:xfrm>
          <a:prstGeom prst="rect">
            <a:avLst/>
          </a:prstGeom>
          <a:solidFill>
            <a:srgbClr val="00A8A4"/>
          </a:solidFill>
          <a:ln w="9525">
            <a:miter lim="800000"/>
            <a:headEnd/>
            <a:tailEnd/>
          </a:ln>
          <a:scene3d>
            <a:camera prst="legacyPerspectiveTop"/>
            <a:lightRig rig="legacyNormal3" dir="b"/>
          </a:scene3d>
          <a:sp3d prstMaterial="legacyMatte">
            <a:bevelT w="13500" h="13500" prst="angle"/>
            <a:bevelB w="13500" h="13500" prst="angle"/>
            <a:extrusionClr>
              <a:srgbClr val="00A8A4"/>
            </a:extrusionClr>
          </a:sp3d>
        </p:spPr>
        <p:txBody>
          <a:bodyPr wrap="square" lIns="90000" tIns="46800" rIns="90000" bIns="46800" anchor="ctr">
            <a:spAutoFit/>
            <a:flatTx/>
          </a:bodyPr>
          <a:lstStyle/>
          <a:p>
            <a:endParaRPr lang="cs-CZ" dirty="0"/>
          </a:p>
        </p:txBody>
      </p:sp>
      <p:sp>
        <p:nvSpPr>
          <p:cNvPr id="3" name="Ovál 2">
            <a:hlinkClick r:id="rId3"/>
          </p:cNvPr>
          <p:cNvSpPr/>
          <p:nvPr/>
        </p:nvSpPr>
        <p:spPr>
          <a:xfrm>
            <a:off x="251520" y="1726518"/>
            <a:ext cx="1368152" cy="72008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Video</a:t>
            </a:r>
            <a:endParaRPr lang="cs-CZ" sz="2400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0" y="0"/>
            <a:ext cx="9144000" cy="12687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Povodně v ČR</a:t>
            </a:r>
            <a:endParaRPr lang="cs-CZ" dirty="0"/>
          </a:p>
        </p:txBody>
      </p:sp>
      <p:sp>
        <p:nvSpPr>
          <p:cNvPr id="6" name="Rectangle 35">
            <a:hlinkClick r:id="rId4"/>
          </p:cNvPr>
          <p:cNvSpPr>
            <a:spLocks noChangeArrowheads="1"/>
          </p:cNvSpPr>
          <p:nvPr/>
        </p:nvSpPr>
        <p:spPr bwMode="auto">
          <a:xfrm>
            <a:off x="2195736" y="1637354"/>
            <a:ext cx="1368152" cy="915517"/>
          </a:xfrm>
          <a:prstGeom prst="rect">
            <a:avLst/>
          </a:prstGeom>
          <a:solidFill>
            <a:srgbClr val="00A8A4"/>
          </a:solidFill>
          <a:ln w="9525">
            <a:miter lim="800000"/>
            <a:headEnd/>
            <a:tailEnd/>
          </a:ln>
          <a:scene3d>
            <a:camera prst="legacyPerspectiveTop"/>
            <a:lightRig rig="legacyNormal3" dir="b"/>
          </a:scene3d>
          <a:sp3d prstMaterial="legacyMatte">
            <a:bevelT w="13500" h="13500" prst="angle"/>
            <a:bevelB w="13500" h="13500" prst="angle"/>
            <a:extrusionClr>
              <a:srgbClr val="00A8A4"/>
            </a:extrusionClr>
          </a:sp3d>
        </p:spPr>
        <p:txBody>
          <a:bodyPr wrap="square" lIns="90000" tIns="46800" rIns="90000" bIns="46800" anchor="ctr">
            <a:spAutoFit/>
            <a:flatTx/>
          </a:bodyPr>
          <a:lstStyle/>
          <a:p>
            <a:endParaRPr lang="cs-CZ" dirty="0"/>
          </a:p>
        </p:txBody>
      </p:sp>
      <p:sp>
        <p:nvSpPr>
          <p:cNvPr id="7" name="Ovál 6">
            <a:hlinkClick r:id="rId3"/>
          </p:cNvPr>
          <p:cNvSpPr/>
          <p:nvPr/>
        </p:nvSpPr>
        <p:spPr>
          <a:xfrm>
            <a:off x="2195736" y="1735072"/>
            <a:ext cx="1368152" cy="72008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Video</a:t>
            </a:r>
            <a:endParaRPr lang="cs-CZ" sz="2400" dirty="0"/>
          </a:p>
        </p:txBody>
      </p:sp>
      <p:sp>
        <p:nvSpPr>
          <p:cNvPr id="8" name="Rectangle 35">
            <a:hlinkClick r:id="rId5"/>
          </p:cNvPr>
          <p:cNvSpPr>
            <a:spLocks noChangeArrowheads="1"/>
          </p:cNvSpPr>
          <p:nvPr/>
        </p:nvSpPr>
        <p:spPr bwMode="auto">
          <a:xfrm>
            <a:off x="239269" y="2924944"/>
            <a:ext cx="1368152" cy="915517"/>
          </a:xfrm>
          <a:prstGeom prst="rect">
            <a:avLst/>
          </a:prstGeom>
          <a:solidFill>
            <a:srgbClr val="00A8A4"/>
          </a:solidFill>
          <a:ln w="9525">
            <a:miter lim="800000"/>
            <a:headEnd/>
            <a:tailEnd/>
          </a:ln>
          <a:scene3d>
            <a:camera prst="legacyPerspectiveTop"/>
            <a:lightRig rig="legacyNormal3" dir="b"/>
          </a:scene3d>
          <a:sp3d prstMaterial="legacyMatte">
            <a:bevelT w="13500" h="13500" prst="angle"/>
            <a:bevelB w="13500" h="13500" prst="angle"/>
            <a:extrusionClr>
              <a:srgbClr val="00A8A4"/>
            </a:extrusionClr>
          </a:sp3d>
        </p:spPr>
        <p:txBody>
          <a:bodyPr wrap="square" lIns="90000" tIns="46800" rIns="90000" bIns="46800" anchor="ctr">
            <a:spAutoFit/>
            <a:flatTx/>
          </a:bodyPr>
          <a:lstStyle/>
          <a:p>
            <a:endParaRPr lang="cs-CZ" dirty="0"/>
          </a:p>
        </p:txBody>
      </p:sp>
      <p:sp>
        <p:nvSpPr>
          <p:cNvPr id="9" name="Ovál 8">
            <a:hlinkClick r:id="rId3"/>
          </p:cNvPr>
          <p:cNvSpPr/>
          <p:nvPr/>
        </p:nvSpPr>
        <p:spPr>
          <a:xfrm>
            <a:off x="239269" y="3022662"/>
            <a:ext cx="1368152" cy="72008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Video</a:t>
            </a:r>
            <a:endParaRPr lang="cs-CZ" sz="2400" dirty="0"/>
          </a:p>
        </p:txBody>
      </p:sp>
      <p:sp>
        <p:nvSpPr>
          <p:cNvPr id="10" name="Rectangle 35">
            <a:hlinkClick r:id="rId6"/>
          </p:cNvPr>
          <p:cNvSpPr>
            <a:spLocks noChangeArrowheads="1"/>
          </p:cNvSpPr>
          <p:nvPr/>
        </p:nvSpPr>
        <p:spPr bwMode="auto">
          <a:xfrm>
            <a:off x="2195736" y="2878080"/>
            <a:ext cx="1368152" cy="915517"/>
          </a:xfrm>
          <a:prstGeom prst="rect">
            <a:avLst/>
          </a:prstGeom>
          <a:solidFill>
            <a:srgbClr val="00A8A4"/>
          </a:solidFill>
          <a:ln w="9525">
            <a:miter lim="800000"/>
            <a:headEnd/>
            <a:tailEnd/>
          </a:ln>
          <a:scene3d>
            <a:camera prst="legacyPerspectiveTop"/>
            <a:lightRig rig="legacyNormal3" dir="b"/>
          </a:scene3d>
          <a:sp3d prstMaterial="legacyMatte">
            <a:bevelT w="13500" h="13500" prst="angle"/>
            <a:bevelB w="13500" h="13500" prst="angle"/>
            <a:extrusionClr>
              <a:srgbClr val="00A8A4"/>
            </a:extrusionClr>
          </a:sp3d>
        </p:spPr>
        <p:txBody>
          <a:bodyPr wrap="square" lIns="90000" tIns="46800" rIns="90000" bIns="46800" anchor="ctr">
            <a:spAutoFit/>
            <a:flatTx/>
          </a:bodyPr>
          <a:lstStyle/>
          <a:p>
            <a:endParaRPr lang="cs-CZ" dirty="0"/>
          </a:p>
        </p:txBody>
      </p:sp>
      <p:sp>
        <p:nvSpPr>
          <p:cNvPr id="11" name="Ovál 10">
            <a:hlinkClick r:id="rId3"/>
          </p:cNvPr>
          <p:cNvSpPr/>
          <p:nvPr/>
        </p:nvSpPr>
        <p:spPr>
          <a:xfrm>
            <a:off x="2195736" y="2975798"/>
            <a:ext cx="1368152" cy="72008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Video</a:t>
            </a:r>
            <a:endParaRPr lang="cs-CZ" sz="2400" dirty="0"/>
          </a:p>
        </p:txBody>
      </p:sp>
      <p:sp>
        <p:nvSpPr>
          <p:cNvPr id="12" name="Rectangle 35">
            <a:hlinkClick r:id="rId7"/>
          </p:cNvPr>
          <p:cNvSpPr>
            <a:spLocks noChangeArrowheads="1"/>
          </p:cNvSpPr>
          <p:nvPr/>
        </p:nvSpPr>
        <p:spPr bwMode="auto">
          <a:xfrm>
            <a:off x="239269" y="4267386"/>
            <a:ext cx="1368152" cy="915517"/>
          </a:xfrm>
          <a:prstGeom prst="rect">
            <a:avLst/>
          </a:prstGeom>
          <a:solidFill>
            <a:srgbClr val="00A8A4"/>
          </a:solidFill>
          <a:ln w="9525">
            <a:miter lim="800000"/>
            <a:headEnd/>
            <a:tailEnd/>
          </a:ln>
          <a:scene3d>
            <a:camera prst="legacyPerspectiveTop"/>
            <a:lightRig rig="legacyNormal3" dir="b"/>
          </a:scene3d>
          <a:sp3d prstMaterial="legacyMatte">
            <a:bevelT w="13500" h="13500" prst="angle"/>
            <a:bevelB w="13500" h="13500" prst="angle"/>
            <a:extrusionClr>
              <a:srgbClr val="00A8A4"/>
            </a:extrusionClr>
          </a:sp3d>
        </p:spPr>
        <p:txBody>
          <a:bodyPr wrap="square" lIns="90000" tIns="46800" rIns="90000" bIns="46800" anchor="ctr">
            <a:spAutoFit/>
            <a:flatTx/>
          </a:bodyPr>
          <a:lstStyle/>
          <a:p>
            <a:endParaRPr lang="cs-CZ" dirty="0"/>
          </a:p>
        </p:txBody>
      </p:sp>
      <p:sp>
        <p:nvSpPr>
          <p:cNvPr id="13" name="Ovál 12">
            <a:hlinkClick r:id="rId3"/>
          </p:cNvPr>
          <p:cNvSpPr/>
          <p:nvPr/>
        </p:nvSpPr>
        <p:spPr>
          <a:xfrm>
            <a:off x="239269" y="4365104"/>
            <a:ext cx="1368152" cy="72008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Video</a:t>
            </a:r>
            <a:endParaRPr lang="cs-CZ" sz="2400" dirty="0"/>
          </a:p>
        </p:txBody>
      </p:sp>
      <p:sp>
        <p:nvSpPr>
          <p:cNvPr id="14" name="Rectangle 35">
            <a:hlinkClick r:id="rId8"/>
          </p:cNvPr>
          <p:cNvSpPr>
            <a:spLocks noChangeArrowheads="1"/>
          </p:cNvSpPr>
          <p:nvPr/>
        </p:nvSpPr>
        <p:spPr bwMode="auto">
          <a:xfrm>
            <a:off x="2195736" y="4219786"/>
            <a:ext cx="1368152" cy="915517"/>
          </a:xfrm>
          <a:prstGeom prst="rect">
            <a:avLst/>
          </a:prstGeom>
          <a:solidFill>
            <a:srgbClr val="00A8A4"/>
          </a:solidFill>
          <a:ln w="9525">
            <a:miter lim="800000"/>
            <a:headEnd/>
            <a:tailEnd/>
          </a:ln>
          <a:scene3d>
            <a:camera prst="legacyPerspectiveTop"/>
            <a:lightRig rig="legacyNormal3" dir="b"/>
          </a:scene3d>
          <a:sp3d prstMaterial="legacyMatte">
            <a:bevelT w="13500" h="13500" prst="angle"/>
            <a:bevelB w="13500" h="13500" prst="angle"/>
            <a:extrusionClr>
              <a:srgbClr val="00A8A4"/>
            </a:extrusionClr>
          </a:sp3d>
        </p:spPr>
        <p:txBody>
          <a:bodyPr wrap="square" lIns="90000" tIns="46800" rIns="90000" bIns="46800" anchor="ctr">
            <a:spAutoFit/>
            <a:flatTx/>
          </a:bodyPr>
          <a:lstStyle/>
          <a:p>
            <a:endParaRPr lang="cs-CZ" dirty="0"/>
          </a:p>
        </p:txBody>
      </p:sp>
      <p:sp>
        <p:nvSpPr>
          <p:cNvPr id="15" name="Ovál 14">
            <a:hlinkClick r:id="rId3"/>
          </p:cNvPr>
          <p:cNvSpPr/>
          <p:nvPr/>
        </p:nvSpPr>
        <p:spPr>
          <a:xfrm>
            <a:off x="2195736" y="4317504"/>
            <a:ext cx="1368152" cy="72008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Video</a:t>
            </a:r>
            <a:endParaRPr lang="cs-CZ" sz="2400" dirty="0"/>
          </a:p>
        </p:txBody>
      </p:sp>
      <p:pic>
        <p:nvPicPr>
          <p:cNvPr id="1026" name="Picture 2" descr="C:\Users\ucitel\AppData\Local\Microsoft\Windows\Temporary Internet Files\Content.IE5\KH4JINFP\MC90015360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726518"/>
            <a:ext cx="4444056" cy="3134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539552" y="5805264"/>
            <a:ext cx="79571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Povodně na Moravě v roce 1997 a v Čechách patří k největším </a:t>
            </a:r>
          </a:p>
          <a:p>
            <a:r>
              <a:rPr lang="cs-CZ" sz="2400" dirty="0" smtClean="0"/>
              <a:t>katastrofám, které nás v moderní historii postihly.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155563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330824" cy="4709120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17 lidí přišlo o </a:t>
            </a:r>
            <a:r>
              <a:rPr lang="cs-CZ" dirty="0" smtClean="0"/>
              <a:t>život</a:t>
            </a:r>
            <a:endParaRPr lang="cs-CZ" dirty="0"/>
          </a:p>
          <a:p>
            <a:r>
              <a:rPr lang="cs-CZ" dirty="0"/>
              <a:t>v 7 krajích byl vyhlášen stav </a:t>
            </a:r>
            <a:r>
              <a:rPr lang="cs-CZ" dirty="0" smtClean="0"/>
              <a:t>nouze</a:t>
            </a:r>
            <a:endParaRPr lang="cs-CZ" dirty="0"/>
          </a:p>
          <a:p>
            <a:r>
              <a:rPr lang="cs-CZ" dirty="0"/>
              <a:t>753 postižených obcí:</a:t>
            </a:r>
          </a:p>
          <a:p>
            <a:r>
              <a:rPr lang="cs-CZ" dirty="0"/>
              <a:t>225 000 evakuovaných lidí:</a:t>
            </a:r>
          </a:p>
          <a:p>
            <a:r>
              <a:rPr lang="cs-CZ" dirty="0"/>
              <a:t>73,3 mld. Kč škod, z toho přes 6 mld. Kč </a:t>
            </a:r>
            <a:r>
              <a:rPr lang="cs-CZ" dirty="0" smtClean="0"/>
              <a:t>nejvyšší </a:t>
            </a:r>
            <a:r>
              <a:rPr lang="cs-CZ" dirty="0"/>
              <a:t>průtok na Vltavě v Praze 5300 m³/s</a:t>
            </a:r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0" y="0"/>
            <a:ext cx="9144000" cy="12687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Povodně v ČR</a:t>
            </a:r>
            <a:endParaRPr lang="cs-CZ" dirty="0"/>
          </a:p>
        </p:txBody>
      </p:sp>
      <p:pic>
        <p:nvPicPr>
          <p:cNvPr id="2050" name="Picture 2" descr="C:\Users\ucitel\AppData\Local\Microsoft\Windows\Temporary Internet Files\Content.IE5\O83GQXF1\MC9000533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484784"/>
            <a:ext cx="3368370" cy="4737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67167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Musíte vědět, co dělat, když povodeň nastane bez ohledu na to, kde žijete. </a:t>
            </a:r>
            <a:endParaRPr lang="cs-CZ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dirty="0" smtClean="0"/>
              <a:t>Zjistěte si informace </a:t>
            </a:r>
            <a:r>
              <a:rPr lang="cs-CZ" dirty="0"/>
              <a:t>o šanci na povodně v místech, </a:t>
            </a:r>
            <a:r>
              <a:rPr lang="cs-CZ" dirty="0" smtClean="0"/>
              <a:t>kde žijete </a:t>
            </a:r>
            <a:r>
              <a:rPr lang="cs-CZ" dirty="0"/>
              <a:t>a </a:t>
            </a:r>
            <a:r>
              <a:rPr lang="cs-CZ" dirty="0" smtClean="0"/>
              <a:t>chodíte </a:t>
            </a:r>
            <a:r>
              <a:rPr lang="cs-CZ" dirty="0"/>
              <a:t>do školy.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Seznamte se s evakuačním plánem. Jaká je  praxe v místě vašeho bydliště.</a:t>
            </a:r>
            <a:endParaRPr lang="cs-CZ" dirty="0"/>
          </a:p>
          <a:p>
            <a:endParaRPr lang="cs-CZ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Před povodní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18917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Poslouchejte rádio</a:t>
            </a:r>
          </a:p>
          <a:p>
            <a:endParaRPr lang="cs-CZ" dirty="0"/>
          </a:p>
          <a:p>
            <a:r>
              <a:rPr lang="cs-CZ" dirty="0" smtClean="0"/>
              <a:t>Pokud úřady nařizují evakuaci, poslechněte je. </a:t>
            </a:r>
          </a:p>
          <a:p>
            <a:endParaRPr lang="cs-CZ" dirty="0"/>
          </a:p>
          <a:p>
            <a:r>
              <a:rPr lang="cs-CZ" dirty="0" smtClean="0"/>
              <a:t>Ujistěte </a:t>
            </a:r>
            <a:r>
              <a:rPr lang="cs-CZ" dirty="0"/>
              <a:t>se, že váš domov v bezpečí. 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Přesuňte důležité a </a:t>
            </a:r>
            <a:r>
              <a:rPr lang="cs-CZ" dirty="0"/>
              <a:t>c</a:t>
            </a:r>
            <a:r>
              <a:rPr lang="cs-CZ" dirty="0" smtClean="0"/>
              <a:t>enné věci </a:t>
            </a:r>
            <a:r>
              <a:rPr lang="cs-CZ" dirty="0"/>
              <a:t>do horního patra. 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Odpojte </a:t>
            </a:r>
            <a:r>
              <a:rPr lang="cs-CZ" dirty="0"/>
              <a:t>a </a:t>
            </a:r>
            <a:r>
              <a:rPr lang="cs-CZ" dirty="0" smtClean="0"/>
              <a:t>vypněte elektřinu a plyn.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 Je-li </a:t>
            </a:r>
            <a:r>
              <a:rPr lang="cs-CZ" dirty="0"/>
              <a:t>povodeň, přesuňte se </a:t>
            </a:r>
            <a:r>
              <a:rPr lang="cs-CZ" dirty="0" smtClean="0"/>
              <a:t>do vyšších pater nebo do bezpečí ihned</a:t>
            </a:r>
            <a:r>
              <a:rPr lang="cs-CZ" dirty="0"/>
              <a:t>. 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Nikdy </a:t>
            </a:r>
            <a:r>
              <a:rPr lang="cs-CZ" dirty="0"/>
              <a:t>nevstupujte do </a:t>
            </a:r>
            <a:r>
              <a:rPr lang="cs-CZ" dirty="0" smtClean="0"/>
              <a:t>záplavové vody. </a:t>
            </a:r>
            <a:endParaRPr lang="cs-CZ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Při povodni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7384001" y="5758966"/>
            <a:ext cx="1368152" cy="72008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hlinkClick r:id="rId2"/>
              </a:rPr>
              <a:t>Video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381929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40560"/>
          </a:xfrm>
        </p:spPr>
        <p:txBody>
          <a:bodyPr>
            <a:normAutofit/>
          </a:bodyPr>
          <a:lstStyle/>
          <a:p>
            <a:r>
              <a:rPr lang="cs-CZ" dirty="0"/>
              <a:t>Vyhýbejte se </a:t>
            </a:r>
            <a:r>
              <a:rPr lang="cs-CZ" dirty="0" smtClean="0"/>
              <a:t>záplavové vodě. Ta </a:t>
            </a:r>
            <a:r>
              <a:rPr lang="cs-CZ" dirty="0"/>
              <a:t>je velmi </a:t>
            </a:r>
            <a:r>
              <a:rPr lang="cs-CZ" dirty="0" smtClean="0"/>
              <a:t>špinavá, plná choroboplodných zárodků.</a:t>
            </a:r>
            <a:endParaRPr lang="cs-CZ" dirty="0"/>
          </a:p>
          <a:p>
            <a:r>
              <a:rPr lang="cs-CZ" dirty="0"/>
              <a:t> </a:t>
            </a:r>
            <a:r>
              <a:rPr lang="cs-CZ" dirty="0" smtClean="0"/>
              <a:t>Vraťte </a:t>
            </a:r>
            <a:r>
              <a:rPr lang="cs-CZ" dirty="0"/>
              <a:t>se domů až </a:t>
            </a:r>
            <a:r>
              <a:rPr lang="cs-CZ" dirty="0" smtClean="0"/>
              <a:t>poté, co úřady řeknou, </a:t>
            </a:r>
            <a:r>
              <a:rPr lang="cs-CZ" dirty="0"/>
              <a:t>že je to bezpečné.</a:t>
            </a:r>
          </a:p>
          <a:p>
            <a:r>
              <a:rPr lang="cs-CZ" dirty="0"/>
              <a:t> </a:t>
            </a:r>
            <a:r>
              <a:rPr lang="cs-CZ" dirty="0" smtClean="0"/>
              <a:t>Vyhoďte </a:t>
            </a:r>
            <a:r>
              <a:rPr lang="cs-CZ" dirty="0"/>
              <a:t>všechny potraviny, které </a:t>
            </a:r>
            <a:r>
              <a:rPr lang="cs-CZ" dirty="0" smtClean="0"/>
              <a:t>přišly do kontaktu se </a:t>
            </a:r>
            <a:r>
              <a:rPr lang="cs-CZ" dirty="0"/>
              <a:t>záplavovou vodou. </a:t>
            </a:r>
            <a:endParaRPr lang="cs-CZ" dirty="0" smtClean="0"/>
          </a:p>
          <a:p>
            <a:r>
              <a:rPr lang="cs-CZ" dirty="0" smtClean="0"/>
              <a:t>Předměty, které lze očistit dezinfikujte, zbytek vyhoďte.</a:t>
            </a:r>
          </a:p>
          <a:p>
            <a:r>
              <a:rPr lang="cs-CZ" dirty="0" smtClean="0"/>
              <a:t>Škody vyfoťte pro pojišťovnu.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 povodni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96289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5446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dirty="0" smtClean="0"/>
              <a:t>Konzervy </a:t>
            </a:r>
            <a:r>
              <a:rPr lang="cs-CZ" sz="2000" dirty="0"/>
              <a:t>nebo sušené potraviny, které se </a:t>
            </a:r>
            <a:r>
              <a:rPr lang="cs-CZ" sz="2000" dirty="0" smtClean="0"/>
              <a:t>nezkazí (na tři dny)</a:t>
            </a:r>
            <a:endParaRPr lang="cs-CZ" sz="2000" dirty="0"/>
          </a:p>
          <a:p>
            <a:pPr marL="0" indent="0">
              <a:buNone/>
            </a:pPr>
            <a:r>
              <a:rPr lang="cs-CZ" sz="2000" dirty="0"/>
              <a:t>O</a:t>
            </a:r>
            <a:r>
              <a:rPr lang="cs-CZ" sz="2000" dirty="0" smtClean="0"/>
              <a:t>tvírák </a:t>
            </a:r>
            <a:r>
              <a:rPr lang="cs-CZ" sz="2000" dirty="0"/>
              <a:t>na </a:t>
            </a:r>
            <a:r>
              <a:rPr lang="cs-CZ" sz="2000" dirty="0" smtClean="0"/>
              <a:t>konzervy</a:t>
            </a:r>
          </a:p>
          <a:p>
            <a:pPr marL="0" indent="0">
              <a:buNone/>
            </a:pPr>
            <a:r>
              <a:rPr lang="cs-CZ" sz="2000" dirty="0" smtClean="0"/>
              <a:t>Voda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Svítilna a rádio</a:t>
            </a:r>
            <a:r>
              <a:rPr lang="cs-CZ" sz="2000" dirty="0"/>
              <a:t> </a:t>
            </a:r>
            <a:r>
              <a:rPr lang="cs-CZ" sz="2000" dirty="0" smtClean="0"/>
              <a:t>+ další </a:t>
            </a:r>
            <a:r>
              <a:rPr lang="cs-CZ" sz="2000" dirty="0"/>
              <a:t>baterie pro baterku a rádio</a:t>
            </a:r>
          </a:p>
          <a:p>
            <a:pPr marL="0" indent="0">
              <a:buNone/>
            </a:pPr>
            <a:r>
              <a:rPr lang="cs-CZ" sz="2000" dirty="0" smtClean="0"/>
              <a:t>Lékárnička </a:t>
            </a:r>
            <a:r>
              <a:rPr lang="cs-CZ" sz="2000" dirty="0"/>
              <a:t>a </a:t>
            </a:r>
            <a:r>
              <a:rPr lang="cs-CZ" sz="2000" dirty="0" smtClean="0"/>
              <a:t>příručka první pomoci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Mýdlo</a:t>
            </a:r>
            <a:r>
              <a:rPr lang="cs-CZ" sz="2000" dirty="0"/>
              <a:t>, toaletní papír, zubní kartáček a další </a:t>
            </a:r>
            <a:r>
              <a:rPr lang="cs-CZ" sz="2000" dirty="0" smtClean="0"/>
              <a:t>věci pro udržení hygieny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Náhradní </a:t>
            </a:r>
            <a:r>
              <a:rPr lang="cs-CZ" sz="2000" dirty="0"/>
              <a:t>oděvy a pokrývky</a:t>
            </a:r>
          </a:p>
          <a:p>
            <a:pPr marL="0" indent="0">
              <a:buNone/>
            </a:pPr>
            <a:r>
              <a:rPr lang="cs-CZ" sz="2000" dirty="0" smtClean="0"/>
              <a:t>Vidličky, </a:t>
            </a:r>
            <a:r>
              <a:rPr lang="cs-CZ" sz="2000" dirty="0"/>
              <a:t>lžíce, nože a </a:t>
            </a:r>
            <a:r>
              <a:rPr lang="cs-CZ" sz="2000" dirty="0" smtClean="0"/>
              <a:t>ešusy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Brýle </a:t>
            </a:r>
            <a:r>
              <a:rPr lang="cs-CZ" sz="2000" dirty="0"/>
              <a:t>a </a:t>
            </a:r>
            <a:r>
              <a:rPr lang="cs-CZ" sz="2000" dirty="0" smtClean="0"/>
              <a:t>léky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Píšťalka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Dokumenty (rodné listy, smlouvy </a:t>
            </a:r>
            <a:r>
              <a:rPr lang="cs-CZ" sz="2000" dirty="0"/>
              <a:t>a kreditní </a:t>
            </a:r>
            <a:r>
              <a:rPr lang="cs-CZ" sz="2000" dirty="0" smtClean="0"/>
              <a:t>karty)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Peníze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Dětské </a:t>
            </a:r>
            <a:r>
              <a:rPr lang="cs-CZ" sz="2000" dirty="0"/>
              <a:t>jídlo, láhve a pleny</a:t>
            </a:r>
          </a:p>
          <a:p>
            <a:pPr marL="0" indent="0">
              <a:buNone/>
            </a:pPr>
            <a:r>
              <a:rPr lang="cs-CZ" sz="2000" dirty="0" smtClean="0"/>
              <a:t>Krmivo </a:t>
            </a:r>
            <a:r>
              <a:rPr lang="cs-CZ" sz="2000" dirty="0"/>
              <a:t>pro domácí zvířata, pokud máte domácího mazlíčka</a:t>
            </a:r>
          </a:p>
          <a:p>
            <a:pPr marL="0" indent="0">
              <a:buNone/>
            </a:pPr>
            <a:r>
              <a:rPr lang="cs-CZ" sz="2000" dirty="0" smtClean="0"/>
              <a:t>Pokud </a:t>
            </a:r>
            <a:r>
              <a:rPr lang="cs-CZ" sz="2000" dirty="0"/>
              <a:t>žijete v chladné oblasti, </a:t>
            </a:r>
            <a:r>
              <a:rPr lang="cs-CZ" sz="2000" dirty="0" smtClean="0"/>
              <a:t>musíte </a:t>
            </a:r>
            <a:r>
              <a:rPr lang="cs-CZ" sz="2000" dirty="0"/>
              <a:t>přemýšlet o </a:t>
            </a:r>
            <a:r>
              <a:rPr lang="cs-CZ" sz="2000" dirty="0" smtClean="0"/>
              <a:t>teplém oblečení.</a:t>
            </a:r>
            <a:endParaRPr lang="cs-CZ" sz="20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/>
              <a:t>  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Evakuační zavazadlo</a:t>
            </a:r>
            <a:endParaRPr lang="cs-CZ" dirty="0"/>
          </a:p>
        </p:txBody>
      </p:sp>
      <p:pic>
        <p:nvPicPr>
          <p:cNvPr id="4098" name="Picture 2" descr="C:\Users\ucitel\AppData\Local\Microsoft\Windows\Temporary Internet Files\Content.IE5\IB7N30FK\MC9002909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356992"/>
            <a:ext cx="2279893" cy="2743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67705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Tornádo je silný vzdušný vír. </a:t>
            </a:r>
          </a:p>
          <a:p>
            <a:r>
              <a:rPr lang="cs-CZ" dirty="0"/>
              <a:t>Většina </a:t>
            </a:r>
            <a:r>
              <a:rPr lang="cs-CZ" dirty="0" smtClean="0"/>
              <a:t>tornád má nálevkovitý tvar nebo tvar chobotu. </a:t>
            </a:r>
          </a:p>
          <a:p>
            <a:r>
              <a:rPr lang="cs-CZ" dirty="0"/>
              <a:t>T</a:t>
            </a:r>
            <a:r>
              <a:rPr lang="cs-CZ" dirty="0" smtClean="0"/>
              <a:t>rvají krátce (obvykle několik </a:t>
            </a:r>
            <a:r>
              <a:rPr lang="cs-CZ" dirty="0"/>
              <a:t>minut</a:t>
            </a:r>
            <a:r>
              <a:rPr lang="cs-CZ" dirty="0" smtClean="0"/>
              <a:t>).</a:t>
            </a:r>
          </a:p>
          <a:p>
            <a:r>
              <a:rPr lang="cs-CZ" dirty="0" smtClean="0"/>
              <a:t>Rychlost </a:t>
            </a:r>
            <a:r>
              <a:rPr lang="cs-CZ" dirty="0"/>
              <a:t>větru v tornádu se pohybuje od 50 do 100 m.s</a:t>
            </a:r>
            <a:r>
              <a:rPr lang="cs-CZ" baseline="30000" dirty="0"/>
              <a:t>-1</a:t>
            </a:r>
            <a:r>
              <a:rPr lang="cs-CZ" dirty="0"/>
              <a:t> i více, přičemž jeho velikost se pohybuje ve stovkách metrů v průměru. </a:t>
            </a:r>
            <a:endParaRPr lang="cs-CZ" dirty="0" smtClean="0"/>
          </a:p>
          <a:p>
            <a:r>
              <a:rPr lang="cs-CZ" dirty="0" smtClean="0"/>
              <a:t>Tornáda </a:t>
            </a:r>
            <a:r>
              <a:rPr lang="cs-CZ" dirty="0"/>
              <a:t>se vyskytují v bouřích téměř po celém </a:t>
            </a:r>
            <a:r>
              <a:rPr lang="cs-CZ" dirty="0" smtClean="0"/>
              <a:t>světě.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Tornáda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95866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Fujitova</a:t>
            </a:r>
            <a:r>
              <a:rPr lang="cs-CZ" dirty="0" smtClean="0"/>
              <a:t> stupnice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3145002"/>
              </p:ext>
            </p:extLst>
          </p:nvPr>
        </p:nvGraphicFramePr>
        <p:xfrm>
          <a:off x="323528" y="1484784"/>
          <a:ext cx="8280921" cy="50631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0307"/>
                <a:gridCol w="2760307"/>
                <a:gridCol w="2760307"/>
              </a:tblGrid>
              <a:tr h="623393">
                <a:tc>
                  <a:txBody>
                    <a:bodyPr/>
                    <a:lstStyle/>
                    <a:p>
                      <a:r>
                        <a:rPr lang="cs-CZ" dirty="0" smtClean="0"/>
                        <a:t>INTENZITA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RYCHLOST (KM/H)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ŠKODY</a:t>
                      </a:r>
                      <a:endParaRPr lang="cs-CZ" dirty="0"/>
                    </a:p>
                  </a:txBody>
                  <a:tcPr/>
                </a:tc>
              </a:tr>
              <a:tr h="724134">
                <a:tc>
                  <a:txBody>
                    <a:bodyPr/>
                    <a:lstStyle/>
                    <a:p>
                      <a:r>
                        <a:rPr lang="cs-CZ" dirty="0" smtClean="0"/>
                        <a:t>F0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64-116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lehké škody, zlomené větve stromů</a:t>
                      </a:r>
                      <a:endParaRPr lang="cs-CZ" dirty="0"/>
                    </a:p>
                  </a:txBody>
                  <a:tcPr/>
                </a:tc>
              </a:tr>
              <a:tr h="623393">
                <a:tc>
                  <a:txBody>
                    <a:bodyPr/>
                    <a:lstStyle/>
                    <a:p>
                      <a:r>
                        <a:rPr lang="cs-CZ" dirty="0" smtClean="0"/>
                        <a:t>F1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117-180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Průměrné škody</a:t>
                      </a:r>
                      <a:endParaRPr lang="cs-CZ" dirty="0"/>
                    </a:p>
                  </a:txBody>
                  <a:tcPr/>
                </a:tc>
              </a:tr>
              <a:tr h="623393">
                <a:tc>
                  <a:txBody>
                    <a:bodyPr/>
                    <a:lstStyle/>
                    <a:p>
                      <a:r>
                        <a:rPr lang="cs-CZ" dirty="0" smtClean="0"/>
                        <a:t>F2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182-253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Značné škody, vyvrácené stromy</a:t>
                      </a:r>
                      <a:endParaRPr lang="cs-CZ" dirty="0"/>
                    </a:p>
                  </a:txBody>
                  <a:tcPr/>
                </a:tc>
              </a:tr>
              <a:tr h="623393">
                <a:tc>
                  <a:txBody>
                    <a:bodyPr/>
                    <a:lstStyle/>
                    <a:p>
                      <a:r>
                        <a:rPr lang="cs-CZ" dirty="0" smtClean="0"/>
                        <a:t>F3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254-331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effectLst/>
                        </a:rPr>
                        <a:t>těžká poškození, střechy a zdi strženy, převrácené</a:t>
                      </a:r>
                      <a:r>
                        <a:rPr lang="cs-CZ" baseline="0" dirty="0" smtClean="0">
                          <a:effectLst/>
                        </a:rPr>
                        <a:t> vlaky</a:t>
                      </a:r>
                      <a:endParaRPr lang="cs-CZ" dirty="0"/>
                    </a:p>
                  </a:txBody>
                  <a:tcPr/>
                </a:tc>
              </a:tr>
              <a:tr h="623393">
                <a:tc>
                  <a:txBody>
                    <a:bodyPr/>
                    <a:lstStyle/>
                    <a:p>
                      <a:r>
                        <a:rPr lang="cs-CZ" dirty="0" smtClean="0"/>
                        <a:t>F4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333-418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Ničí dobře postavené domy</a:t>
                      </a:r>
                      <a:endParaRPr lang="cs-CZ" dirty="0"/>
                    </a:p>
                  </a:txBody>
                  <a:tcPr/>
                </a:tc>
              </a:tr>
              <a:tr h="623393">
                <a:tc>
                  <a:txBody>
                    <a:bodyPr/>
                    <a:lstStyle/>
                    <a:p>
                      <a:r>
                        <a:rPr lang="cs-CZ" dirty="0" smtClean="0"/>
                        <a:t>F5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420-512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Zničující poškození domů, auta odhozená na stovky metrů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37734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2962672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Tornáda </a:t>
            </a:r>
            <a:r>
              <a:rPr lang="cs-CZ" dirty="0"/>
              <a:t>se tvoří v </a:t>
            </a:r>
            <a:r>
              <a:rPr lang="cs-CZ" dirty="0" smtClean="0"/>
              <a:t>bouřce. </a:t>
            </a:r>
          </a:p>
          <a:p>
            <a:pPr marL="0" indent="0">
              <a:buNone/>
            </a:pPr>
            <a:r>
              <a:rPr lang="cs-CZ" dirty="0" smtClean="0"/>
              <a:t>Horký </a:t>
            </a:r>
            <a:r>
              <a:rPr lang="cs-CZ" dirty="0"/>
              <a:t>vzduch blízko země </a:t>
            </a:r>
            <a:r>
              <a:rPr lang="cs-CZ" dirty="0" smtClean="0"/>
              <a:t>je nasáván do centra bouře. Tornáda se mohou </a:t>
            </a:r>
            <a:r>
              <a:rPr lang="cs-CZ" dirty="0"/>
              <a:t>tvořit v každém ročním </a:t>
            </a:r>
            <a:r>
              <a:rPr lang="cs-CZ" dirty="0" smtClean="0"/>
              <a:t>období.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Vznik tornáda</a:t>
            </a:r>
            <a:endParaRPr lang="cs-CZ" dirty="0"/>
          </a:p>
        </p:txBody>
      </p:sp>
      <p:sp>
        <p:nvSpPr>
          <p:cNvPr id="6" name="Šipka doprava se zářezem 5"/>
          <p:cNvSpPr/>
          <p:nvPr/>
        </p:nvSpPr>
        <p:spPr>
          <a:xfrm>
            <a:off x="3768080" y="980728"/>
            <a:ext cx="4248472" cy="1368152"/>
          </a:xfrm>
          <a:prstGeom prst="notchedRigh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Tryskové proudění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222" y="2378046"/>
            <a:ext cx="4548187" cy="136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363933" y="2770168"/>
            <a:ext cx="10567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Bouře</a:t>
            </a:r>
            <a:endParaRPr lang="cs-CZ" sz="2800" dirty="0"/>
          </a:p>
        </p:txBody>
      </p:sp>
      <p:pic>
        <p:nvPicPr>
          <p:cNvPr id="3075" name="Picture 3" descr="C:\Users\ucitel\AppData\Local\Microsoft\Windows\Temporary Internet Files\Content.IE5\MLG6GDGL\MC9003037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275" y="3573016"/>
            <a:ext cx="3182134" cy="289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80894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Users\ucitel\AppData\Local\Microsoft\Windows\Temporary Internet Files\Content.IE5\NY3SB0FM\MP90040694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106060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ucitel\AppData\Local\Microsoft\Windows\Temporary Internet Files\Content.IE5\QVQC5HRR\MP90040756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31512"/>
            <a:ext cx="2376264" cy="3562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ucitel\AppData\Local\Microsoft\Windows\Temporary Internet Files\Content.IE5\Q2AZIBVX\MP900407567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131511"/>
            <a:ext cx="5328592" cy="3551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5">
            <a:hlinkClick r:id="rId5"/>
          </p:cNvPr>
          <p:cNvSpPr>
            <a:spLocks noChangeArrowheads="1"/>
          </p:cNvSpPr>
          <p:nvPr/>
        </p:nvSpPr>
        <p:spPr bwMode="auto">
          <a:xfrm>
            <a:off x="4646209" y="264566"/>
            <a:ext cx="1368152" cy="915517"/>
          </a:xfrm>
          <a:prstGeom prst="rect">
            <a:avLst/>
          </a:prstGeom>
          <a:solidFill>
            <a:srgbClr val="00A8A4"/>
          </a:solidFill>
          <a:ln w="9525">
            <a:miter lim="800000"/>
            <a:headEnd/>
            <a:tailEnd/>
          </a:ln>
          <a:scene3d>
            <a:camera prst="legacyPerspectiveTop"/>
            <a:lightRig rig="legacyNormal3" dir="b"/>
          </a:scene3d>
          <a:sp3d prstMaterial="legacyMatte">
            <a:bevelT w="13500" h="13500" prst="angle"/>
            <a:bevelB w="13500" h="13500" prst="angle"/>
            <a:extrusionClr>
              <a:srgbClr val="00A8A4"/>
            </a:extrusionClr>
          </a:sp3d>
        </p:spPr>
        <p:txBody>
          <a:bodyPr wrap="square" lIns="90000" tIns="46800" rIns="90000" bIns="46800" anchor="ctr">
            <a:spAutoFit/>
            <a:flatTx/>
          </a:bodyPr>
          <a:lstStyle/>
          <a:p>
            <a:endParaRPr lang="cs-CZ" dirty="0"/>
          </a:p>
        </p:txBody>
      </p:sp>
      <p:sp>
        <p:nvSpPr>
          <p:cNvPr id="8" name="Ovál 7">
            <a:hlinkClick r:id="rId6"/>
          </p:cNvPr>
          <p:cNvSpPr/>
          <p:nvPr/>
        </p:nvSpPr>
        <p:spPr>
          <a:xfrm>
            <a:off x="4646209" y="362284"/>
            <a:ext cx="1368152" cy="72008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Video</a:t>
            </a:r>
            <a:endParaRPr lang="cs-CZ" sz="2400" dirty="0"/>
          </a:p>
        </p:txBody>
      </p:sp>
      <p:sp>
        <p:nvSpPr>
          <p:cNvPr id="9" name="Rectangle 35">
            <a:hlinkClick r:id="rId7"/>
          </p:cNvPr>
          <p:cNvSpPr>
            <a:spLocks noChangeArrowheads="1"/>
          </p:cNvSpPr>
          <p:nvPr/>
        </p:nvSpPr>
        <p:spPr bwMode="auto">
          <a:xfrm>
            <a:off x="6660232" y="264566"/>
            <a:ext cx="1368152" cy="915517"/>
          </a:xfrm>
          <a:prstGeom prst="rect">
            <a:avLst/>
          </a:prstGeom>
          <a:solidFill>
            <a:srgbClr val="00A8A4"/>
          </a:solidFill>
          <a:ln w="9525">
            <a:miter lim="800000"/>
            <a:headEnd/>
            <a:tailEnd/>
          </a:ln>
          <a:scene3d>
            <a:camera prst="legacyPerspectiveTop"/>
            <a:lightRig rig="legacyNormal3" dir="b"/>
          </a:scene3d>
          <a:sp3d prstMaterial="legacyMatte">
            <a:bevelT w="13500" h="13500" prst="angle"/>
            <a:bevelB w="13500" h="13500" prst="angle"/>
            <a:extrusionClr>
              <a:srgbClr val="00A8A4"/>
            </a:extrusionClr>
          </a:sp3d>
        </p:spPr>
        <p:txBody>
          <a:bodyPr wrap="square" lIns="90000" tIns="46800" rIns="90000" bIns="46800" anchor="ctr">
            <a:spAutoFit/>
            <a:flatTx/>
          </a:bodyPr>
          <a:lstStyle/>
          <a:p>
            <a:endParaRPr lang="cs-CZ" dirty="0"/>
          </a:p>
        </p:txBody>
      </p:sp>
      <p:sp>
        <p:nvSpPr>
          <p:cNvPr id="10" name="Ovál 9">
            <a:hlinkClick r:id="rId6"/>
          </p:cNvPr>
          <p:cNvSpPr/>
          <p:nvPr/>
        </p:nvSpPr>
        <p:spPr>
          <a:xfrm>
            <a:off x="6660232" y="362284"/>
            <a:ext cx="1368152" cy="72008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Video</a:t>
            </a:r>
            <a:endParaRPr 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4788024" y="1628800"/>
            <a:ext cx="3024336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Tornáda</a:t>
            </a:r>
            <a:endParaRPr lang="cs-CZ" sz="60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59390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24744"/>
          </a:xfrm>
        </p:spPr>
        <p:txBody>
          <a:bodyPr/>
          <a:lstStyle/>
          <a:p>
            <a:r>
              <a:rPr lang="cs-CZ" dirty="0" smtClean="0"/>
              <a:t>Tornáda se vyskytují na celém světě. Nejčastěji v tzv. Tornádové aleji. </a:t>
            </a:r>
            <a:r>
              <a:rPr lang="cs-CZ" b="1" dirty="0" smtClean="0"/>
              <a:t>Kterými státy prochází?</a:t>
            </a:r>
            <a:endParaRPr lang="cs-CZ" b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Výskyt tornád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766343"/>
            <a:ext cx="5472608" cy="3790551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7236296" y="6237312"/>
            <a:ext cx="72487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Mapa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48008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Sněhová bouře a mrazy Vás můžou zaskočit i tam, kde jsou jinak mírné zimy.</a:t>
            </a:r>
          </a:p>
          <a:p>
            <a:r>
              <a:rPr lang="cs-CZ" dirty="0" smtClean="0"/>
              <a:t>Základní pravidlo je před opuštěním domu se teple obléknout. Důležité jsou teplé ponožky, rukavice, čepice.</a:t>
            </a:r>
          </a:p>
          <a:p>
            <a:r>
              <a:rPr lang="cs-CZ" dirty="0" smtClean="0"/>
              <a:t>Pokud nemusíte nevycházejte.</a:t>
            </a:r>
          </a:p>
          <a:p>
            <a:r>
              <a:rPr lang="cs-CZ" dirty="0" smtClean="0"/>
              <a:t>Pokud ucítíte třes, </a:t>
            </a:r>
            <a:r>
              <a:rPr lang="cs-CZ" dirty="0"/>
              <a:t>pokud máte ztuhlé </a:t>
            </a:r>
            <a:r>
              <a:rPr lang="cs-CZ" dirty="0" smtClean="0"/>
              <a:t>prsty, </a:t>
            </a:r>
            <a:r>
              <a:rPr lang="cs-CZ" dirty="0"/>
              <a:t>ušní lalůčky či </a:t>
            </a:r>
            <a:r>
              <a:rPr lang="cs-CZ" dirty="0" smtClean="0"/>
              <a:t>nos, rychle vyhledejte nějaké místo, kde se můžete zahřát.</a:t>
            </a:r>
          </a:p>
          <a:p>
            <a:r>
              <a:rPr lang="cs-CZ" dirty="0" smtClean="0"/>
              <a:t>Poslouchejte předpověď počasí.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Sněhové bouře a mrazy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55316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62088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Vlivem větru je zvedán </a:t>
            </a:r>
            <a:r>
              <a:rPr lang="cs-CZ" dirty="0"/>
              <a:t>do atmosféry drobný </a:t>
            </a:r>
            <a:r>
              <a:rPr lang="cs-CZ" dirty="0" smtClean="0"/>
              <a:t>prach nebo </a:t>
            </a:r>
            <a:r>
              <a:rPr lang="cs-CZ" dirty="0"/>
              <a:t>písek, který se pak </a:t>
            </a:r>
            <a:r>
              <a:rPr lang="cs-CZ" dirty="0" smtClean="0"/>
              <a:t>ukládá v nových oblastech.</a:t>
            </a:r>
          </a:p>
          <a:p>
            <a:r>
              <a:rPr lang="cs-CZ" dirty="0" smtClean="0"/>
              <a:t>Před pískem je nutné si chránit dýchací cesty a oči. </a:t>
            </a:r>
          </a:p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Pouštní bouře</a:t>
            </a:r>
            <a:endParaRPr lang="cs-CZ" dirty="0"/>
          </a:p>
        </p:txBody>
      </p:sp>
      <p:sp>
        <p:nvSpPr>
          <p:cNvPr id="5" name="Rectangle 35">
            <a:hlinkClick r:id="rId2"/>
          </p:cNvPr>
          <p:cNvSpPr>
            <a:spLocks noChangeArrowheads="1"/>
          </p:cNvSpPr>
          <p:nvPr/>
        </p:nvSpPr>
        <p:spPr bwMode="auto">
          <a:xfrm>
            <a:off x="1583668" y="4869159"/>
            <a:ext cx="1368152" cy="915517"/>
          </a:xfrm>
          <a:prstGeom prst="rect">
            <a:avLst/>
          </a:prstGeom>
          <a:solidFill>
            <a:srgbClr val="00A8A4"/>
          </a:solidFill>
          <a:ln w="9525">
            <a:miter lim="800000"/>
            <a:headEnd/>
            <a:tailEnd/>
          </a:ln>
          <a:scene3d>
            <a:camera prst="legacyPerspectiveTop"/>
            <a:lightRig rig="legacyNormal3" dir="b"/>
          </a:scene3d>
          <a:sp3d prstMaterial="legacyMatte">
            <a:bevelT w="13500" h="13500" prst="angle"/>
            <a:bevelB w="13500" h="13500" prst="angle"/>
            <a:extrusionClr>
              <a:srgbClr val="00A8A4"/>
            </a:extrusionClr>
          </a:sp3d>
        </p:spPr>
        <p:txBody>
          <a:bodyPr wrap="square" lIns="90000" tIns="46800" rIns="90000" bIns="46800" anchor="ctr">
            <a:spAutoFit/>
            <a:flatTx/>
          </a:bodyPr>
          <a:lstStyle/>
          <a:p>
            <a:endParaRPr lang="cs-CZ" dirty="0"/>
          </a:p>
        </p:txBody>
      </p:sp>
      <p:sp>
        <p:nvSpPr>
          <p:cNvPr id="6" name="Ovál 5">
            <a:hlinkClick r:id="rId3"/>
          </p:cNvPr>
          <p:cNvSpPr/>
          <p:nvPr/>
        </p:nvSpPr>
        <p:spPr>
          <a:xfrm>
            <a:off x="1583668" y="4966877"/>
            <a:ext cx="1368152" cy="72008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Video</a:t>
            </a:r>
            <a:endParaRPr lang="cs-CZ" sz="2400" dirty="0"/>
          </a:p>
        </p:txBody>
      </p:sp>
      <p:sp>
        <p:nvSpPr>
          <p:cNvPr id="7" name="Rectangle 35">
            <a:hlinkClick r:id="rId4"/>
          </p:cNvPr>
          <p:cNvSpPr>
            <a:spLocks noChangeArrowheads="1"/>
          </p:cNvSpPr>
          <p:nvPr/>
        </p:nvSpPr>
        <p:spPr bwMode="auto">
          <a:xfrm>
            <a:off x="6084168" y="4869160"/>
            <a:ext cx="1368152" cy="915517"/>
          </a:xfrm>
          <a:prstGeom prst="rect">
            <a:avLst/>
          </a:prstGeom>
          <a:solidFill>
            <a:srgbClr val="00A8A4"/>
          </a:solidFill>
          <a:ln w="9525">
            <a:miter lim="800000"/>
            <a:headEnd/>
            <a:tailEnd/>
          </a:ln>
          <a:scene3d>
            <a:camera prst="legacyPerspectiveTop"/>
            <a:lightRig rig="legacyNormal3" dir="b"/>
          </a:scene3d>
          <a:sp3d prstMaterial="legacyMatte">
            <a:bevelT w="13500" h="13500" prst="angle"/>
            <a:bevelB w="13500" h="13500" prst="angle"/>
            <a:extrusionClr>
              <a:srgbClr val="00A8A4"/>
            </a:extrusionClr>
          </a:sp3d>
        </p:spPr>
        <p:txBody>
          <a:bodyPr wrap="square" lIns="90000" tIns="46800" rIns="90000" bIns="46800" anchor="ctr">
            <a:spAutoFit/>
            <a:flatTx/>
          </a:bodyPr>
          <a:lstStyle/>
          <a:p>
            <a:endParaRPr lang="cs-CZ" dirty="0"/>
          </a:p>
        </p:txBody>
      </p:sp>
      <p:sp>
        <p:nvSpPr>
          <p:cNvPr id="8" name="Ovál 7">
            <a:hlinkClick r:id="rId3"/>
          </p:cNvPr>
          <p:cNvSpPr/>
          <p:nvPr/>
        </p:nvSpPr>
        <p:spPr>
          <a:xfrm>
            <a:off x="6084168" y="4966878"/>
            <a:ext cx="1368152" cy="72008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Video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767998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Silná rotující bouře, která se tvoří v blízkosti rovníku. Rychlost rotujícího víru je 119 km/h. V západní části Tichého oceánu jej nazýváme tajfun.</a:t>
            </a:r>
          </a:p>
          <a:p>
            <a:r>
              <a:rPr lang="cs-CZ" dirty="0" smtClean="0"/>
              <a:t>Na pobřeží vítr</a:t>
            </a:r>
            <a:r>
              <a:rPr lang="cs-CZ" dirty="0"/>
              <a:t>, déšť a obrovské vlny mohou způsobit rozsáhlé škody</a:t>
            </a:r>
            <a:r>
              <a:rPr lang="cs-CZ" dirty="0" smtClean="0"/>
              <a:t>.</a:t>
            </a:r>
          </a:p>
          <a:p>
            <a:r>
              <a:rPr lang="cs-CZ" dirty="0" err="1"/>
              <a:t>Hurikánová</a:t>
            </a:r>
            <a:r>
              <a:rPr lang="cs-CZ" dirty="0"/>
              <a:t> sezóna </a:t>
            </a:r>
            <a:r>
              <a:rPr lang="cs-CZ" dirty="0" smtClean="0"/>
              <a:t>trvá v Atlantském oceánu od </a:t>
            </a:r>
            <a:r>
              <a:rPr lang="cs-CZ" dirty="0"/>
              <a:t>1. června do 30. listopadu. Ve východní části Tichého oceánu, </a:t>
            </a:r>
            <a:r>
              <a:rPr lang="cs-CZ" dirty="0" err="1"/>
              <a:t>hurikánová</a:t>
            </a:r>
            <a:r>
              <a:rPr lang="cs-CZ" dirty="0"/>
              <a:t> sezóna </a:t>
            </a:r>
            <a:r>
              <a:rPr lang="cs-CZ" dirty="0" smtClean="0"/>
              <a:t>trvá od </a:t>
            </a:r>
            <a:r>
              <a:rPr lang="cs-CZ" dirty="0"/>
              <a:t>15. května do 30. listopadu.</a:t>
            </a:r>
            <a:br>
              <a:rPr lang="cs-CZ" dirty="0"/>
            </a:b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Hurikány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04557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citel\AppData\Local\Microsoft\Windows\Temporary Internet Files\Content.IE5\22YE03OT\MP90040142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22" y="188640"/>
            <a:ext cx="8968500" cy="5976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53234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citel\AppData\Local\Microsoft\Windows\Temporary Internet Files\Content.IE5\KH4JINFP\MP90041411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6239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citel\AppData\Local\Microsoft\Windows\Temporary Internet Files\Content.IE5\KZDSEUF6\MP90014459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05"/>
            <a:ext cx="9112665" cy="6196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2365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lvl="0"/>
            <a:r>
              <a:rPr lang="cs-CZ" b="1" dirty="0">
                <a:latin typeface="Times New Roman" pitchFamily="18" charset="0"/>
                <a:cs typeface="Times New Roman" pitchFamily="18" charset="0"/>
              </a:rPr>
              <a:t>Téma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: Lidé v ohrožení – bouře, uragány, tornáda, povodně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Přírodní složky a oblasti Země)</a:t>
            </a:r>
          </a:p>
          <a:p>
            <a:pPr>
              <a:lnSpc>
                <a:spcPct val="90000"/>
              </a:lnSpc>
            </a:pPr>
            <a:r>
              <a:rPr lang="cs-CZ" b="1" dirty="0"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: Petr Hlava </a:t>
            </a:r>
          </a:p>
          <a:p>
            <a:pPr>
              <a:lnSpc>
                <a:spcPct val="90000"/>
              </a:lnSpc>
            </a:pPr>
            <a:r>
              <a:rPr lang="cs-CZ" b="1" dirty="0"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: Zeměpis</a:t>
            </a:r>
          </a:p>
          <a:p>
            <a:pPr>
              <a:lnSpc>
                <a:spcPct val="90000"/>
              </a:lnSpc>
            </a:pPr>
            <a:r>
              <a:rPr lang="cs-CZ" b="1" dirty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: šestý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Anotace: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Prezentace obsahující informace o přírodních pohromách, konkrétně 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bouřích, tornádech, povodních aj.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Připojeny jsou i názorné obrázky a odkazy na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videa.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Obsah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: Výkladová prezentace je tvořena pro žáky šestého ročníku. Určena je pro frontální výuku. Materiál je doplněn pracovním listem.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Použité materiály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: Zeměpis pro základní školy a víceletá gymnázia 6 ročník, Fraus, Plzeň, 2003.</a:t>
            </a:r>
          </a:p>
          <a:p>
            <a:endParaRPr lang="cs-CZ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Metodika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60996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0" y="0"/>
            <a:ext cx="9144000" cy="12687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213679" y="1556792"/>
            <a:ext cx="81027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Veškeré obrázky pocházejí z </a:t>
            </a:r>
            <a:r>
              <a:rPr lang="cs-CZ" sz="2400" dirty="0" smtClean="0">
                <a:hlinkClick r:id="rId3"/>
              </a:rPr>
              <a:t>www.office.com</a:t>
            </a:r>
            <a:endParaRPr lang="cs-CZ" sz="2400" dirty="0" smtClean="0"/>
          </a:p>
          <a:p>
            <a:r>
              <a:rPr lang="cs-CZ" sz="2400" dirty="0" smtClean="0"/>
              <a:t>Mapa: </a:t>
            </a:r>
            <a:r>
              <a:rPr lang="cs-CZ" sz="2400" dirty="0"/>
              <a:t>Mapa: </a:t>
            </a:r>
            <a:r>
              <a:rPr lang="en-US" sz="2400" dirty="0"/>
              <a:t>Daniel </a:t>
            </a:r>
            <a:r>
              <a:rPr lang="en-US" sz="2400" dirty="0" err="1"/>
              <a:t>Dalet</a:t>
            </a:r>
            <a:r>
              <a:rPr lang="en-US" sz="2400" dirty="0"/>
              <a:t>. d-maps.com </a:t>
            </a:r>
            <a:r>
              <a:rPr lang="en-US" sz="2400" dirty="0" smtClean="0"/>
              <a:t>–</a:t>
            </a:r>
            <a:r>
              <a:rPr lang="cs-CZ" sz="2400" dirty="0" smtClean="0"/>
              <a:t> </a:t>
            </a:r>
            <a:r>
              <a:rPr lang="cs-CZ" sz="2400" dirty="0" err="1" smtClean="0"/>
              <a:t>Tornado</a:t>
            </a:r>
            <a:r>
              <a:rPr lang="cs-CZ" sz="2400" dirty="0" smtClean="0"/>
              <a:t> </a:t>
            </a:r>
            <a:r>
              <a:rPr lang="cs-CZ" sz="2400" dirty="0" err="1" smtClean="0"/>
              <a:t>Alley</a:t>
            </a:r>
            <a:r>
              <a:rPr lang="en-US" sz="2400" dirty="0" smtClean="0"/>
              <a:t> </a:t>
            </a:r>
            <a:r>
              <a:rPr lang="en-US" sz="2400" dirty="0"/>
              <a:t>[</a:t>
            </a:r>
            <a:r>
              <a:rPr lang="cs-CZ" sz="2400" dirty="0"/>
              <a:t>On line</a:t>
            </a:r>
            <a:r>
              <a:rPr lang="en-US" sz="2400" dirty="0"/>
              <a:t>]. </a:t>
            </a:r>
            <a:r>
              <a:rPr lang="de-DE" sz="2400" dirty="0"/>
              <a:t>2011 </a:t>
            </a:r>
            <a:endParaRPr lang="cs-CZ" sz="2400" dirty="0"/>
          </a:p>
          <a:p>
            <a:r>
              <a:rPr lang="de-DE" sz="2400" dirty="0"/>
              <a:t> [</a:t>
            </a:r>
            <a:r>
              <a:rPr lang="cs-CZ" sz="2400" dirty="0"/>
              <a:t>cit. </a:t>
            </a:r>
            <a:r>
              <a:rPr lang="de-DE" sz="2400" dirty="0"/>
              <a:t>20</a:t>
            </a:r>
            <a:r>
              <a:rPr lang="cs-CZ" sz="2400" dirty="0" smtClean="0"/>
              <a:t>12-04-14</a:t>
            </a:r>
            <a:r>
              <a:rPr lang="de-DE" sz="2400" dirty="0" smtClean="0"/>
              <a:t>]. </a:t>
            </a:r>
            <a:r>
              <a:rPr lang="de-DE" sz="2400" dirty="0" err="1"/>
              <a:t>Dostupné</a:t>
            </a:r>
            <a:r>
              <a:rPr lang="de-DE" sz="2400" dirty="0"/>
              <a:t> z WWW: </a:t>
            </a:r>
            <a:r>
              <a:rPr lang="cs-CZ" sz="2400" dirty="0"/>
              <a:t>http://</a:t>
            </a:r>
            <a:r>
              <a:rPr lang="cs-CZ" sz="2400" dirty="0" smtClean="0"/>
              <a:t>www.enchantedlearning.com/wordhunt/tornadoalley/30.shtml Licence</a:t>
            </a:r>
            <a:r>
              <a:rPr lang="cs-CZ" sz="2400" dirty="0"/>
              <a:t>: Copyright - Všechna práva vyhrazena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600835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645</TotalTime>
  <Words>1268</Words>
  <Application>Microsoft Office PowerPoint</Application>
  <PresentationFormat>Předvádění na obrazovce (4:3)</PresentationFormat>
  <Paragraphs>181</Paragraphs>
  <Slides>29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Motiv systému Office</vt:lpstr>
      <vt:lpstr>Prezentace aplikace PowerPoint</vt:lpstr>
      <vt:lpstr>Prezentace aplikace PowerPoint</vt:lpstr>
      <vt:lpstr>Prezentace aplikace PowerPoint</vt:lpstr>
      <vt:lpstr>Vítr</vt:lpstr>
      <vt:lpstr>Bouře</vt:lpstr>
      <vt:lpstr>Prezentace aplikace PowerPoint</vt:lpstr>
      <vt:lpstr>Blesky</vt:lpstr>
      <vt:lpstr>Prezentace aplikace PowerPoint</vt:lpstr>
      <vt:lpstr>Co udělat.</vt:lpstr>
      <vt:lpstr>Povodně</vt:lpstr>
      <vt:lpstr>Prezentace aplikace PowerPoint</vt:lpstr>
      <vt:lpstr>Prezentace aplikace PowerPoint</vt:lpstr>
      <vt:lpstr>Před povodní</vt:lpstr>
      <vt:lpstr>Při povodni</vt:lpstr>
      <vt:lpstr>Po povodni</vt:lpstr>
      <vt:lpstr>Evakuační zavazadlo</vt:lpstr>
      <vt:lpstr>Tornáda</vt:lpstr>
      <vt:lpstr>Fujitova stupnice</vt:lpstr>
      <vt:lpstr>Vznik tornáda</vt:lpstr>
      <vt:lpstr>Prezentace aplikace PowerPoint</vt:lpstr>
      <vt:lpstr>Výskyt tornád</vt:lpstr>
      <vt:lpstr>Sněhové bouře a mrazy</vt:lpstr>
      <vt:lpstr>Pouštní bouře</vt:lpstr>
      <vt:lpstr>Hurikány</vt:lpstr>
      <vt:lpstr>Prezentace aplikace PowerPoint</vt:lpstr>
      <vt:lpstr>Prezentace aplikace PowerPoint</vt:lpstr>
      <vt:lpstr>Prezentace aplikace PowerPoint</vt:lpstr>
      <vt:lpstr>Metodika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Hlava Petr</dc:creator>
  <cp:lastModifiedBy>Hlava Petr</cp:lastModifiedBy>
  <cp:revision>72</cp:revision>
  <dcterms:created xsi:type="dcterms:W3CDTF">2012-04-09T20:52:41Z</dcterms:created>
  <dcterms:modified xsi:type="dcterms:W3CDTF">2012-04-19T20:53:27Z</dcterms:modified>
</cp:coreProperties>
</file>