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9" r:id="rId4"/>
    <p:sldId id="260" r:id="rId5"/>
    <p:sldId id="261" r:id="rId6"/>
    <p:sldId id="259" r:id="rId7"/>
    <p:sldId id="262" r:id="rId8"/>
    <p:sldId id="264" r:id="rId9"/>
    <p:sldId id="263" r:id="rId10"/>
    <p:sldId id="266" r:id="rId11"/>
    <p:sldId id="267" r:id="rId12"/>
    <p:sldId id="268" r:id="rId13"/>
    <p:sldId id="269" r:id="rId14"/>
    <p:sldId id="270" r:id="rId15"/>
    <p:sldId id="273" r:id="rId16"/>
    <p:sldId id="271" r:id="rId17"/>
    <p:sldId id="272" r:id="rId18"/>
    <p:sldId id="274" r:id="rId19"/>
    <p:sldId id="275" r:id="rId20"/>
    <p:sldId id="276" r:id="rId21"/>
    <p:sldId id="278" r:id="rId22"/>
    <p:sldId id="280" r:id="rId23"/>
    <p:sldId id="281" r:id="rId24"/>
    <p:sldId id="282" r:id="rId25"/>
    <p:sldId id="283" r:id="rId26"/>
    <p:sldId id="265" r:id="rId27"/>
    <p:sldId id="277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NÁZEV: Království hor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Chvalkovice, okres Náchod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TEMA: Přírodní složky a oblasti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F89DA1-35EF-4E52-9A2E-41098C04F02E}" type="presOf" srcId="{B651F6E3-6281-48DB-9319-2AEAFDAE7572}" destId="{619D679B-A015-4ECF-8348-D1034C574F40}" srcOrd="0" destOrd="0" presId="urn:microsoft.com/office/officeart/2005/8/layout/target3"/>
    <dgm:cxn modelId="{AABDDDA4-2EB5-4F32-B535-40BC4C2A89D9}" type="presOf" srcId="{D1D4F407-5343-4D3F-B5B9-D407B03CAEB4}" destId="{D005CE8C-CC26-4C3E-AC11-E15060ECD759}" srcOrd="0" destOrd="0" presId="urn:microsoft.com/office/officeart/2005/8/layout/target3"/>
    <dgm:cxn modelId="{1F922F6A-7E9E-4093-A951-42031461321D}" type="presOf" srcId="{D1B46980-6531-4606-95E6-44980827E919}" destId="{2BE915AB-18AA-4053-B92C-3BFC9ED204BB}" srcOrd="1" destOrd="0" presId="urn:microsoft.com/office/officeart/2005/8/layout/target3"/>
    <dgm:cxn modelId="{96665EF6-E6BB-43F7-B7C4-9E5776C36F9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EB759E-60C6-4CC5-9543-7898B3B2115B}" type="presOf" srcId="{D8197B8C-B260-4A16-BDF4-0947B075E274}" destId="{25B08C86-7E15-44DC-BE7F-FFB55DD49D12}" srcOrd="0" destOrd="0" presId="urn:microsoft.com/office/officeart/2005/8/layout/target3"/>
    <dgm:cxn modelId="{C99E3C79-FACA-400F-A6EC-443636FBCC77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7A5EC7-C50B-43D9-9B34-428EFBF55F9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CBBEBD-BDCB-414A-AEB9-EDDA81093A5D}" type="presOf" srcId="{D8197B8C-B260-4A16-BDF4-0947B075E274}" destId="{5A5FFA88-C948-4069-8E93-59FA12366E83}" srcOrd="1" destOrd="0" presId="urn:microsoft.com/office/officeart/2005/8/layout/target3"/>
    <dgm:cxn modelId="{8061A790-376F-461B-B184-34EA6EA3BDDC}" type="presOf" srcId="{D1D4F407-5343-4D3F-B5B9-D407B03CAEB4}" destId="{AED2198E-93D5-4001-81B4-73124B309672}" srcOrd="1" destOrd="0" presId="urn:microsoft.com/office/officeart/2005/8/layout/target3"/>
    <dgm:cxn modelId="{1F716378-0E5D-46A2-A8CB-55CA1101BE85}" type="presOf" srcId="{4C35D32F-0EAB-4CD7-82EE-45574DC2A586}" destId="{8BEBB6EC-1DAA-4CAC-8A25-BC0FCBD5DBD5}" srcOrd="0" destOrd="0" presId="urn:microsoft.com/office/officeart/2005/8/layout/target3"/>
    <dgm:cxn modelId="{F9B16A06-9E4D-4EB5-A7F6-5027F0C98EBE}" type="presOf" srcId="{B651F6E3-6281-48DB-9319-2AEAFDAE7572}" destId="{6BB5E863-4638-4E1D-BFDE-399D028AC4ED}" srcOrd="1" destOrd="0" presId="urn:microsoft.com/office/officeart/2005/8/layout/target3"/>
    <dgm:cxn modelId="{62F1E1DC-C4C8-4C52-9B5F-EEC5F9A8A5BD}" type="presParOf" srcId="{333A1088-737F-45CB-B68E-254E46348037}" destId="{F5ABB229-8D3B-4694-996A-96F23CF14429}" srcOrd="0" destOrd="0" presId="urn:microsoft.com/office/officeart/2005/8/layout/target3"/>
    <dgm:cxn modelId="{2AF1A760-E4C1-41F1-A453-C9D23F24BFFA}" type="presParOf" srcId="{333A1088-737F-45CB-B68E-254E46348037}" destId="{F41139FD-01EE-4571-8B17-4FB00FC51163}" srcOrd="1" destOrd="0" presId="urn:microsoft.com/office/officeart/2005/8/layout/target3"/>
    <dgm:cxn modelId="{8873193D-9929-4541-912C-AFEC5A77466F}" type="presParOf" srcId="{333A1088-737F-45CB-B68E-254E46348037}" destId="{D005CE8C-CC26-4C3E-AC11-E15060ECD759}" srcOrd="2" destOrd="0" presId="urn:microsoft.com/office/officeart/2005/8/layout/target3"/>
    <dgm:cxn modelId="{1B3A3EBC-6203-48D4-B73E-35F965D30EBB}" type="presParOf" srcId="{333A1088-737F-45CB-B68E-254E46348037}" destId="{2C702D82-9B77-49B7-9568-BB8EB47C3372}" srcOrd="3" destOrd="0" presId="urn:microsoft.com/office/officeart/2005/8/layout/target3"/>
    <dgm:cxn modelId="{AEC5ACEE-22A1-4AC8-B1C3-E8080E9D4DFE}" type="presParOf" srcId="{333A1088-737F-45CB-B68E-254E46348037}" destId="{A52A0455-90FF-4808-ABD0-F02540D31D5A}" srcOrd="4" destOrd="0" presId="urn:microsoft.com/office/officeart/2005/8/layout/target3"/>
    <dgm:cxn modelId="{E7C583D5-C003-4023-B04F-4D4D7D00DB1A}" type="presParOf" srcId="{333A1088-737F-45CB-B68E-254E46348037}" destId="{6140AFEC-043D-4C43-A2F9-D0F5331DF3A3}" srcOrd="5" destOrd="0" presId="urn:microsoft.com/office/officeart/2005/8/layout/target3"/>
    <dgm:cxn modelId="{3E0CE44D-F669-4BEF-93EB-BF876980AFB4}" type="presParOf" srcId="{333A1088-737F-45CB-B68E-254E46348037}" destId="{9358AC05-5D7D-4327-9F80-1AD486AEA664}" srcOrd="6" destOrd="0" presId="urn:microsoft.com/office/officeart/2005/8/layout/target3"/>
    <dgm:cxn modelId="{0512EB79-B0D6-4B28-82BC-4A3DA5D66749}" type="presParOf" srcId="{333A1088-737F-45CB-B68E-254E46348037}" destId="{313FC574-E1CD-4FB4-B054-0B805CE0447D}" srcOrd="7" destOrd="0" presId="urn:microsoft.com/office/officeart/2005/8/layout/target3"/>
    <dgm:cxn modelId="{9A980F10-6C6D-4DA9-A8D5-3FAB34BAB489}" type="presParOf" srcId="{333A1088-737F-45CB-B68E-254E46348037}" destId="{619D679B-A015-4ECF-8348-D1034C574F40}" srcOrd="8" destOrd="0" presId="urn:microsoft.com/office/officeart/2005/8/layout/target3"/>
    <dgm:cxn modelId="{2BB622BF-F9A0-4C47-97E5-56C2BCD47650}" type="presParOf" srcId="{333A1088-737F-45CB-B68E-254E46348037}" destId="{322283A8-4A27-4CDA-BAE3-F381106A9174}" srcOrd="9" destOrd="0" presId="urn:microsoft.com/office/officeart/2005/8/layout/target3"/>
    <dgm:cxn modelId="{255CEA34-0CFB-4CA4-B160-889D79185C35}" type="presParOf" srcId="{333A1088-737F-45CB-B68E-254E46348037}" destId="{FFC9F71D-1B4F-4AD9-A4A6-86ADEFC8AF5C}" srcOrd="10" destOrd="0" presId="urn:microsoft.com/office/officeart/2005/8/layout/target3"/>
    <dgm:cxn modelId="{C49F9169-C025-4781-AE09-7B68F63D82F5}" type="presParOf" srcId="{333A1088-737F-45CB-B68E-254E46348037}" destId="{25B08C86-7E15-44DC-BE7F-FFB55DD49D12}" srcOrd="11" destOrd="0" presId="urn:microsoft.com/office/officeart/2005/8/layout/target3"/>
    <dgm:cxn modelId="{45616FC1-940C-4CCD-AFF3-40C60F35A67A}" type="presParOf" srcId="{333A1088-737F-45CB-B68E-254E46348037}" destId="{76644BE8-9D7C-4C09-B250-3D10AF48CBB7}" srcOrd="12" destOrd="0" presId="urn:microsoft.com/office/officeart/2005/8/layout/target3"/>
    <dgm:cxn modelId="{5676E75F-9B63-458C-9C5B-3C4AB0FE45A3}" type="presParOf" srcId="{333A1088-737F-45CB-B68E-254E46348037}" destId="{EE85B701-7295-41C0-BA7A-34D3756A2AE6}" srcOrd="13" destOrd="0" presId="urn:microsoft.com/office/officeart/2005/8/layout/target3"/>
    <dgm:cxn modelId="{FF34CDF9-9B6B-4CE0-8658-69F64D0C0E38}" type="presParOf" srcId="{333A1088-737F-45CB-B68E-254E46348037}" destId="{8BEBB6EC-1DAA-4CAC-8A25-BC0FCBD5DBD5}" srcOrd="14" destOrd="0" presId="urn:microsoft.com/office/officeart/2005/8/layout/target3"/>
    <dgm:cxn modelId="{604746E5-D6E6-414B-8F0F-56B4EBC29F5C}" type="presParOf" srcId="{333A1088-737F-45CB-B68E-254E46348037}" destId="{AED2198E-93D5-4001-81B4-73124B309672}" srcOrd="15" destOrd="0" presId="urn:microsoft.com/office/officeart/2005/8/layout/target3"/>
    <dgm:cxn modelId="{79781B09-4F68-4974-8BAA-AC44DFEE00C2}" type="presParOf" srcId="{333A1088-737F-45CB-B68E-254E46348037}" destId="{2BE915AB-18AA-4053-B92C-3BFC9ED204BB}" srcOrd="16" destOrd="0" presId="urn:microsoft.com/office/officeart/2005/8/layout/target3"/>
    <dgm:cxn modelId="{0D202035-67C1-4314-82D5-3DB42285C0AF}" type="presParOf" srcId="{333A1088-737F-45CB-B68E-254E46348037}" destId="{6BB5E863-4638-4E1D-BFDE-399D028AC4ED}" srcOrd="17" destOrd="0" presId="urn:microsoft.com/office/officeart/2005/8/layout/target3"/>
    <dgm:cxn modelId="{931F7BC7-566D-4447-997A-F059B35E8430}" type="presParOf" srcId="{333A1088-737F-45CB-B68E-254E46348037}" destId="{5A5FFA88-C948-4069-8E93-59FA12366E83}" srcOrd="18" destOrd="0" presId="urn:microsoft.com/office/officeart/2005/8/layout/target3"/>
    <dgm:cxn modelId="{8717DE1D-7181-42AD-81CC-EA1329632B4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63B042-A8D9-4007-B2A3-1D3730CA8336}" type="doc">
      <dgm:prSet loTypeId="urn:microsoft.com/office/officeart/2005/8/layout/pyramid1" loCatId="pyramid" qsTypeId="urn:microsoft.com/office/officeart/2005/8/quickstyle/simple1#2" qsCatId="simple" csTypeId="urn:microsoft.com/office/officeart/2005/8/colors/accent1_2#2" csCatId="accent1" phldr="1"/>
      <dgm:spPr/>
    </dgm:pt>
    <dgm:pt modelId="{4E0B7175-41E4-4EDB-AFDE-54B691796A30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Ledovec</a:t>
          </a:r>
          <a:endParaRPr lang="cs-CZ" dirty="0"/>
        </a:p>
      </dgm:t>
    </dgm:pt>
    <dgm:pt modelId="{2D3A231D-DBFB-4307-9313-6A84B5A2F363}" type="parTrans" cxnId="{6A151951-7EA8-4137-8642-FAC66D20058B}">
      <dgm:prSet/>
      <dgm:spPr/>
      <dgm:t>
        <a:bodyPr/>
        <a:lstStyle/>
        <a:p>
          <a:endParaRPr lang="cs-CZ"/>
        </a:p>
      </dgm:t>
    </dgm:pt>
    <dgm:pt modelId="{F42F0F31-A2CD-4E1D-97CA-3FA79ADC7050}" type="sibTrans" cxnId="{6A151951-7EA8-4137-8642-FAC66D20058B}">
      <dgm:prSet/>
      <dgm:spPr/>
      <dgm:t>
        <a:bodyPr/>
        <a:lstStyle/>
        <a:p>
          <a:endParaRPr lang="cs-CZ"/>
        </a:p>
      </dgm:t>
    </dgm:pt>
    <dgm:pt modelId="{57CD788B-A580-4295-903A-2F815621AC6E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Jehličnaté lesy</a:t>
          </a:r>
          <a:endParaRPr lang="cs-CZ" dirty="0"/>
        </a:p>
      </dgm:t>
    </dgm:pt>
    <dgm:pt modelId="{8F035337-04B1-469A-BD8D-1636CC616777}" type="parTrans" cxnId="{27C2A5E1-D7D4-4E2B-946D-8704873BA6EF}">
      <dgm:prSet/>
      <dgm:spPr/>
      <dgm:t>
        <a:bodyPr/>
        <a:lstStyle/>
        <a:p>
          <a:endParaRPr lang="cs-CZ"/>
        </a:p>
      </dgm:t>
    </dgm:pt>
    <dgm:pt modelId="{EE4E7CFF-18A8-43E2-B036-8E66C90050C1}" type="sibTrans" cxnId="{27C2A5E1-D7D4-4E2B-946D-8704873BA6EF}">
      <dgm:prSet/>
      <dgm:spPr/>
      <dgm:t>
        <a:bodyPr/>
        <a:lstStyle/>
        <a:p>
          <a:endParaRPr lang="cs-CZ"/>
        </a:p>
      </dgm:t>
    </dgm:pt>
    <dgm:pt modelId="{27F3C64A-8C26-49DA-9BEF-D4F83C26908B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Listnaté lesy</a:t>
          </a:r>
          <a:endParaRPr lang="cs-CZ" dirty="0"/>
        </a:p>
      </dgm:t>
    </dgm:pt>
    <dgm:pt modelId="{81B3B55F-AA5C-4997-9124-065BE91F13B7}" type="parTrans" cxnId="{311575D2-2E0D-4201-8B0A-B3D03EEDB2FF}">
      <dgm:prSet/>
      <dgm:spPr/>
      <dgm:t>
        <a:bodyPr/>
        <a:lstStyle/>
        <a:p>
          <a:endParaRPr lang="cs-CZ"/>
        </a:p>
      </dgm:t>
    </dgm:pt>
    <dgm:pt modelId="{60772ED8-0DB8-41C2-811B-DC7CABF2C351}" type="sibTrans" cxnId="{311575D2-2E0D-4201-8B0A-B3D03EEDB2FF}">
      <dgm:prSet/>
      <dgm:spPr/>
      <dgm:t>
        <a:bodyPr/>
        <a:lstStyle/>
        <a:p>
          <a:endParaRPr lang="cs-CZ"/>
        </a:p>
      </dgm:t>
    </dgm:pt>
    <dgm:pt modelId="{B49A98EE-0645-4A04-BFDD-989B85D0AA69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Horské louky</a:t>
          </a:r>
          <a:endParaRPr lang="cs-CZ" dirty="0"/>
        </a:p>
      </dgm:t>
    </dgm:pt>
    <dgm:pt modelId="{B928950D-0BB3-4867-AF10-ADC5B0834A7E}" type="parTrans" cxnId="{9D20ACEB-74CF-4031-BB58-986DAC0CC198}">
      <dgm:prSet/>
      <dgm:spPr/>
      <dgm:t>
        <a:bodyPr/>
        <a:lstStyle/>
        <a:p>
          <a:endParaRPr lang="cs-CZ"/>
        </a:p>
      </dgm:t>
    </dgm:pt>
    <dgm:pt modelId="{3DBA1284-8EF6-4C12-8E63-18EEA3A40476}" type="sibTrans" cxnId="{9D20ACEB-74CF-4031-BB58-986DAC0CC198}">
      <dgm:prSet/>
      <dgm:spPr/>
      <dgm:t>
        <a:bodyPr/>
        <a:lstStyle/>
        <a:p>
          <a:endParaRPr lang="cs-CZ"/>
        </a:p>
      </dgm:t>
    </dgm:pt>
    <dgm:pt modelId="{C2AA2E51-9536-4073-B9C8-B05593CC56B0}">
      <dgm:prSet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Horská tundra</a:t>
          </a:r>
          <a:endParaRPr lang="cs-CZ" dirty="0"/>
        </a:p>
      </dgm:t>
    </dgm:pt>
    <dgm:pt modelId="{AF5B03B2-A164-420C-B9A9-24CFF1C2622D}" type="parTrans" cxnId="{2142F4E8-6362-4941-AD6B-7569C0EDD1CB}">
      <dgm:prSet/>
      <dgm:spPr/>
      <dgm:t>
        <a:bodyPr/>
        <a:lstStyle/>
        <a:p>
          <a:endParaRPr lang="cs-CZ"/>
        </a:p>
      </dgm:t>
    </dgm:pt>
    <dgm:pt modelId="{4E126919-23FA-49A5-B56D-9C810803D79D}" type="sibTrans" cxnId="{2142F4E8-6362-4941-AD6B-7569C0EDD1CB}">
      <dgm:prSet/>
      <dgm:spPr/>
      <dgm:t>
        <a:bodyPr/>
        <a:lstStyle/>
        <a:p>
          <a:endParaRPr lang="cs-CZ"/>
        </a:p>
      </dgm:t>
    </dgm:pt>
    <dgm:pt modelId="{28D4441C-797F-4C00-A977-87ECBF82918A}" type="pres">
      <dgm:prSet presAssocID="{DF63B042-A8D9-4007-B2A3-1D3730CA8336}" presName="Name0" presStyleCnt="0">
        <dgm:presLayoutVars>
          <dgm:dir/>
          <dgm:animLvl val="lvl"/>
          <dgm:resizeHandles val="exact"/>
        </dgm:presLayoutVars>
      </dgm:prSet>
      <dgm:spPr/>
    </dgm:pt>
    <dgm:pt modelId="{422B18E3-C885-4773-8AD3-AD32177BA7CC}" type="pres">
      <dgm:prSet presAssocID="{4E0B7175-41E4-4EDB-AFDE-54B691796A30}" presName="Name8" presStyleCnt="0"/>
      <dgm:spPr/>
    </dgm:pt>
    <dgm:pt modelId="{2DE0B1A7-36D2-4439-BEA5-65B85B0B5522}" type="pres">
      <dgm:prSet presAssocID="{4E0B7175-41E4-4EDB-AFDE-54B691796A30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2B33E7-2A0D-4077-8AD8-E8E692B5AE9F}" type="pres">
      <dgm:prSet presAssocID="{4E0B7175-41E4-4EDB-AFDE-54B691796A3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B1230C-AC2D-4375-BC1A-6EEE3915B191}" type="pres">
      <dgm:prSet presAssocID="{C2AA2E51-9536-4073-B9C8-B05593CC56B0}" presName="Name8" presStyleCnt="0"/>
      <dgm:spPr/>
    </dgm:pt>
    <dgm:pt modelId="{77DA6638-B382-495E-AA98-91A31BAFB54E}" type="pres">
      <dgm:prSet presAssocID="{C2AA2E51-9536-4073-B9C8-B05593CC56B0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0E0E68-6CA5-4E1D-BD58-AB280F8ADDE0}" type="pres">
      <dgm:prSet presAssocID="{C2AA2E51-9536-4073-B9C8-B05593CC56B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DEA4E9-9493-4C71-BD14-5C24FF2B5E86}" type="pres">
      <dgm:prSet presAssocID="{B49A98EE-0645-4A04-BFDD-989B85D0AA69}" presName="Name8" presStyleCnt="0"/>
      <dgm:spPr/>
    </dgm:pt>
    <dgm:pt modelId="{3CEA9C24-18EA-4D13-B0E4-6D78557DD001}" type="pres">
      <dgm:prSet presAssocID="{B49A98EE-0645-4A04-BFDD-989B85D0AA69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9E650E-1D32-4776-A5A3-6137AB206EB1}" type="pres">
      <dgm:prSet presAssocID="{B49A98EE-0645-4A04-BFDD-989B85D0AA6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2428FA-99AC-426B-BED8-AE3E24234FD9}" type="pres">
      <dgm:prSet presAssocID="{57CD788B-A580-4295-903A-2F815621AC6E}" presName="Name8" presStyleCnt="0"/>
      <dgm:spPr/>
    </dgm:pt>
    <dgm:pt modelId="{6E801CFE-F66F-4CB5-928C-7A51575C45F0}" type="pres">
      <dgm:prSet presAssocID="{57CD788B-A580-4295-903A-2F815621AC6E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0CCF7E-20E1-4AFD-9EA8-38DE1746AF29}" type="pres">
      <dgm:prSet presAssocID="{57CD788B-A580-4295-903A-2F815621AC6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D220E1-F698-4037-B53E-BD21357C2EC7}" type="pres">
      <dgm:prSet presAssocID="{27F3C64A-8C26-49DA-9BEF-D4F83C26908B}" presName="Name8" presStyleCnt="0"/>
      <dgm:spPr/>
    </dgm:pt>
    <dgm:pt modelId="{206FFFD3-1EA1-4A73-A893-ADB2AA4DECE9}" type="pres">
      <dgm:prSet presAssocID="{27F3C64A-8C26-49DA-9BEF-D4F83C26908B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800E7B-2D5B-4880-8B18-65DA43743251}" type="pres">
      <dgm:prSet presAssocID="{27F3C64A-8C26-49DA-9BEF-D4F83C26908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1575D2-2E0D-4201-8B0A-B3D03EEDB2FF}" srcId="{DF63B042-A8D9-4007-B2A3-1D3730CA8336}" destId="{27F3C64A-8C26-49DA-9BEF-D4F83C26908B}" srcOrd="4" destOrd="0" parTransId="{81B3B55F-AA5C-4997-9124-065BE91F13B7}" sibTransId="{60772ED8-0DB8-41C2-811B-DC7CABF2C351}"/>
    <dgm:cxn modelId="{9D20ACEB-74CF-4031-BB58-986DAC0CC198}" srcId="{DF63B042-A8D9-4007-B2A3-1D3730CA8336}" destId="{B49A98EE-0645-4A04-BFDD-989B85D0AA69}" srcOrd="2" destOrd="0" parTransId="{B928950D-0BB3-4867-AF10-ADC5B0834A7E}" sibTransId="{3DBA1284-8EF6-4C12-8E63-18EEA3A40476}"/>
    <dgm:cxn modelId="{2142F4E8-6362-4941-AD6B-7569C0EDD1CB}" srcId="{DF63B042-A8D9-4007-B2A3-1D3730CA8336}" destId="{C2AA2E51-9536-4073-B9C8-B05593CC56B0}" srcOrd="1" destOrd="0" parTransId="{AF5B03B2-A164-420C-B9A9-24CFF1C2622D}" sibTransId="{4E126919-23FA-49A5-B56D-9C810803D79D}"/>
    <dgm:cxn modelId="{27C2A5E1-D7D4-4E2B-946D-8704873BA6EF}" srcId="{DF63B042-A8D9-4007-B2A3-1D3730CA8336}" destId="{57CD788B-A580-4295-903A-2F815621AC6E}" srcOrd="3" destOrd="0" parTransId="{8F035337-04B1-469A-BD8D-1636CC616777}" sibTransId="{EE4E7CFF-18A8-43E2-B036-8E66C90050C1}"/>
    <dgm:cxn modelId="{45060D8B-A508-45A7-BD08-07F5C5135CCC}" type="presOf" srcId="{4E0B7175-41E4-4EDB-AFDE-54B691796A30}" destId="{2DE0B1A7-36D2-4439-BEA5-65B85B0B5522}" srcOrd="0" destOrd="0" presId="urn:microsoft.com/office/officeart/2005/8/layout/pyramid1"/>
    <dgm:cxn modelId="{ABE504F3-F5AC-4440-A5BD-1421376B12A1}" type="presOf" srcId="{DF63B042-A8D9-4007-B2A3-1D3730CA8336}" destId="{28D4441C-797F-4C00-A977-87ECBF82918A}" srcOrd="0" destOrd="0" presId="urn:microsoft.com/office/officeart/2005/8/layout/pyramid1"/>
    <dgm:cxn modelId="{F23AA67D-962D-4E4C-8FD2-BF331DED9547}" type="presOf" srcId="{27F3C64A-8C26-49DA-9BEF-D4F83C26908B}" destId="{BE800E7B-2D5B-4880-8B18-65DA43743251}" srcOrd="1" destOrd="0" presId="urn:microsoft.com/office/officeart/2005/8/layout/pyramid1"/>
    <dgm:cxn modelId="{8690FE53-EAD8-4369-8102-F3363285E7E6}" type="presOf" srcId="{C2AA2E51-9536-4073-B9C8-B05593CC56B0}" destId="{77DA6638-B382-495E-AA98-91A31BAFB54E}" srcOrd="0" destOrd="0" presId="urn:microsoft.com/office/officeart/2005/8/layout/pyramid1"/>
    <dgm:cxn modelId="{942B901E-0E72-4C80-88C3-D7A92D5372B3}" type="presOf" srcId="{27F3C64A-8C26-49DA-9BEF-D4F83C26908B}" destId="{206FFFD3-1EA1-4A73-A893-ADB2AA4DECE9}" srcOrd="0" destOrd="0" presId="urn:microsoft.com/office/officeart/2005/8/layout/pyramid1"/>
    <dgm:cxn modelId="{3436DB2E-C793-43AA-83A1-A137F90D2429}" type="presOf" srcId="{4E0B7175-41E4-4EDB-AFDE-54B691796A30}" destId="{052B33E7-2A0D-4077-8AD8-E8E692B5AE9F}" srcOrd="1" destOrd="0" presId="urn:microsoft.com/office/officeart/2005/8/layout/pyramid1"/>
    <dgm:cxn modelId="{3CF92D9E-CE69-4B03-A10F-D9AB38D5A60B}" type="presOf" srcId="{57CD788B-A580-4295-903A-2F815621AC6E}" destId="{6E801CFE-F66F-4CB5-928C-7A51575C45F0}" srcOrd="0" destOrd="0" presId="urn:microsoft.com/office/officeart/2005/8/layout/pyramid1"/>
    <dgm:cxn modelId="{6A151951-7EA8-4137-8642-FAC66D20058B}" srcId="{DF63B042-A8D9-4007-B2A3-1D3730CA8336}" destId="{4E0B7175-41E4-4EDB-AFDE-54B691796A30}" srcOrd="0" destOrd="0" parTransId="{2D3A231D-DBFB-4307-9313-6A84B5A2F363}" sibTransId="{F42F0F31-A2CD-4E1D-97CA-3FA79ADC7050}"/>
    <dgm:cxn modelId="{0D8F76A5-8545-4793-92FA-87C42077088D}" type="presOf" srcId="{C2AA2E51-9536-4073-B9C8-B05593CC56B0}" destId="{F20E0E68-6CA5-4E1D-BD58-AB280F8ADDE0}" srcOrd="1" destOrd="0" presId="urn:microsoft.com/office/officeart/2005/8/layout/pyramid1"/>
    <dgm:cxn modelId="{E7A0CA7B-7F1C-450C-88BF-C9867D8FDCF2}" type="presOf" srcId="{B49A98EE-0645-4A04-BFDD-989B85D0AA69}" destId="{3CEA9C24-18EA-4D13-B0E4-6D78557DD001}" srcOrd="0" destOrd="0" presId="urn:microsoft.com/office/officeart/2005/8/layout/pyramid1"/>
    <dgm:cxn modelId="{F5182286-BB8B-4BAA-93D6-AC2D85B731CD}" type="presOf" srcId="{57CD788B-A580-4295-903A-2F815621AC6E}" destId="{290CCF7E-20E1-4AFD-9EA8-38DE1746AF29}" srcOrd="1" destOrd="0" presId="urn:microsoft.com/office/officeart/2005/8/layout/pyramid1"/>
    <dgm:cxn modelId="{7DD1D2D1-6BCB-4FE5-9BA1-6B61DE93514E}" type="presOf" srcId="{B49A98EE-0645-4A04-BFDD-989B85D0AA69}" destId="{E29E650E-1D32-4776-A5A3-6137AB206EB1}" srcOrd="1" destOrd="0" presId="urn:microsoft.com/office/officeart/2005/8/layout/pyramid1"/>
    <dgm:cxn modelId="{EF5A784F-9CDC-447C-A1DC-DF8D073AAB1C}" type="presParOf" srcId="{28D4441C-797F-4C00-A977-87ECBF82918A}" destId="{422B18E3-C885-4773-8AD3-AD32177BA7CC}" srcOrd="0" destOrd="0" presId="urn:microsoft.com/office/officeart/2005/8/layout/pyramid1"/>
    <dgm:cxn modelId="{4692B2AD-F853-431A-8E53-93A6FF7A6D4A}" type="presParOf" srcId="{422B18E3-C885-4773-8AD3-AD32177BA7CC}" destId="{2DE0B1A7-36D2-4439-BEA5-65B85B0B5522}" srcOrd="0" destOrd="0" presId="urn:microsoft.com/office/officeart/2005/8/layout/pyramid1"/>
    <dgm:cxn modelId="{E86A6A0B-DFBB-4F9E-8B5E-77C6A0DF9CFD}" type="presParOf" srcId="{422B18E3-C885-4773-8AD3-AD32177BA7CC}" destId="{052B33E7-2A0D-4077-8AD8-E8E692B5AE9F}" srcOrd="1" destOrd="0" presId="urn:microsoft.com/office/officeart/2005/8/layout/pyramid1"/>
    <dgm:cxn modelId="{C46FFF8F-A401-4E41-BFBB-7EFF28172E6F}" type="presParOf" srcId="{28D4441C-797F-4C00-A977-87ECBF82918A}" destId="{9EB1230C-AC2D-4375-BC1A-6EEE3915B191}" srcOrd="1" destOrd="0" presId="urn:microsoft.com/office/officeart/2005/8/layout/pyramid1"/>
    <dgm:cxn modelId="{2848FB27-DC0D-423A-96FD-003E126881E4}" type="presParOf" srcId="{9EB1230C-AC2D-4375-BC1A-6EEE3915B191}" destId="{77DA6638-B382-495E-AA98-91A31BAFB54E}" srcOrd="0" destOrd="0" presId="urn:microsoft.com/office/officeart/2005/8/layout/pyramid1"/>
    <dgm:cxn modelId="{BA17062C-6986-4028-A4EC-4AA2DF7EC466}" type="presParOf" srcId="{9EB1230C-AC2D-4375-BC1A-6EEE3915B191}" destId="{F20E0E68-6CA5-4E1D-BD58-AB280F8ADDE0}" srcOrd="1" destOrd="0" presId="urn:microsoft.com/office/officeart/2005/8/layout/pyramid1"/>
    <dgm:cxn modelId="{5C899B5B-1E45-4DF4-9873-95EC2582B937}" type="presParOf" srcId="{28D4441C-797F-4C00-A977-87ECBF82918A}" destId="{09DEA4E9-9493-4C71-BD14-5C24FF2B5E86}" srcOrd="2" destOrd="0" presId="urn:microsoft.com/office/officeart/2005/8/layout/pyramid1"/>
    <dgm:cxn modelId="{03F1AA48-B271-4655-8C4A-76995A5B6D9D}" type="presParOf" srcId="{09DEA4E9-9493-4C71-BD14-5C24FF2B5E86}" destId="{3CEA9C24-18EA-4D13-B0E4-6D78557DD001}" srcOrd="0" destOrd="0" presId="urn:microsoft.com/office/officeart/2005/8/layout/pyramid1"/>
    <dgm:cxn modelId="{EFED02C9-CEA6-4392-BE2D-7053B61C6D25}" type="presParOf" srcId="{09DEA4E9-9493-4C71-BD14-5C24FF2B5E86}" destId="{E29E650E-1D32-4776-A5A3-6137AB206EB1}" srcOrd="1" destOrd="0" presId="urn:microsoft.com/office/officeart/2005/8/layout/pyramid1"/>
    <dgm:cxn modelId="{22BDEE0B-4C73-485E-9C8B-0205614984F9}" type="presParOf" srcId="{28D4441C-797F-4C00-A977-87ECBF82918A}" destId="{7C2428FA-99AC-426B-BED8-AE3E24234FD9}" srcOrd="3" destOrd="0" presId="urn:microsoft.com/office/officeart/2005/8/layout/pyramid1"/>
    <dgm:cxn modelId="{EBB59E6A-CB94-4C87-B063-07ED958772F6}" type="presParOf" srcId="{7C2428FA-99AC-426B-BED8-AE3E24234FD9}" destId="{6E801CFE-F66F-4CB5-928C-7A51575C45F0}" srcOrd="0" destOrd="0" presId="urn:microsoft.com/office/officeart/2005/8/layout/pyramid1"/>
    <dgm:cxn modelId="{883D001B-7FA8-40EF-A427-EE1A27E7FBAF}" type="presParOf" srcId="{7C2428FA-99AC-426B-BED8-AE3E24234FD9}" destId="{290CCF7E-20E1-4AFD-9EA8-38DE1746AF29}" srcOrd="1" destOrd="0" presId="urn:microsoft.com/office/officeart/2005/8/layout/pyramid1"/>
    <dgm:cxn modelId="{D037A1B0-17C5-408F-A4CC-E89D5986190E}" type="presParOf" srcId="{28D4441C-797F-4C00-A977-87ECBF82918A}" destId="{33D220E1-F698-4037-B53E-BD21357C2EC7}" srcOrd="4" destOrd="0" presId="urn:microsoft.com/office/officeart/2005/8/layout/pyramid1"/>
    <dgm:cxn modelId="{9400BE7E-B237-42F0-9237-CB5315770C9C}" type="presParOf" srcId="{33D220E1-F698-4037-B53E-BD21357C2EC7}" destId="{206FFFD3-1EA1-4A73-A893-ADB2AA4DECE9}" srcOrd="0" destOrd="0" presId="urn:microsoft.com/office/officeart/2005/8/layout/pyramid1"/>
    <dgm:cxn modelId="{7BC72102-1C70-4206-9D2B-5AA03A08DDB1}" type="presParOf" srcId="{33D220E1-F698-4037-B53E-BD21357C2EC7}" destId="{BE800E7B-2D5B-4880-8B18-65DA43743251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FF21E-6F33-4601-9432-83F583485753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C4872-BE50-45CE-9408-B06165E95B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A734D-3DFE-4D66-B6FB-33A59F1059F7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BC49F-95B8-4CF0-8E43-D952B4AC6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9BD24-97FC-445D-AF75-7BF9A332D8E5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ACA37-4AA5-4204-99DE-7B8939B97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24E87-EBB0-4715-BF7B-08B97E09CBCA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81FAA-0BBA-453F-A3A3-696EEB91B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6E2A3-E489-41D9-8DBF-7DDB7648FDCC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F5B0B-2E6D-49A2-98C7-4C8245EFF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FBBAA-4BEF-4ED8-A501-614FB4507A93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CEA68-3225-485D-BBF5-2FF15DBEE7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AE463-C311-4A4A-9826-75C13687C98C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CAA3B-93AB-40A1-A4C5-08351D9A8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8A5B3-2DE9-4BDB-9AD3-908BAA4705C6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2404D-1031-4CC7-857C-6DF0B4B9F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03EAE-64EE-42B6-929D-8F38A0EBDE11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8BE23-88A2-4799-BD81-339C8ADCB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EAA4D-9088-4F7A-9C9C-441D9E003CFA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5CD50-CB16-414A-BA0B-DCFE6ECDBA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43550-9470-4FA4-A0E2-7A121B38D9E6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B7A09-278F-412C-8972-355A102520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12F714-D9C9-4199-BD0E-3D950653F5C5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AFB41F-E8F2-4BAE-A242-FD3CBCA82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blinds dir="vert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116632"/>
          <a:ext cx="8352928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3263" y="4227513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1331913" y="1628775"/>
            <a:ext cx="8972550" cy="3781425"/>
          </a:xfrm>
          <a:prstGeom prst="rect">
            <a:avLst/>
          </a:prstGeom>
        </p:spPr>
        <p:txBody>
          <a:bodyPr wrap="none" fromWordArt="1">
            <a:prstTxWarp prst="textDeflateBottom">
              <a:avLst>
                <a:gd name="adj" fmla="val 76472"/>
              </a:avLst>
            </a:prstTxWarp>
            <a:scene3d>
              <a:camera prst="legacyPerspectiveFront">
                <a:rot lat="19799998" lon="19439996" rev="0"/>
              </a:camera>
              <a:lightRig rig="legacyNormal2" dir="t"/>
            </a:scene3d>
            <a:sp3d extrusionH="354000" prstMaterial="legacyMatte">
              <a:extrusionClr>
                <a:srgbClr val="939676"/>
              </a:extrusionClr>
            </a:sp3d>
          </a:bodyPr>
          <a:lstStyle/>
          <a:p>
            <a:pPr algn="ctr"/>
            <a:r>
              <a:rPr lang="cs-CZ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8488C4"/>
                    </a:gs>
                    <a:gs pos="53000">
                      <a:srgbClr val="D4DEFF"/>
                    </a:gs>
                    <a:gs pos="83000">
                      <a:srgbClr val="D4DEFF"/>
                    </a:gs>
                    <a:gs pos="100000">
                      <a:srgbClr val="96AB94"/>
                    </a:gs>
                  </a:gsLst>
                  <a:lin ang="5400000" scaled="1"/>
                </a:gradFill>
                <a:latin typeface="Beesknees ITC"/>
              </a:rPr>
              <a:t>KRÁLOVSTVÍ HOR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5321300"/>
            <a:ext cx="744538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8025" y="3860800"/>
            <a:ext cx="744538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94575" y="1773238"/>
            <a:ext cx="744538" cy="74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3650" y="1844675"/>
            <a:ext cx="744538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7375" y="4949825"/>
            <a:ext cx="744538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520700"/>
            <a:ext cx="744537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72450" y="476250"/>
            <a:ext cx="744538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4797425"/>
            <a:ext cx="744537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46713" y="692150"/>
            <a:ext cx="744537" cy="74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Metodika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Téma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smtClean="0"/>
              <a:t>Království hor </a:t>
            </a:r>
            <a:r>
              <a:rPr lang="cs-CZ" sz="2800" dirty="0"/>
              <a:t>(</a:t>
            </a:r>
            <a:r>
              <a:rPr lang="cs-CZ" dirty="0" smtClean="0"/>
              <a:t>Přírodní </a:t>
            </a:r>
            <a:r>
              <a:rPr lang="cs-CZ" dirty="0"/>
              <a:t>složky a oblasti </a:t>
            </a:r>
            <a:r>
              <a:rPr lang="cs-CZ" dirty="0" smtClean="0"/>
              <a:t>Země)</a:t>
            </a:r>
            <a:endParaRPr 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Petr Hlava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Zeměpis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šestý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Prezentace je věnována přírodním 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podmínkám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hor a horských ekosystémů. Slouží k vyhledávání 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informací o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pohořích a horách.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Obsah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Výkladová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prezentace je tvořena pro žáky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šestého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ročníku. Určena 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frontální výuku.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Materiál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doplněn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pracovním listem.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Použité materiály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Zeměpis pro základní školy a víceletá gymnázia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ročník, Fraus, Plzeň,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2003.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Vysvětli, co je hora?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Výrazná vyvýšenina se strmými svahy, která se zvedá 300 metrů nad své okolí</a:t>
            </a:r>
          </a:p>
          <a:p>
            <a:r>
              <a:rPr lang="cs-CZ" smtClean="0"/>
              <a:t>Nacházejí se na celém světě</a:t>
            </a:r>
          </a:p>
          <a:p>
            <a:r>
              <a:rPr lang="cs-CZ" smtClean="0"/>
              <a:t>Skupiny hor tvoří pohoří, často se táhnou skrz celé kontinenty např. Alpy v Evropě, Himaláje v Asii a Andy v Jižní Americe</a:t>
            </a:r>
          </a:p>
          <a:p>
            <a:r>
              <a:rPr lang="cs-CZ" smtClean="0"/>
              <a:t>Některé považovány za sídla bohů např. Olymp</a:t>
            </a:r>
          </a:p>
          <a:p>
            <a:r>
              <a:rPr lang="cs-CZ" smtClean="0"/>
              <a:t>Staří hor je různé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28575" y="0"/>
            <a:ext cx="8229600" cy="1143000"/>
          </a:xfrm>
        </p:spPr>
        <p:txBody>
          <a:bodyPr/>
          <a:lstStyle/>
          <a:p>
            <a:pPr algn="l"/>
            <a:r>
              <a:rPr lang="cs-CZ" sz="28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Spoj jméno hory s jejím popisem. Použij internet.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550"/>
          </a:xfrm>
        </p:spPr>
        <p:txBody>
          <a:bodyPr/>
          <a:lstStyle/>
          <a:p>
            <a:r>
              <a:rPr lang="cs-CZ" sz="2400" smtClean="0"/>
              <a:t>Mount Mc. Kinley</a:t>
            </a:r>
          </a:p>
          <a:p>
            <a:endParaRPr lang="cs-CZ" sz="2400" smtClean="0"/>
          </a:p>
          <a:p>
            <a:r>
              <a:rPr lang="cs-CZ" sz="2400" smtClean="0"/>
              <a:t>Cotopaxi</a:t>
            </a:r>
          </a:p>
          <a:p>
            <a:endParaRPr lang="cs-CZ" sz="2400" smtClean="0"/>
          </a:p>
          <a:p>
            <a:r>
              <a:rPr lang="cs-CZ" sz="2400" smtClean="0"/>
              <a:t>Kilimanjaro</a:t>
            </a:r>
          </a:p>
          <a:p>
            <a:endParaRPr lang="cs-CZ" sz="2400" smtClean="0"/>
          </a:p>
          <a:p>
            <a:r>
              <a:rPr lang="cs-CZ" sz="2400" smtClean="0"/>
              <a:t>Fuji</a:t>
            </a:r>
          </a:p>
          <a:p>
            <a:endParaRPr lang="cs-CZ" sz="2400" smtClean="0"/>
          </a:p>
          <a:p>
            <a:r>
              <a:rPr lang="cs-CZ" sz="2400" smtClean="0"/>
              <a:t>Mount Everest</a:t>
            </a:r>
          </a:p>
          <a:p>
            <a:endParaRPr lang="cs-CZ" sz="2400" smtClean="0"/>
          </a:p>
          <a:p>
            <a:r>
              <a:rPr lang="cs-CZ" sz="2400" smtClean="0"/>
              <a:t>Aconcagua</a:t>
            </a:r>
          </a:p>
          <a:p>
            <a:endParaRPr lang="cs-CZ" sz="2400" smtClean="0"/>
          </a:p>
        </p:txBody>
      </p:sp>
      <p:sp>
        <p:nvSpPr>
          <p:cNvPr id="17411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175" y="981075"/>
            <a:ext cx="4826000" cy="5876925"/>
          </a:xfrm>
        </p:spPr>
        <p:txBody>
          <a:bodyPr/>
          <a:lstStyle/>
          <a:p>
            <a:r>
              <a:rPr lang="cs-CZ" sz="2400" smtClean="0"/>
              <a:t>Nejvyšší hora Afriky. Je vulkanického původu.</a:t>
            </a:r>
          </a:p>
          <a:p>
            <a:endParaRPr lang="cs-CZ" sz="2400" smtClean="0"/>
          </a:p>
          <a:p>
            <a:r>
              <a:rPr lang="cs-CZ" sz="2400" smtClean="0"/>
              <a:t>Tato hora je nejvyšší horou Argentiny.</a:t>
            </a:r>
          </a:p>
          <a:p>
            <a:endParaRPr lang="cs-CZ" sz="2400" smtClean="0"/>
          </a:p>
          <a:p>
            <a:r>
              <a:rPr lang="cs-CZ" sz="2400" smtClean="0"/>
              <a:t>Tato sopka je symbolem Japonska.</a:t>
            </a:r>
          </a:p>
          <a:p>
            <a:endParaRPr lang="cs-CZ" sz="2400" smtClean="0"/>
          </a:p>
          <a:p>
            <a:r>
              <a:rPr lang="cs-CZ" sz="2400" smtClean="0"/>
              <a:t>Nejvyšší hora světa.</a:t>
            </a:r>
          </a:p>
          <a:p>
            <a:endParaRPr lang="cs-CZ" sz="2400" smtClean="0"/>
          </a:p>
          <a:p>
            <a:r>
              <a:rPr lang="cs-CZ" sz="2400" smtClean="0"/>
              <a:t>Sopka ležící v Equádoru (5897 m)</a:t>
            </a:r>
          </a:p>
          <a:p>
            <a:endParaRPr lang="cs-CZ" sz="2400" smtClean="0"/>
          </a:p>
          <a:p>
            <a:r>
              <a:rPr lang="cs-CZ" sz="2400" smtClean="0"/>
              <a:t>Nejvyšší hora USA (6194 m)</a:t>
            </a:r>
          </a:p>
          <a:p>
            <a:endParaRPr lang="cs-CZ" sz="2400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692150"/>
            <a:ext cx="7397750" cy="426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AutoShape 3"/>
          <p:cNvSpPr>
            <a:spLocks noChangeArrowheads="1"/>
          </p:cNvSpPr>
          <p:nvPr/>
        </p:nvSpPr>
        <p:spPr bwMode="auto">
          <a:xfrm>
            <a:off x="1763713" y="3168650"/>
            <a:ext cx="3048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5" name="AutoShape 3"/>
          <p:cNvSpPr>
            <a:spLocks noChangeArrowheads="1"/>
          </p:cNvSpPr>
          <p:nvPr/>
        </p:nvSpPr>
        <p:spPr bwMode="auto">
          <a:xfrm>
            <a:off x="1331913" y="1412875"/>
            <a:ext cx="3048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4932363" y="2940050"/>
            <a:ext cx="3048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7" name="AutoShape 3"/>
          <p:cNvSpPr>
            <a:spLocks noChangeArrowheads="1"/>
          </p:cNvSpPr>
          <p:nvPr/>
        </p:nvSpPr>
        <p:spPr bwMode="auto">
          <a:xfrm>
            <a:off x="4140200" y="1527175"/>
            <a:ext cx="3048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8" name="AutoShape 3"/>
          <p:cNvSpPr>
            <a:spLocks noChangeArrowheads="1"/>
          </p:cNvSpPr>
          <p:nvPr/>
        </p:nvSpPr>
        <p:spPr bwMode="auto">
          <a:xfrm>
            <a:off x="6875463" y="1641475"/>
            <a:ext cx="3048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9" name="AutoShape 3"/>
          <p:cNvSpPr>
            <a:spLocks noChangeArrowheads="1"/>
          </p:cNvSpPr>
          <p:nvPr/>
        </p:nvSpPr>
        <p:spPr bwMode="auto">
          <a:xfrm>
            <a:off x="7524750" y="4508500"/>
            <a:ext cx="3048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9" name="WordArt 13"/>
          <p:cNvSpPr>
            <a:spLocks noChangeArrowheads="1" noChangeShapeType="1" noTextEdit="1"/>
          </p:cNvSpPr>
          <p:nvPr/>
        </p:nvSpPr>
        <p:spPr bwMode="auto">
          <a:xfrm>
            <a:off x="304800" y="0"/>
            <a:ext cx="8458200" cy="5270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fromWordArt="1">
            <a:prstTxWarp prst="textPlain">
              <a:avLst>
                <a:gd name="adj" fmla="val 50492"/>
              </a:avLst>
            </a:prstTxWarp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/>
                  </a:outerShdw>
                </a:effectLst>
                <a:latin typeface="Arial Black"/>
              </a:rPr>
              <a:t> _ __ ____ __ ____ </a:t>
            </a:r>
            <a:endParaRPr lang="cs-CZ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effectLst>
                <a:outerShdw dist="35921" dir="2700000" algn="ctr" rotWithShape="0">
                  <a:srgbClr val="808080"/>
                </a:outerShdw>
              </a:effectLst>
              <a:latin typeface="Arial Black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75382" y="5712514"/>
            <a:ext cx="1906548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Cotopaxi</a:t>
            </a:r>
            <a:r>
              <a:rPr lang="cs-CZ" dirty="0"/>
              <a:t>, </a:t>
            </a:r>
            <a:r>
              <a:rPr lang="cs-CZ" dirty="0" err="1"/>
              <a:t>Equádor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8510" y="6234211"/>
            <a:ext cx="1292213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Vesuv, Itálie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4800" y="5703533"/>
            <a:ext cx="1997598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Mt</a:t>
            </a:r>
            <a:r>
              <a:rPr lang="cs-CZ" dirty="0"/>
              <a:t>. St. </a:t>
            </a:r>
            <a:r>
              <a:rPr lang="cs-CZ" dirty="0" err="1"/>
              <a:t>Helens</a:t>
            </a:r>
            <a:r>
              <a:rPr lang="cs-CZ" dirty="0"/>
              <a:t>, USA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43876" y="5712514"/>
            <a:ext cx="148816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Fuji, Japonsko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96407" y="6234211"/>
            <a:ext cx="1897635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Kilimanjaro</a:t>
            </a:r>
            <a:r>
              <a:rPr lang="cs-CZ" dirty="0"/>
              <a:t>, Afrika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3583" y="6234211"/>
            <a:ext cx="2292679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Ruapehu</a:t>
            </a:r>
            <a:r>
              <a:rPr lang="cs-CZ" dirty="0"/>
              <a:t>, Nový Zéland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088" y="5033963"/>
            <a:ext cx="5865812" cy="4619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Přiřaď jméno hory k jejímu symbolu na mapě.</a:t>
            </a:r>
            <a:endParaRPr lang="cs-CZ" sz="24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Počasí v horách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87450" y="2492375"/>
            <a:ext cx="2159000" cy="2768600"/>
          </a:xfrm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35450" y="3176588"/>
            <a:ext cx="401638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692275" y="4648200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kern="0" dirty="0" smtClean="0">
                <a:solidFill>
                  <a:srgbClr val="000000"/>
                </a:solidFill>
                <a:cs typeface="+mn-cs"/>
              </a:rPr>
              <a:t>3658m</a:t>
            </a:r>
          </a:p>
        </p:txBody>
      </p:sp>
      <p:sp>
        <p:nvSpPr>
          <p:cNvPr id="19461" name="TextovéPole 3"/>
          <p:cNvSpPr txBox="1">
            <a:spLocks noChangeArrowheads="1"/>
          </p:cNvSpPr>
          <p:nvPr/>
        </p:nvSpPr>
        <p:spPr bwMode="auto">
          <a:xfrm>
            <a:off x="971550" y="1628775"/>
            <a:ext cx="69294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Chlad – při každých 100 výškových metrech se teplota </a:t>
            </a:r>
          </a:p>
          <a:p>
            <a:r>
              <a:rPr lang="cs-CZ" sz="2400">
                <a:latin typeface="Calibri" pitchFamily="34" charset="0"/>
              </a:rPr>
              <a:t>snižuje o 1 °C</a:t>
            </a:r>
          </a:p>
        </p:txBody>
      </p:sp>
      <p:sp>
        <p:nvSpPr>
          <p:cNvPr id="19462" name="Obdélník 4"/>
          <p:cNvSpPr>
            <a:spLocks noChangeArrowheads="1"/>
          </p:cNvSpPr>
          <p:nvPr/>
        </p:nvSpPr>
        <p:spPr bwMode="auto">
          <a:xfrm>
            <a:off x="1231900" y="5445125"/>
            <a:ext cx="2293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La Paz (Bolívie) Červen</a:t>
            </a:r>
          </a:p>
        </p:txBody>
      </p:sp>
      <p:sp>
        <p:nvSpPr>
          <p:cNvPr id="19463" name="Obdélník 6"/>
          <p:cNvSpPr>
            <a:spLocks noChangeArrowheads="1"/>
          </p:cNvSpPr>
          <p:nvPr/>
        </p:nvSpPr>
        <p:spPr bwMode="auto">
          <a:xfrm>
            <a:off x="4098925" y="5065713"/>
            <a:ext cx="674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27 °C</a:t>
            </a:r>
          </a:p>
        </p:txBody>
      </p:sp>
      <p:sp>
        <p:nvSpPr>
          <p:cNvPr id="19464" name="Obdélník 9"/>
          <p:cNvSpPr>
            <a:spLocks noChangeArrowheads="1"/>
          </p:cNvSpPr>
          <p:nvPr/>
        </p:nvSpPr>
        <p:spPr bwMode="auto">
          <a:xfrm>
            <a:off x="4098925" y="2843213"/>
            <a:ext cx="674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17 °C</a:t>
            </a:r>
          </a:p>
        </p:txBody>
      </p:sp>
      <p:sp>
        <p:nvSpPr>
          <p:cNvPr id="19465" name="TextovéPole 7"/>
          <p:cNvSpPr txBox="1">
            <a:spLocks noChangeArrowheads="1"/>
          </p:cNvSpPr>
          <p:nvPr/>
        </p:nvSpPr>
        <p:spPr bwMode="auto">
          <a:xfrm>
            <a:off x="4935538" y="2489200"/>
            <a:ext cx="3656012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Vzduch na horách je </a:t>
            </a:r>
          </a:p>
          <a:p>
            <a:r>
              <a:rPr lang="cs-CZ" sz="2400">
                <a:latin typeface="Calibri" pitchFamily="34" charset="0"/>
              </a:rPr>
              <a:t>řidší a čistší, neobsahuje</a:t>
            </a:r>
          </a:p>
          <a:p>
            <a:r>
              <a:rPr lang="cs-CZ" sz="2400">
                <a:latin typeface="Calibri" pitchFamily="34" charset="0"/>
              </a:rPr>
              <a:t>prachové částice, které </a:t>
            </a:r>
          </a:p>
          <a:p>
            <a:r>
              <a:rPr lang="cs-CZ" sz="2400">
                <a:latin typeface="Calibri" pitchFamily="34" charset="0"/>
              </a:rPr>
              <a:t>pohlcují a opět vyzařují </a:t>
            </a:r>
          </a:p>
          <a:p>
            <a:r>
              <a:rPr lang="cs-CZ" sz="2400">
                <a:latin typeface="Calibri" pitchFamily="34" charset="0"/>
              </a:rPr>
              <a:t>sluneční teplo.</a:t>
            </a:r>
          </a:p>
          <a:p>
            <a:r>
              <a:rPr lang="cs-CZ" sz="2400">
                <a:latin typeface="Calibri" pitchFamily="34" charset="0"/>
              </a:rPr>
              <a:t>Na vrcholu Mount Everestu </a:t>
            </a:r>
          </a:p>
          <a:p>
            <a:r>
              <a:rPr lang="cs-CZ" sz="2400">
                <a:latin typeface="Calibri" pitchFamily="34" charset="0"/>
              </a:rPr>
              <a:t>může klesnout teplota </a:t>
            </a:r>
          </a:p>
          <a:p>
            <a:r>
              <a:rPr lang="cs-CZ" sz="2400">
                <a:latin typeface="Calibri" pitchFamily="34" charset="0"/>
              </a:rPr>
              <a:t>až na – 60 °C.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29600" cy="5434013"/>
          </a:xfrm>
        </p:spPr>
        <p:txBody>
          <a:bodyPr/>
          <a:lstStyle/>
          <a:p>
            <a:r>
              <a:rPr lang="cs-CZ" sz="3600" smtClean="0"/>
              <a:t>Vichřice – vítr v horách dosahuje rychlosti až 130 km/hod. Navíc vítr znásobuje pocit chladu, neboť odstraňuje tenkou vrstvičku tepla, kterou máme kolem sebe.</a:t>
            </a:r>
          </a:p>
          <a:p>
            <a:r>
              <a:rPr lang="cs-CZ" sz="3600" smtClean="0"/>
              <a:t>Sněhové bouře – teplota prudce poklesne a vichřice žene masy sněhu před sebou.</a:t>
            </a:r>
          </a:p>
          <a:p>
            <a:r>
              <a:rPr lang="cs-CZ" sz="3600" smtClean="0"/>
              <a:t>Blesky – míří nejkratší cestou k zemi                  a vrcholky hor jsou nejvýše.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68313" y="25400"/>
            <a:ext cx="8229600" cy="1143000"/>
          </a:xfrm>
        </p:spPr>
        <p:txBody>
          <a:bodyPr/>
          <a:lstStyle/>
          <a:p>
            <a:r>
              <a:rPr lang="cs-CZ" smtClean="0"/>
              <a:t>Horské ledovce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68313" y="4797425"/>
            <a:ext cx="7632700" cy="1724025"/>
          </a:xfrm>
        </p:spPr>
        <p:txBody>
          <a:bodyPr/>
          <a:lstStyle/>
          <a:p>
            <a:r>
              <a:rPr lang="cs-CZ" smtClean="0"/>
              <a:t>Toto je pohled vzhůru na horu Mt. Rainier. Dokážeš vysvětlit, jak se kameny a štěrk dostaly na povrch ledovce?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955675"/>
            <a:ext cx="5545138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812088" y="5876925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1835150" y="1196975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Odpověď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 se ledovec pohybuje seškrabuje a drtí skalní podloží, tím se uvolní materiál, který se zamíchá do ledu. U paty ledovce led taje, takže materiál zůstává na místě.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6100" y="211138"/>
            <a:ext cx="4546600" cy="29797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Toto údolí je                              v Severních Kaskádách národního parku                     ve Washingtonu. Jaký tvar má toto údolí? Co mu dalo tvar?</a:t>
            </a:r>
            <a:br>
              <a:rPr lang="cs-CZ" smtClean="0"/>
            </a:b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88913"/>
            <a:ext cx="4038600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3816350" y="2820988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2.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4487863" y="3214688"/>
            <a:ext cx="4546600" cy="297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Údolí je ve tvaru U. Bylo vytvořeno ledovcem. Říkáme jim ledovcová údolí.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33375"/>
            <a:ext cx="3538538" cy="1511300"/>
          </a:xfrm>
        </p:spPr>
        <p:txBody>
          <a:bodyPr/>
          <a:lstStyle/>
          <a:p>
            <a:pPr marL="457200" indent="-457200">
              <a:buFont typeface="Arial" charset="0"/>
              <a:buChar char="•"/>
            </a:pPr>
            <a:r>
              <a:rPr lang="cs-CZ" sz="2800" smtClean="0"/>
              <a:t>Tato skalní stěna je plná rýh. Jakým způsobem vznikly?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endParaRPr lang="cs-CZ" sz="2800" smtClean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333375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4"/>
          <p:cNvSpPr txBox="1">
            <a:spLocks noChangeArrowheads="1"/>
          </p:cNvSpPr>
          <p:nvPr/>
        </p:nvSpPr>
        <p:spPr bwMode="auto">
          <a:xfrm>
            <a:off x="8283575" y="6175375"/>
            <a:ext cx="358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3.</a:t>
            </a: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 bwMode="auto">
          <a:xfrm>
            <a:off x="598488" y="2433638"/>
            <a:ext cx="3538537" cy="214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57200" indent="-4572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Pohybující se led škrábal na skalní podloží.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1188" y="5073650"/>
            <a:ext cx="7913687" cy="574675"/>
          </a:xfrm>
        </p:spPr>
        <p:txBody>
          <a:bodyPr/>
          <a:lstStyle/>
          <a:p>
            <a:r>
              <a:rPr lang="cs-CZ" smtClean="0"/>
              <a:t>Toto je fjord.  Jak byl vytvořen?</a:t>
            </a:r>
          </a:p>
          <a:p>
            <a:endParaRPr lang="cs-CZ" smtClean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74650"/>
            <a:ext cx="6264275" cy="469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6"/>
          <p:cNvSpPr txBox="1">
            <a:spLocks noChangeArrowheads="1"/>
          </p:cNvSpPr>
          <p:nvPr/>
        </p:nvSpPr>
        <p:spPr bwMode="auto">
          <a:xfrm>
            <a:off x="7788275" y="4703763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4.</a:t>
            </a:r>
          </a:p>
        </p:txBody>
      </p:sp>
      <p:sp>
        <p:nvSpPr>
          <p:cNvPr id="25604" name="Obdélník 7"/>
          <p:cNvSpPr>
            <a:spLocks noChangeArrowheads="1"/>
          </p:cNvSpPr>
          <p:nvPr/>
        </p:nvSpPr>
        <p:spPr bwMode="auto">
          <a:xfrm>
            <a:off x="611188" y="5548313"/>
            <a:ext cx="86772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Jedná se o dlouhý záliv, který vznikl prohloubením říčních údolí vlivem postupujících ledovců, které poté vyplnila mořská voda.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1"/>
          <p:cNvSpPr txBox="1">
            <a:spLocks noChangeArrowheads="1"/>
          </p:cNvSpPr>
          <p:nvPr/>
        </p:nvSpPr>
        <p:spPr bwMode="auto">
          <a:xfrm>
            <a:off x="395288" y="5373688"/>
            <a:ext cx="82311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Další pozůstatek činnosti ledovce. Bludné kameny zanesl ledovec</a:t>
            </a:r>
          </a:p>
          <a:p>
            <a:r>
              <a:rPr lang="cs-CZ" sz="2400">
                <a:latin typeface="Calibri" pitchFamily="34" charset="0"/>
              </a:rPr>
              <a:t>daleko od místa svého původního výskytu.</a:t>
            </a: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6430963" y="436880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Horské ledovce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0403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Jsou tvořeny ze sněhu.</a:t>
            </a:r>
          </a:p>
          <a:p>
            <a:pPr>
              <a:lnSpc>
                <a:spcPct val="90000"/>
              </a:lnSpc>
            </a:pPr>
            <a:r>
              <a:rPr lang="cs-CZ" smtClean="0"/>
              <a:t>Všechny sněhové vločky a krystaly jsou stlačeny k sobě, vzniká ledovcový firn, přechodné stadium mezi ledem a sněhem, poslední stadium je led.</a:t>
            </a:r>
          </a:p>
          <a:p>
            <a:pPr>
              <a:lnSpc>
                <a:spcPct val="90000"/>
              </a:lnSpc>
            </a:pPr>
            <a:r>
              <a:rPr lang="cs-CZ" smtClean="0"/>
              <a:t>Jak ledovec klouže dolů z kopce drtí vše                pod sebou. To se nazývá eroze. Horniny, které jsou odnášeny s ledem, nosí do údolí. Ledovce formují údolí do tvaru U, tvoří tzv. morény                a zanechávají na své cestě bludné balvany.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Quiz Mount Everest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283450" cy="4525963"/>
          </a:xfrm>
        </p:spPr>
        <p:txBody>
          <a:bodyPr>
            <a:normAutofit/>
          </a:bodyPr>
          <a:lstStyle/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Mount Everest je největší horou na Zemi.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Mount Everest se nachází v pohoří Alpy.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Jako první dosáhl vrcholu Edmund Hillary a Tenzig Norgay v roce 1955.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Prvním člověkem, který vystoupil                  na Mount Everest bez použití kyslíkových lahví byl Reinhold Messner.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Nejmladšímu lezci bylo 13 let.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929563" y="1595438"/>
            <a:ext cx="9826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ANO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929563" y="2565400"/>
            <a:ext cx="657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NE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929563" y="3357563"/>
            <a:ext cx="657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NE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913688" y="5516563"/>
            <a:ext cx="9810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ANO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929563" y="4170363"/>
            <a:ext cx="9826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ANO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Výškové krajinné stupně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7088" y="6264275"/>
            <a:ext cx="70151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Přiřaďte zvíře ke správnému výškovému stupni.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235825" y="1412875"/>
            <a:ext cx="1052513" cy="4619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Langur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19888" y="2039938"/>
            <a:ext cx="2084387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Levhart sněžný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99238" y="2636838"/>
            <a:ext cx="2325687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Koza šrouborohá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29463" y="3271838"/>
            <a:ext cx="1265237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/>
              <a:t>Pišťucha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99338" y="4005263"/>
            <a:ext cx="725487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Tygr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550" y="1412875"/>
            <a:ext cx="2174875" cy="46196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Tahr himálajský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36663" y="2039938"/>
            <a:ext cx="1644650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Divoký osel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09688" y="2636838"/>
            <a:ext cx="1498600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Jak divoký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4488" y="3271838"/>
            <a:ext cx="889000" cy="46196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Hmyz</a:t>
            </a:r>
            <a:endParaRPr lang="cs-CZ" sz="2400" b="1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6FFFD3-1EA1-4A73-A893-ADB2AA4DE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206FFFD3-1EA1-4A73-A893-ADB2AA4DE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206FFFD3-1EA1-4A73-A893-ADB2AA4DE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801CFE-F66F-4CB5-928C-7A51575C45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E801CFE-F66F-4CB5-928C-7A51575C45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E801CFE-F66F-4CB5-928C-7A51575C45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EA9C24-18EA-4D13-B0E4-6D78557DD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3CEA9C24-18EA-4D13-B0E4-6D78557DD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3CEA9C24-18EA-4D13-B0E4-6D78557DD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A6638-B382-495E-AA98-91A31BAFB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77DA6638-B382-495E-AA98-91A31BAFB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77DA6638-B382-495E-AA98-91A31BAFB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E0B1A7-36D2-4439-BEA5-65B85B0B5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2DE0B1A7-36D2-4439-BEA5-65B85B0B5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2DE0B1A7-36D2-4439-BEA5-65B85B0B55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 rev="1"/>
        </p:bldSub>
      </p:bldGraphic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Spojte pohoří s jeho nejvyšším vrcholem</a:t>
            </a:r>
            <a:endParaRPr lang="cs-CZ" dirty="0"/>
          </a:p>
        </p:txBody>
      </p:sp>
      <p:sp>
        <p:nvSpPr>
          <p:cNvPr id="30722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Pohoří</a:t>
            </a:r>
          </a:p>
        </p:txBody>
      </p:sp>
      <p:sp>
        <p:nvSpPr>
          <p:cNvPr id="30723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349750"/>
          </a:xfrm>
        </p:spPr>
        <p:txBody>
          <a:bodyPr/>
          <a:lstStyle/>
          <a:p>
            <a:r>
              <a:rPr lang="cs-CZ" smtClean="0"/>
              <a:t>Alpy</a:t>
            </a:r>
          </a:p>
          <a:p>
            <a:endParaRPr lang="cs-CZ" smtClean="0"/>
          </a:p>
          <a:p>
            <a:r>
              <a:rPr lang="cs-CZ" smtClean="0"/>
              <a:t>Himaláje</a:t>
            </a:r>
          </a:p>
          <a:p>
            <a:endParaRPr lang="cs-CZ" smtClean="0"/>
          </a:p>
          <a:p>
            <a:r>
              <a:rPr lang="cs-CZ" smtClean="0"/>
              <a:t>Andy</a:t>
            </a:r>
          </a:p>
          <a:p>
            <a:endParaRPr lang="cs-CZ" smtClean="0"/>
          </a:p>
          <a:p>
            <a:r>
              <a:rPr lang="cs-CZ" smtClean="0"/>
              <a:t>Skalnaté hory</a:t>
            </a:r>
          </a:p>
          <a:p>
            <a:endParaRPr lang="cs-CZ" smtClean="0"/>
          </a:p>
          <a:p>
            <a:r>
              <a:rPr lang="cs-CZ" smtClean="0"/>
              <a:t>Apeniny</a:t>
            </a:r>
          </a:p>
        </p:txBody>
      </p:sp>
      <p:sp>
        <p:nvSpPr>
          <p:cNvPr id="30724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Vrchol</a:t>
            </a:r>
          </a:p>
        </p:txBody>
      </p:sp>
      <p:sp>
        <p:nvSpPr>
          <p:cNvPr id="30725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mtClean="0"/>
              <a:t>Aconcagua</a:t>
            </a:r>
          </a:p>
          <a:p>
            <a:endParaRPr lang="cs-CZ" smtClean="0"/>
          </a:p>
          <a:p>
            <a:r>
              <a:rPr lang="cs-CZ" smtClean="0"/>
              <a:t>Mont Blanc</a:t>
            </a:r>
          </a:p>
          <a:p>
            <a:endParaRPr lang="cs-CZ" smtClean="0"/>
          </a:p>
          <a:p>
            <a:r>
              <a:rPr lang="cs-CZ" smtClean="0"/>
              <a:t>Mount Everest</a:t>
            </a:r>
          </a:p>
          <a:p>
            <a:endParaRPr lang="cs-CZ" smtClean="0"/>
          </a:p>
          <a:p>
            <a:r>
              <a:rPr lang="cs-CZ" smtClean="0"/>
              <a:t>Corno Grande</a:t>
            </a:r>
          </a:p>
          <a:p>
            <a:endParaRPr lang="cs-CZ" smtClean="0"/>
          </a:p>
          <a:p>
            <a:r>
              <a:rPr lang="cs-CZ" smtClean="0"/>
              <a:t>Mount Elbert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Znečištění hor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Horské ekosystémy jsou velmi citlivé na vnější vlivy. Většina vlád se snaží chránit horskou přírodu.</a:t>
            </a:r>
          </a:p>
          <a:p>
            <a:pPr>
              <a:buFontTx/>
              <a:buChar char="-"/>
            </a:pPr>
            <a:r>
              <a:rPr lang="cs-CZ" smtClean="0"/>
              <a:t>Velký příliv turistů          odpadky</a:t>
            </a:r>
          </a:p>
          <a:p>
            <a:pPr>
              <a:buFontTx/>
              <a:buChar char="-"/>
            </a:pPr>
            <a:r>
              <a:rPr lang="cs-CZ" smtClean="0"/>
              <a:t>Odlesňování místním obyvatelstvem         eroze         sesuvy půdy         povodně</a:t>
            </a:r>
          </a:p>
          <a:p>
            <a:pPr>
              <a:buFontTx/>
              <a:buChar char="-"/>
            </a:pPr>
            <a:r>
              <a:rPr lang="cs-CZ" smtClean="0"/>
              <a:t>Jednou z nejznečištěnějších hor je i Mount Everest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6978650" y="3951288"/>
            <a:ext cx="688975" cy="314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878013" y="4433888"/>
            <a:ext cx="688975" cy="314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16463" y="4446588"/>
            <a:ext cx="688975" cy="314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025900" y="3357563"/>
            <a:ext cx="690563" cy="314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Glaciální relikt</a:t>
            </a:r>
          </a:p>
        </p:txBody>
      </p:sp>
      <p:sp>
        <p:nvSpPr>
          <p:cNvPr id="32770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smtClean="0"/>
              <a:t>Chladnomilný druh rostliny nebo zvířete, který po skončení ledové doby zůstal  zachován v místech, která připomínají tundru </a:t>
            </a:r>
          </a:p>
        </p:txBody>
      </p:sp>
      <p:sp>
        <p:nvSpPr>
          <p:cNvPr id="32771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Ostružiník moruška</a:t>
            </a:r>
          </a:p>
        </p:txBody>
      </p:sp>
      <p:sp>
        <p:nvSpPr>
          <p:cNvPr id="32772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175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205038"/>
            <a:ext cx="4194175" cy="314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4" name="TextovéPole 7"/>
          <p:cNvSpPr txBox="1">
            <a:spLocks noChangeArrowheads="1"/>
          </p:cNvSpPr>
          <p:nvPr/>
        </p:nvSpPr>
        <p:spPr bwMode="auto">
          <a:xfrm>
            <a:off x="4643438" y="551656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549275"/>
            <a:ext cx="7385050" cy="440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971550" y="5148263"/>
            <a:ext cx="358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7.</a:t>
            </a:r>
          </a:p>
        </p:txBody>
      </p:sp>
      <p:sp>
        <p:nvSpPr>
          <p:cNvPr id="33795" name="TextovéPole 1"/>
          <p:cNvSpPr txBox="1">
            <a:spLocks noChangeArrowheads="1"/>
          </p:cNvSpPr>
          <p:nvPr/>
        </p:nvSpPr>
        <p:spPr bwMode="auto">
          <a:xfrm>
            <a:off x="1619250" y="5116513"/>
            <a:ext cx="13319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Jak domácí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TEST NA ZÁVĚR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Co se stane, </a:t>
            </a:r>
            <a:r>
              <a:rPr lang="cs-CZ" dirty="0" smtClean="0"/>
              <a:t>když budete šplhat do nejvyšších míst v horách?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Teplota bude stoupat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Uvidíte více zvířat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Teplota klesne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Lesy budou hustější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Vzduch bude řidší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Jaké druhy </a:t>
            </a:r>
            <a:r>
              <a:rPr lang="cs-CZ" dirty="0" smtClean="0"/>
              <a:t>zvířat s </a:t>
            </a:r>
            <a:r>
              <a:rPr lang="cs-CZ" dirty="0"/>
              <a:t>největší pravděpodobností </a:t>
            </a:r>
            <a:r>
              <a:rPr lang="cs-CZ" dirty="0" smtClean="0"/>
              <a:t>uvidíte ve vrcholových částech hor?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Medvědi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Sovy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Hmyz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Nejsou tam žádná zvířata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Opice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Jaké prostředí se nachází na úpatí hor?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Horská tundra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Horská louka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Jehličnatý les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Ledovec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eriod"/>
              <a:defRPr/>
            </a:pPr>
            <a:r>
              <a:rPr lang="cs-CZ" dirty="0" smtClean="0"/>
              <a:t>Listnatý les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Proč na většině horských vrcholků nejsou jezera?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Většina hor nemá velká jezera na </a:t>
            </a:r>
            <a:r>
              <a:rPr lang="cs-CZ" dirty="0"/>
              <a:t>vrcholu, protože gravitace </a:t>
            </a:r>
            <a:r>
              <a:rPr lang="cs-CZ" dirty="0" smtClean="0"/>
              <a:t>táhne </a:t>
            </a:r>
            <a:r>
              <a:rPr lang="cs-CZ" dirty="0"/>
              <a:t>vodu směrem dolů, přes potoky a </a:t>
            </a:r>
            <a:r>
              <a:rPr lang="cs-CZ" dirty="0" smtClean="0"/>
              <a:t>řeky.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688013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1.: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LEAHY, Pat.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Carbon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Glacier.jpg: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05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commons.wikimedia.org/wiki/File:Carbon_Glacier.jpg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Licence: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2.: MANSKE,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Magnus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Washington Highway 20 North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Cascades.jpg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08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http://commons.wikimedia.org/wiki/File:Washington_Highway_20_North_Cascades.jpg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Licence: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Public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3.: LORD, Konrad.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Glacial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striation.JPG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09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http://commons.wikimedia.org/wiki/File:Glacial_striation.JPG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Licence: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4.: YORIAN.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Fjord1.JPG: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05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http://commons.wikimedia.org/wiki/File:Fjord1.JPG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Licence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5.: BROWN,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Gordon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Erratic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boulder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geograph.org.uk - 273855.jpg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06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http://commons.wikimedia.org/wiki/File:Erratic_boulder_-_geograph.org.uk_-_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273855.jpg Licence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6880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6.: PILECKA, Ludmila.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Hjortron.jpg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09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http://cs.wikipedia.org/wiki/Soubor:Hjortron.jpg Licence: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Public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7.: PONGRATZ.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Yak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Yama.jpg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1999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02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http://commons.wikimedia.org/wiki/File:Yak_Yama.jpg Licence: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931</Words>
  <Application>Microsoft Office PowerPoint</Application>
  <PresentationFormat>On-screen Show (4:3)</PresentationFormat>
  <Paragraphs>179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Calibri</vt:lpstr>
      <vt:lpstr>Arial</vt:lpstr>
      <vt:lpstr>Times New Roman</vt:lpstr>
      <vt:lpstr>Motiv systému Office</vt:lpstr>
      <vt:lpstr>Snímek 1</vt:lpstr>
      <vt:lpstr>Snímek 2</vt:lpstr>
      <vt:lpstr>Metodika</vt:lpstr>
      <vt:lpstr>Vysvětli, co je hora?</vt:lpstr>
      <vt:lpstr>Spoj jméno hory s jejím popisem. Použij internet.</vt:lpstr>
      <vt:lpstr>Snímek 6</vt:lpstr>
      <vt:lpstr>Počasí v horách</vt:lpstr>
      <vt:lpstr>Snímek 8</vt:lpstr>
      <vt:lpstr>Horské ledovce</vt:lpstr>
      <vt:lpstr>Odpověď</vt:lpstr>
      <vt:lpstr>Snímek 11</vt:lpstr>
      <vt:lpstr>Snímek 12</vt:lpstr>
      <vt:lpstr>Snímek 13</vt:lpstr>
      <vt:lpstr>Snímek 14</vt:lpstr>
      <vt:lpstr>Horské ledovce</vt:lpstr>
      <vt:lpstr>Quiz Mount Everest</vt:lpstr>
      <vt:lpstr>Výškové krajinné stupně</vt:lpstr>
      <vt:lpstr>Spojte pohoří s jeho nejvyšším vrcholem</vt:lpstr>
      <vt:lpstr>Znečištění hor</vt:lpstr>
      <vt:lpstr>Glaciální relikt</vt:lpstr>
      <vt:lpstr>Snímek 21</vt:lpstr>
      <vt:lpstr>TEST NA ZÁVĚR</vt:lpstr>
      <vt:lpstr>Snímek 23</vt:lpstr>
      <vt:lpstr>Snímek 24</vt:lpstr>
      <vt:lpstr>Snímek 25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DUM</cp:lastModifiedBy>
  <cp:revision>48</cp:revision>
  <dcterms:created xsi:type="dcterms:W3CDTF">2012-02-29T22:26:42Z</dcterms:created>
  <dcterms:modified xsi:type="dcterms:W3CDTF">2012-10-04T20:49:25Z</dcterms:modified>
</cp:coreProperties>
</file>