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67" r:id="rId4"/>
    <p:sldId id="266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D3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Tvrdé souhlásky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VY_32_INOVACE_1B34Čj2_Tvrdé souhlásky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VY_32_INOVACE_1B34Čj2_Tvrdé souhlásky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Tvrdé souhlásky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DUM je zaměřen na upevnění řady tvrdých souhlásek a využití této znalosti v </a:t>
            </a:r>
            <a:r>
              <a:rPr lang="cs-CZ" dirty="0" smtClean="0"/>
              <a:t>praxi.</a:t>
            </a:r>
            <a:endParaRPr lang="cs-CZ" dirty="0" smtClean="0"/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Výuka s využitím interaktivní tabule zvyšuje u dětí aktivitu, vědomosti získávají žáci nenásilnou formou, snímky lze využít pro frontální i skupinovou práci.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žáci odsouvají perem pouze tvrdé slabiky a zapisují fixem slova, mohou vymýšlet další obrázky, které lze </a:t>
            </a:r>
            <a:r>
              <a:rPr lang="cs-CZ" dirty="0" smtClean="0"/>
              <a:t>skrýt.</a:t>
            </a:r>
            <a:endParaRPr lang="cs-CZ" dirty="0" smtClean="0"/>
          </a:p>
          <a:p>
            <a:pPr lvl="1"/>
            <a:r>
              <a:rPr lang="cs-CZ" dirty="0" smtClean="0"/>
              <a:t>Snímek 4: žáci nejdříve doplňují řady fixem, potom odůvodňují a doplňují y, ý a podtrhávají tvrdé </a:t>
            </a:r>
            <a:r>
              <a:rPr lang="cs-CZ" dirty="0" smtClean="0"/>
              <a:t>souhlásky.</a:t>
            </a:r>
            <a:endParaRPr lang="cs-CZ" dirty="0" smtClean="0"/>
          </a:p>
          <a:p>
            <a:pPr lvl="1"/>
            <a:r>
              <a:rPr lang="cs-CZ" dirty="0" smtClean="0"/>
              <a:t>Snímek 5: žáci využijí program Q </a:t>
            </a:r>
            <a:r>
              <a:rPr lang="cs-CZ" dirty="0" err="1" smtClean="0"/>
              <a:t>Draw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řady tvrdých souhlásek, doplň do slov y, ý po tvrdých souhláskách a odůvodni.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H, __, K, R, _, T, _            </a:t>
            </a:r>
            <a:r>
              <a:rPr lang="cs-CZ" dirty="0" smtClean="0">
                <a:solidFill>
                  <a:schemeClr val="tx2"/>
                </a:solidFill>
              </a:rPr>
              <a:t>H, CH, _, _, D, _, N 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h, ch, _, r, d, _, _              </a:t>
            </a:r>
            <a:r>
              <a:rPr lang="cs-CZ" dirty="0" smtClean="0">
                <a:solidFill>
                  <a:srgbClr val="FFC000"/>
                </a:solidFill>
              </a:rPr>
              <a:t>_, ch, k, _, _, t, _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_, __, K, _, D, _,N             </a:t>
            </a:r>
            <a:r>
              <a:rPr lang="cs-CZ" dirty="0" smtClean="0">
                <a:solidFill>
                  <a:srgbClr val="7030A0"/>
                </a:solidFill>
              </a:rPr>
              <a:t>H, __, _, R, _, _, N     </a:t>
            </a:r>
          </a:p>
          <a:p>
            <a:endParaRPr lang="cs-CZ" dirty="0" smtClean="0"/>
          </a:p>
          <a:p>
            <a:r>
              <a:rPr lang="cs-CZ" dirty="0" smtClean="0"/>
              <a:t>Oh_nek, ch_ba, not_, skořápk_, mouch_, roh_, studen_, žák_ně, břeh_, hork_, hor_, tvrd_, mot_l, r_chle, zvonk_, str_ček, bucht_, okurk_, váh_, soch_, mlad_, kruh_, r_č, plot</a:t>
            </a:r>
            <a:r>
              <a:rPr lang="cs-CZ" dirty="0" smtClean="0"/>
              <a:t>_.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 slabikami s </a:t>
            </a:r>
            <a:r>
              <a:rPr lang="cs-CZ" sz="2400" b="1" dirty="0" smtClean="0"/>
              <a:t>tvrdou</a:t>
            </a:r>
            <a:r>
              <a:rPr lang="cs-CZ" sz="2400" dirty="0" smtClean="0"/>
              <a:t> souhláskou najdeš obrázek. Napiš, co na něm je. Při psaní využij odkrytou slabiku.</a:t>
            </a:r>
            <a:endParaRPr lang="cs-CZ" sz="2400" dirty="0"/>
          </a:p>
        </p:txBody>
      </p:sp>
      <p:pic>
        <p:nvPicPr>
          <p:cNvPr id="1026" name="Picture 2" descr="C:\Documents and Settings\Švehlovi\Local Settings\Temporary Internet Files\Content.IE5\C8JQ4QV2\MP900406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861048"/>
            <a:ext cx="792088" cy="637051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SA6MCHS3\MC9004124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88840"/>
            <a:ext cx="720327" cy="792088"/>
          </a:xfrm>
          <a:prstGeom prst="rect">
            <a:avLst/>
          </a:prstGeom>
          <a:noFill/>
        </p:spPr>
      </p:pic>
      <p:pic>
        <p:nvPicPr>
          <p:cNvPr id="1042" name="Picture 18" descr="C:\Documents and Settings\Švehlovi\Local Settings\Temporary Internet Files\Content.IE5\SA6MCHS3\MC9004125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5589240"/>
            <a:ext cx="1080120" cy="500453"/>
          </a:xfrm>
          <a:prstGeom prst="rect">
            <a:avLst/>
          </a:prstGeom>
          <a:noFill/>
        </p:spPr>
      </p:pic>
      <p:pic>
        <p:nvPicPr>
          <p:cNvPr id="1044" name="Picture 20" descr="C:\Documents and Settings\Švehlovi\Local Settings\Temporary Internet Files\Content.IE5\K8561ZO2\MC9000169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204864"/>
            <a:ext cx="720080" cy="679203"/>
          </a:xfrm>
          <a:prstGeom prst="rect">
            <a:avLst/>
          </a:prstGeom>
          <a:noFill/>
        </p:spPr>
      </p:pic>
      <p:pic>
        <p:nvPicPr>
          <p:cNvPr id="1045" name="Picture 21" descr="C:\Documents and Settings\Švehlovi\Local Settings\Temporary Internet Files\Content.IE5\Q6WYLA7I\MP90038762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789040"/>
            <a:ext cx="1080120" cy="770486"/>
          </a:xfrm>
          <a:prstGeom prst="rect">
            <a:avLst/>
          </a:prstGeom>
          <a:noFill/>
        </p:spPr>
      </p:pic>
      <p:pic>
        <p:nvPicPr>
          <p:cNvPr id="1047" name="Picture 23" descr="C:\Documents and Settings\Švehlovi\Local Settings\Temporary Internet Files\Content.IE5\SA6MCHS3\MC9001228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5517233"/>
            <a:ext cx="720080" cy="648072"/>
          </a:xfrm>
          <a:prstGeom prst="rect">
            <a:avLst/>
          </a:prstGeom>
          <a:noFill/>
        </p:spPr>
      </p:pic>
      <p:pic>
        <p:nvPicPr>
          <p:cNvPr id="1051" name="Picture 27" descr="C:\Documents and Settings\Švehlovi\Local Settings\Temporary Internet Files\Content.IE5\CXAE6O5M\MC90021552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2204864"/>
            <a:ext cx="727215" cy="488820"/>
          </a:xfrm>
          <a:prstGeom prst="rect">
            <a:avLst/>
          </a:prstGeom>
          <a:noFill/>
        </p:spPr>
      </p:pic>
      <p:sp>
        <p:nvSpPr>
          <p:cNvPr id="30" name="Zaoblený obdélníkový popisek 29"/>
          <p:cNvSpPr/>
          <p:nvPr/>
        </p:nvSpPr>
        <p:spPr>
          <a:xfrm>
            <a:off x="4932040" y="2276872"/>
            <a:ext cx="936104" cy="432048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CHYBA!</a:t>
            </a:r>
            <a:endParaRPr lang="cs-CZ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899592" y="5589240"/>
            <a:ext cx="936104" cy="432048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CHYBA!</a:t>
            </a:r>
            <a:endParaRPr lang="cs-CZ" dirty="0"/>
          </a:p>
        </p:txBody>
      </p:sp>
      <p:sp>
        <p:nvSpPr>
          <p:cNvPr id="32" name="Zaoblený obdélníkový popisek 31"/>
          <p:cNvSpPr/>
          <p:nvPr/>
        </p:nvSpPr>
        <p:spPr>
          <a:xfrm>
            <a:off x="4932040" y="5661248"/>
            <a:ext cx="936104" cy="432048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CHYBA!</a:t>
            </a:r>
            <a:endParaRPr lang="cs-CZ" dirty="0"/>
          </a:p>
        </p:txBody>
      </p:sp>
      <p:sp>
        <p:nvSpPr>
          <p:cNvPr id="33" name="Zaoblený obdélníkový popisek 32"/>
          <p:cNvSpPr/>
          <p:nvPr/>
        </p:nvSpPr>
        <p:spPr>
          <a:xfrm>
            <a:off x="2699792" y="3933056"/>
            <a:ext cx="936104" cy="432048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CHYBA!</a:t>
            </a:r>
            <a:endParaRPr lang="cs-CZ" dirty="0"/>
          </a:p>
        </p:txBody>
      </p:sp>
      <p:sp>
        <p:nvSpPr>
          <p:cNvPr id="34" name="Zaoblený obdélníkový popisek 33"/>
          <p:cNvSpPr/>
          <p:nvPr/>
        </p:nvSpPr>
        <p:spPr>
          <a:xfrm>
            <a:off x="6732240" y="3933056"/>
            <a:ext cx="936104" cy="432048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CHYBA!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591780" y="19888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CHY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755576" y="19888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KY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4788024" y="2060848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VY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6732240" y="2060848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DY</a:t>
            </a:r>
            <a:endParaRPr lang="cs-CZ" sz="2800" dirty="0"/>
          </a:p>
        </p:txBody>
      </p:sp>
      <p:sp>
        <p:nvSpPr>
          <p:cNvPr id="39" name="Obdélník 38"/>
          <p:cNvSpPr/>
          <p:nvPr/>
        </p:nvSpPr>
        <p:spPr>
          <a:xfrm>
            <a:off x="683568" y="37890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TY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2555776" y="37890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LY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4644008" y="37890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HY</a:t>
            </a:r>
            <a:endParaRPr lang="cs-CZ" sz="2800" dirty="0"/>
          </a:p>
        </p:txBody>
      </p:sp>
      <p:sp>
        <p:nvSpPr>
          <p:cNvPr id="42" name="Obdélník 41"/>
          <p:cNvSpPr/>
          <p:nvPr/>
        </p:nvSpPr>
        <p:spPr>
          <a:xfrm>
            <a:off x="6732240" y="3789040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MY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827584" y="5445224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PY</a:t>
            </a:r>
            <a:endParaRPr lang="cs-CZ" sz="2800" dirty="0"/>
          </a:p>
        </p:txBody>
      </p:sp>
      <p:sp>
        <p:nvSpPr>
          <p:cNvPr id="44" name="Obdélník 43"/>
          <p:cNvSpPr/>
          <p:nvPr/>
        </p:nvSpPr>
        <p:spPr>
          <a:xfrm>
            <a:off x="2699792" y="5445224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RY</a:t>
            </a:r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4860032" y="5445224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SY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6588224" y="5445224"/>
            <a:ext cx="115212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NY</a:t>
            </a:r>
            <a:endParaRPr lang="cs-CZ" sz="28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683568" y="3573016"/>
            <a:ext cx="73448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83568" y="5301208"/>
            <a:ext cx="73448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755576" y="6741368"/>
            <a:ext cx="734481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Vybarvi pouze slova, ve kterých následuje y, ý po tvrdé souhlásce. Utvoř na ně věty.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377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BUCHTY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MRAZY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LYŽE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DÝMKA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NOHY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PYTEL</a:t>
                      </a:r>
                      <a:endParaRPr lang="cs-CZ" sz="2400" b="1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DOMY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STRÝČEK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BÝK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SLEPÝ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ZLATÝ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HOUSKY</a:t>
                      </a:r>
                      <a:endParaRPr lang="cs-CZ" sz="2400" b="1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SUDY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VYLÉZT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KRÁSNÝ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SÝČEK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ÚLY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BANÁNY</a:t>
                      </a:r>
                      <a:endParaRPr lang="cs-CZ" sz="2400" b="1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DŽBÁNY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PĚNKAVY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POLYKAT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MOTÝL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STROMY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MOTYKA</a:t>
                      </a:r>
                      <a:endParaRPr lang="cs-CZ" sz="2400" b="1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HADRY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STŘECHY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NOVÝ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BRZY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ZVONY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MYŠKA</a:t>
                      </a:r>
                      <a:endParaRPr lang="cs-CZ" sz="2400" b="1" dirty="0"/>
                    </a:p>
                  </a:txBody>
                  <a:tcPr/>
                </a:tc>
              </a:tr>
              <a:tr h="71284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MAPY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ŠÁTKY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CHÝŠE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VYDRA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HLOUPÝ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cs-CZ" sz="2400" b="1" dirty="0" smtClean="0"/>
                        <a:t>MRAKY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791</TotalTime>
  <Words>371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Doplň správně řady tvrdých souhlásek, doplň do slov y, ý po tvrdých souhláskách a odůvodni.</vt:lpstr>
      <vt:lpstr>Pod slabikami s tvrdou souhláskou najdeš obrázek. Napiš, co na něm je. Při psaní využij odkrytou slabiku.</vt:lpstr>
      <vt:lpstr>Vybarvi pouze slova, ve kterých následuje y, ý po tvrdé souhlásce. Utvoř na ně věty.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95</cp:revision>
  <dcterms:created xsi:type="dcterms:W3CDTF">2011-08-21T15:31:45Z</dcterms:created>
  <dcterms:modified xsi:type="dcterms:W3CDTF">2012-03-08T15:01:45Z</dcterms:modified>
</cp:coreProperties>
</file>