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0" r:id="rId6"/>
    <p:sldId id="268" r:id="rId7"/>
    <p:sldId id="263" r:id="rId8"/>
    <p:sldId id="265" r:id="rId9"/>
    <p:sldId id="269" r:id="rId10"/>
    <p:sldId id="273" r:id="rId11"/>
    <p:sldId id="267" r:id="rId12"/>
    <p:sldId id="259" r:id="rId13"/>
    <p:sldId id="266" r:id="rId14"/>
    <p:sldId id="270" r:id="rId15"/>
    <p:sldId id="271" r:id="rId16"/>
    <p:sldId id="272" r:id="rId17"/>
    <p:sldId id="275" r:id="rId18"/>
    <p:sldId id="274" r:id="rId19"/>
    <p:sldId id="276" r:id="rId20"/>
    <p:sldId id="277" r:id="rId21"/>
    <p:sldId id="278" r:id="rId22"/>
    <p:sldId id="280" r:id="rId23"/>
    <p:sldId id="264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activeX1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8BD21D40-EC42-11CE-9E0D-00AA006002F3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Lidé v ohrožení - zemětřesení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Chvalkovice, okres Náchod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Přírodní složky a oblasti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615453-6603-4927-9491-5859519E9852}" type="presOf" srcId="{757F3AB3-0718-4624-B441-E567A8F0AB56}" destId="{333A1088-737F-45CB-B68E-254E46348037}" srcOrd="0" destOrd="0" presId="urn:microsoft.com/office/officeart/2005/8/layout/target3"/>
    <dgm:cxn modelId="{F880013A-1F0A-4553-A847-3ADF8A58CA7A}" type="presOf" srcId="{D1D4F407-5343-4D3F-B5B9-D407B03CAEB4}" destId="{AED2198E-93D5-4001-81B4-73124B309672}" srcOrd="1" destOrd="0" presId="urn:microsoft.com/office/officeart/2005/8/layout/target3"/>
    <dgm:cxn modelId="{1096394C-843A-45F8-84F5-54AE5D81FD4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05F9B5-7F17-4FEF-8B15-7D40179580D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1B01E3-885D-48DC-BC3C-40EF05C0C1D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353AC9-4166-4913-8298-F3EF61AEED76}" type="presOf" srcId="{4C35D32F-0EAB-4CD7-82EE-45574DC2A586}" destId="{890E4F0B-2866-4A3F-A3C7-2A14B1797930}" srcOrd="1" destOrd="0" presId="urn:microsoft.com/office/officeart/2005/8/layout/target3"/>
    <dgm:cxn modelId="{51905D76-1BFF-470A-BEEE-9224D51F6ED9}" type="presOf" srcId="{D8197B8C-B260-4A16-BDF4-0947B075E274}" destId="{5A5FFA88-C948-4069-8E93-59FA12366E83}" srcOrd="1" destOrd="0" presId="urn:microsoft.com/office/officeart/2005/8/layout/target3"/>
    <dgm:cxn modelId="{D50502AC-94A7-4B10-A488-62AC061B1071}" type="presOf" srcId="{B651F6E3-6281-48DB-9319-2AEAFDAE7572}" destId="{6BB5E863-4638-4E1D-BFDE-399D028AC4ED}" srcOrd="1" destOrd="0" presId="urn:microsoft.com/office/officeart/2005/8/layout/target3"/>
    <dgm:cxn modelId="{41173283-2981-4EC9-9666-15ACB09CAC91}" type="presOf" srcId="{D8197B8C-B260-4A16-BDF4-0947B075E274}" destId="{25B08C86-7E15-44DC-BE7F-FFB55DD49D12}" srcOrd="0" destOrd="0" presId="urn:microsoft.com/office/officeart/2005/8/layout/target3"/>
    <dgm:cxn modelId="{7DA13E02-2128-4056-BF99-C95A2415716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8617316-F504-44FC-B287-3592BBC03A92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E609DD-103A-4AFF-B15F-DCF91F8FC561}" type="presParOf" srcId="{333A1088-737F-45CB-B68E-254E46348037}" destId="{F5ABB229-8D3B-4694-996A-96F23CF14429}" srcOrd="0" destOrd="0" presId="urn:microsoft.com/office/officeart/2005/8/layout/target3"/>
    <dgm:cxn modelId="{D766A0AA-6E09-4CB4-9278-52A4B5492CE8}" type="presParOf" srcId="{333A1088-737F-45CB-B68E-254E46348037}" destId="{F41139FD-01EE-4571-8B17-4FB00FC51163}" srcOrd="1" destOrd="0" presId="urn:microsoft.com/office/officeart/2005/8/layout/target3"/>
    <dgm:cxn modelId="{25DA6240-1461-48D0-8145-8FF0E708BD4F}" type="presParOf" srcId="{333A1088-737F-45CB-B68E-254E46348037}" destId="{D005CE8C-CC26-4C3E-AC11-E15060ECD759}" srcOrd="2" destOrd="0" presId="urn:microsoft.com/office/officeart/2005/8/layout/target3"/>
    <dgm:cxn modelId="{02F1772C-80C7-4CA3-A3C0-A34D4339CFC1}" type="presParOf" srcId="{333A1088-737F-45CB-B68E-254E46348037}" destId="{2C702D82-9B77-49B7-9568-BB8EB47C3372}" srcOrd="3" destOrd="0" presId="urn:microsoft.com/office/officeart/2005/8/layout/target3"/>
    <dgm:cxn modelId="{2DCAE3E3-9A0C-40F2-9802-7E949599E46F}" type="presParOf" srcId="{333A1088-737F-45CB-B68E-254E46348037}" destId="{A52A0455-90FF-4808-ABD0-F02540D31D5A}" srcOrd="4" destOrd="0" presId="urn:microsoft.com/office/officeart/2005/8/layout/target3"/>
    <dgm:cxn modelId="{6C86BC77-E474-4522-90EF-28D0840C4C7F}" type="presParOf" srcId="{333A1088-737F-45CB-B68E-254E46348037}" destId="{6140AFEC-043D-4C43-A2F9-D0F5331DF3A3}" srcOrd="5" destOrd="0" presId="urn:microsoft.com/office/officeart/2005/8/layout/target3"/>
    <dgm:cxn modelId="{7EF9DA95-0291-4E4B-8F8F-9F0BAD410B92}" type="presParOf" srcId="{333A1088-737F-45CB-B68E-254E46348037}" destId="{9358AC05-5D7D-4327-9F80-1AD486AEA664}" srcOrd="6" destOrd="0" presId="urn:microsoft.com/office/officeart/2005/8/layout/target3"/>
    <dgm:cxn modelId="{FD8CE1B1-2E27-401B-A86D-F4DD38DDE290}" type="presParOf" srcId="{333A1088-737F-45CB-B68E-254E46348037}" destId="{313FC574-E1CD-4FB4-B054-0B805CE0447D}" srcOrd="7" destOrd="0" presId="urn:microsoft.com/office/officeart/2005/8/layout/target3"/>
    <dgm:cxn modelId="{AA22510B-C8BB-4506-BB91-AB8AE154B5D9}" type="presParOf" srcId="{333A1088-737F-45CB-B68E-254E46348037}" destId="{619D679B-A015-4ECF-8348-D1034C574F40}" srcOrd="8" destOrd="0" presId="urn:microsoft.com/office/officeart/2005/8/layout/target3"/>
    <dgm:cxn modelId="{88ECED81-7421-404B-AEF3-34DE6CA30A72}" type="presParOf" srcId="{333A1088-737F-45CB-B68E-254E46348037}" destId="{322283A8-4A27-4CDA-BAE3-F381106A9174}" srcOrd="9" destOrd="0" presId="urn:microsoft.com/office/officeart/2005/8/layout/target3"/>
    <dgm:cxn modelId="{0F0C3A34-E976-438B-99B4-93C851180BF9}" type="presParOf" srcId="{333A1088-737F-45CB-B68E-254E46348037}" destId="{FFC9F71D-1B4F-4AD9-A4A6-86ADEFC8AF5C}" srcOrd="10" destOrd="0" presId="urn:microsoft.com/office/officeart/2005/8/layout/target3"/>
    <dgm:cxn modelId="{36A34434-ED8F-4AA8-959F-7EC87BF6AA84}" type="presParOf" srcId="{333A1088-737F-45CB-B68E-254E46348037}" destId="{25B08C86-7E15-44DC-BE7F-FFB55DD49D12}" srcOrd="11" destOrd="0" presId="urn:microsoft.com/office/officeart/2005/8/layout/target3"/>
    <dgm:cxn modelId="{AC5224D5-CF96-4FD1-96FA-0DEF9D56100F}" type="presParOf" srcId="{333A1088-737F-45CB-B68E-254E46348037}" destId="{76644BE8-9D7C-4C09-B250-3D10AF48CBB7}" srcOrd="12" destOrd="0" presId="urn:microsoft.com/office/officeart/2005/8/layout/target3"/>
    <dgm:cxn modelId="{482BB655-897C-4C08-A2EA-0EFDDA57A039}" type="presParOf" srcId="{333A1088-737F-45CB-B68E-254E46348037}" destId="{EE85B701-7295-41C0-BA7A-34D3756A2AE6}" srcOrd="13" destOrd="0" presId="urn:microsoft.com/office/officeart/2005/8/layout/target3"/>
    <dgm:cxn modelId="{A7AD8B66-A254-4485-9E29-E2E1EDD0170D}" type="presParOf" srcId="{333A1088-737F-45CB-B68E-254E46348037}" destId="{8BEBB6EC-1DAA-4CAC-8A25-BC0FCBD5DBD5}" srcOrd="14" destOrd="0" presId="urn:microsoft.com/office/officeart/2005/8/layout/target3"/>
    <dgm:cxn modelId="{4420D719-8962-4EF8-9D60-355928F2B88D}" type="presParOf" srcId="{333A1088-737F-45CB-B68E-254E46348037}" destId="{AED2198E-93D5-4001-81B4-73124B309672}" srcOrd="15" destOrd="0" presId="urn:microsoft.com/office/officeart/2005/8/layout/target3"/>
    <dgm:cxn modelId="{A814BE2B-11BB-425E-9EDD-B03F60D3F232}" type="presParOf" srcId="{333A1088-737F-45CB-B68E-254E46348037}" destId="{2BE915AB-18AA-4053-B92C-3BFC9ED204BB}" srcOrd="16" destOrd="0" presId="urn:microsoft.com/office/officeart/2005/8/layout/target3"/>
    <dgm:cxn modelId="{9BFC6403-F7EB-4C70-95E1-004A24BF227E}" type="presParOf" srcId="{333A1088-737F-45CB-B68E-254E46348037}" destId="{6BB5E863-4638-4E1D-BFDE-399D028AC4ED}" srcOrd="17" destOrd="0" presId="urn:microsoft.com/office/officeart/2005/8/layout/target3"/>
    <dgm:cxn modelId="{BF71E969-8F10-4CC3-A55D-62281580D5E8}" type="presParOf" srcId="{333A1088-737F-45CB-B68E-254E46348037}" destId="{5A5FFA88-C948-4069-8E93-59FA12366E83}" srcOrd="18" destOrd="0" presId="urn:microsoft.com/office/officeart/2005/8/layout/target3"/>
    <dgm:cxn modelId="{4FEBC486-4570-4EB4-8C76-509C9F0D73D9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1" cy="3339801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53594" y="0"/>
          <a:ext cx="6683027" cy="33398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NÁZEV ŠKOLY: Základní škola a Mateřská škola, Chvalkovice, okres Náchod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653594" y="0"/>
        <a:ext cx="6683027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0" y="534368"/>
          <a:ext cx="6683027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Hlava</a:t>
          </a:r>
          <a:endParaRPr lang="cs-CZ" sz="2000" kern="1200" dirty="0"/>
        </a:p>
      </dsp:txBody>
      <dsp:txXfrm>
        <a:off x="1669900" y="534368"/>
        <a:ext cx="6683027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0" y="1068736"/>
          <a:ext cx="6683027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Lidé v ohrožení - zemětřesení </a:t>
          </a:r>
          <a:endParaRPr lang="cs-CZ" sz="2000" kern="1200" dirty="0"/>
        </a:p>
      </dsp:txBody>
      <dsp:txXfrm>
        <a:off x="1669900" y="1068736"/>
        <a:ext cx="6683027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0" y="1603104"/>
          <a:ext cx="6683027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Přírodní složky a oblasti Země</a:t>
          </a:r>
          <a:endParaRPr lang="cs-CZ" sz="2000" kern="1200" dirty="0"/>
        </a:p>
      </dsp:txBody>
      <dsp:txXfrm>
        <a:off x="1669900" y="1603104"/>
        <a:ext cx="6683027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0" y="2137473"/>
          <a:ext cx="6683027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CZ.1.07/1.1.05/04.0031</a:t>
          </a:r>
          <a:endParaRPr lang="cs-CZ" sz="2000" kern="1200" dirty="0"/>
        </a:p>
      </dsp:txBody>
      <dsp:txXfrm>
        <a:off x="1669900" y="2137473"/>
        <a:ext cx="6683027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4" Type="http://schemas.openxmlformats.org/officeDocument/2006/relationships/image" Target="../media/image2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90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72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89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18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96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25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11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22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04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57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53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CCDFF-D7E5-4493-B813-1A969313D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160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5A5C9-9216-466C-9848-6F2097DBA8E4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77895-C78A-4AF3-AB2A-0C3D2850A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482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d/db/Quake_epicenters_1963-98.pn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6/6a/Shih_Gang_Earthquak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control" Target="../activeX/activeX2.xml"/><Relationship Id="rId7" Type="http://schemas.openxmlformats.org/officeDocument/2006/relationships/image" Target="../media/image9.wm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7.xml"/><Relationship Id="rId5" Type="http://schemas.openxmlformats.org/officeDocument/2006/relationships/control" Target="../activeX/activeX4.xml"/><Relationship Id="rId10" Type="http://schemas.openxmlformats.org/officeDocument/2006/relationships/image" Target="../media/image12.wmf"/><Relationship Id="rId4" Type="http://schemas.openxmlformats.org/officeDocument/2006/relationships/control" Target="../activeX/activeX3.xml"/><Relationship Id="rId9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earthquake.usgs.gov/eqcenter/recenteqsww/" TargetMode="External"/><Relationship Id="rId3" Type="http://schemas.openxmlformats.org/officeDocument/2006/relationships/control" Target="../activeX/activeX6.xml"/><Relationship Id="rId7" Type="http://schemas.openxmlformats.org/officeDocument/2006/relationships/slideLayout" Target="../slideLayouts/slideLayout12.xml"/><Relationship Id="rId2" Type="http://schemas.openxmlformats.org/officeDocument/2006/relationships/control" Target="../activeX/activeX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9.xml"/><Relationship Id="rId5" Type="http://schemas.openxmlformats.org/officeDocument/2006/relationships/control" Target="../activeX/activeX8.xml"/><Relationship Id="rId10" Type="http://schemas.openxmlformats.org/officeDocument/2006/relationships/image" Target="../media/image15.wmf"/><Relationship Id="rId4" Type="http://schemas.openxmlformats.org/officeDocument/2006/relationships/control" Target="../activeX/activeX7.xml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hyperlink" Target="//upload.wikimedia.org/wikipedia/commons/4/47/2004_Indonesia_Tsunami_Complete.gi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hyperlink" Target="http://translate.googleusercontent.com/translate_c?hl=cs&amp;prev=/search?q=http://www.enchantedlearning.com/subjects/tsunami/&amp;hl=cs&amp;biw=1366&amp;bih=673&amp;prmd=imvns&amp;rurl=translate.google.cz&amp;sl=en&amp;twu=1&amp;u=http://www.enchantedlearning.com/subjects/tsunami/warningprintout.shtml&amp;usg=ALkJrhhn28b2iK3FInvIxLc3f0IEYVdwj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rebel.ig.cas.cz/seismo/Webnet/AutLoc/czech/startCZ.html" TargetMode="External"/><Relationship Id="rId13" Type="http://schemas.openxmlformats.org/officeDocument/2006/relationships/image" Target="../media/image29.wmf"/><Relationship Id="rId3" Type="http://schemas.openxmlformats.org/officeDocument/2006/relationships/control" Target="../activeX/activeX11.xml"/><Relationship Id="rId7" Type="http://schemas.openxmlformats.org/officeDocument/2006/relationships/slideLayout" Target="../slideLayouts/slideLayout12.xml"/><Relationship Id="rId12" Type="http://schemas.openxmlformats.org/officeDocument/2006/relationships/image" Target="../media/image28.wmf"/><Relationship Id="rId2" Type="http://schemas.openxmlformats.org/officeDocument/2006/relationships/control" Target="../activeX/activeX10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14.xml"/><Relationship Id="rId11" Type="http://schemas.openxmlformats.org/officeDocument/2006/relationships/image" Target="../media/image27.wmf"/><Relationship Id="rId5" Type="http://schemas.openxmlformats.org/officeDocument/2006/relationships/control" Target="../activeX/activeX13.xml"/><Relationship Id="rId10" Type="http://schemas.openxmlformats.org/officeDocument/2006/relationships/image" Target="../media/image26.wmf"/><Relationship Id="rId4" Type="http://schemas.openxmlformats.org/officeDocument/2006/relationships/control" Target="../activeX/activeX12.xml"/><Relationship Id="rId9" Type="http://schemas.openxmlformats.org/officeDocument/2006/relationships/hyperlink" Target="http://rebel.ig.cas.cz/seismo/Webnet/west-bohCZ.php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dGQGq42ajAw&amp;feature=related" TargetMode="External"/><Relationship Id="rId3" Type="http://schemas.openxmlformats.org/officeDocument/2006/relationships/hyperlink" Target="http://www.youtube.com/watch?v=4Y-62Ti5_6s" TargetMode="External"/><Relationship Id="rId7" Type="http://schemas.openxmlformats.org/officeDocument/2006/relationships/hyperlink" Target="http://www.youtube.com/watch?v=3WYqieIl3xw&amp;feature=related" TargetMode="External"/><Relationship Id="rId2" Type="http://schemas.openxmlformats.org/officeDocument/2006/relationships/hyperlink" Target="http://www.youtube.com/watch?v=RNqQUoX26RY&amp;feature=relmfu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iMVIhQVCQXM&amp;feature=relmfu" TargetMode="External"/><Relationship Id="rId5" Type="http://schemas.openxmlformats.org/officeDocument/2006/relationships/hyperlink" Target="http://www.youtube.com/watch?v=n--60WNpKXU" TargetMode="External"/><Relationship Id="rId10" Type="http://schemas.openxmlformats.org/officeDocument/2006/relationships/hyperlink" Target="http://www.youtube.com/watch?v=zE_TBgYad6c&amp;feature=related" TargetMode="External"/><Relationship Id="rId4" Type="http://schemas.openxmlformats.org/officeDocument/2006/relationships/hyperlink" Target="http://www.youtube.com/watch?v=ihN1qYVhka4&amp;feature=related" TargetMode="External"/><Relationship Id="rId9" Type="http://schemas.openxmlformats.org/officeDocument/2006/relationships/hyperlink" Target="http://www.youtube.com/watch?v=iBWPDbwjRF4&amp;feature=related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2357140"/>
              </p:ext>
            </p:extLst>
          </p:nvPr>
        </p:nvGraphicFramePr>
        <p:xfrm>
          <a:off x="395536" y="116632"/>
          <a:ext cx="8352928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529" y="4227303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73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07"/>
            <a:ext cx="9144000" cy="1208259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Jedná se o náhlý pohyb zemské kůry, který je vyvolán pohyby zemských desek. </a:t>
            </a:r>
          </a:p>
          <a:p>
            <a:r>
              <a:rPr lang="cs-CZ" dirty="0" smtClean="0"/>
              <a:t>Nejvíce zemětřesení se vyskytuje podél geologických zlomů.</a:t>
            </a:r>
          </a:p>
          <a:p>
            <a:r>
              <a:rPr lang="cs-CZ" dirty="0" smtClean="0"/>
              <a:t>Důsledek sopečné činnosti.</a:t>
            </a:r>
          </a:p>
          <a:p>
            <a:r>
              <a:rPr lang="cs-CZ" dirty="0" smtClean="0"/>
              <a:t>Studiem se zabývá seismologie.</a:t>
            </a:r>
          </a:p>
          <a:p>
            <a:r>
              <a:rPr lang="cs-CZ" dirty="0" smtClean="0"/>
              <a:t>Nejčastější zemětřesení se u nás vyskytují v západních Čechách a na Ostravsku (důsledek důlní činnosti)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17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File:Quake epicenters 1963-98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9441"/>
            <a:ext cx="8868460" cy="5543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"/>
            <a:ext cx="9144000" cy="98072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Epicentra - zemětřesení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381328"/>
            <a:ext cx="8010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19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Projevy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Slabá zemětřesení člověk ani nepocítí.</a:t>
            </a:r>
          </a:p>
          <a:p>
            <a:r>
              <a:rPr lang="cs-CZ" sz="3600" dirty="0" smtClean="0"/>
              <a:t>Mohou způsobovat praskání okenních tabulek, padání věcí, pohyb nábytku.</a:t>
            </a:r>
          </a:p>
          <a:p>
            <a:r>
              <a:rPr lang="cs-CZ" sz="3600" dirty="0" smtClean="0"/>
              <a:t>Silná zemětřesení způsobují zřícení domů, pukání silnic propady země.</a:t>
            </a:r>
          </a:p>
          <a:p>
            <a:r>
              <a:rPr lang="cs-CZ" sz="3600" dirty="0" smtClean="0"/>
              <a:t>Doprovází je zvukové projevy.</a:t>
            </a:r>
          </a:p>
          <a:p>
            <a:r>
              <a:rPr lang="cs-CZ" sz="3600" dirty="0" smtClean="0"/>
              <a:t>Sílu zemětřesení měříme na Richterově stupnici.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2291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Shih Gang Earthquak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60793" cy="372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188640"/>
            <a:ext cx="8010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" y="3734877"/>
            <a:ext cx="4164883" cy="312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3884387"/>
            <a:ext cx="8010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561964"/>
            <a:ext cx="3846181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Poničený chodník vlivem 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emětřesení.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692696"/>
            <a:ext cx="2894640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Účinky silného 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emětřesení.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63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Sopečná – při sopeční činnosti</a:t>
            </a:r>
          </a:p>
          <a:p>
            <a:endParaRPr lang="cs-CZ" sz="3600" dirty="0"/>
          </a:p>
          <a:p>
            <a:r>
              <a:rPr lang="cs-CZ" sz="3600" dirty="0" smtClean="0"/>
              <a:t>Řítivé – důsledek důlní činnosti nebo zhroucení stropů podzemních dutin</a:t>
            </a:r>
          </a:p>
          <a:p>
            <a:endParaRPr lang="cs-CZ" sz="3600" dirty="0"/>
          </a:p>
          <a:p>
            <a:r>
              <a:rPr lang="cs-CZ" sz="3600" dirty="0" smtClean="0"/>
              <a:t>Tektonická – při prudkém pohybu zemských desek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6006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Richterova stupnice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541492"/>
              </p:ext>
            </p:extLst>
          </p:nvPr>
        </p:nvGraphicFramePr>
        <p:xfrm>
          <a:off x="107505" y="620687"/>
          <a:ext cx="8856984" cy="612068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24335"/>
                <a:gridCol w="1800200"/>
                <a:gridCol w="4032449"/>
              </a:tblGrid>
              <a:tr h="423258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Popisek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Stupnice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Účinek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23258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Mikro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méně než 2,0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nepocítitelné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23258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Velmi malé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2,0 až 2,9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Většinou nepocítitelné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0554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Malé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3,0 až 3,9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Často pocítitelné, nezpůsobující škody.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0554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Slabé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4,0 až 4,9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Citelné třesení věcí uvnitř domů, drnčivé zvuky. 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5503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5,0 až 5,9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Může způsobit velké škody špatně postaveným budovám v malé oblasti. 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7394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Silné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6,0 až 6,9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Může ničit až do vzdálenosti 100 km.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0554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Velké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7,0 až 7,9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Může způsobit vážné škody na velkých oblastech.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4102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Velmi velké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8,0 až 8,9</a:t>
                      </a:r>
                    </a:p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9,0 až 9,9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Může způsobit vážné škody i ve vzdálenosti stovek a tisíců kilometrů.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18776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Masivní(Super)zemětřesení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10,0+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Nikdy nebylo zaznamenáno, možnost planetárních škod.</a:t>
                      </a:r>
                      <a:endParaRPr lang="cs-CZ" sz="20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246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23928" y="2602454"/>
            <a:ext cx="4032448" cy="25922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45"/>
          <p:cNvSpPr>
            <a:spLocks noChangeArrowheads="1"/>
          </p:cNvSpPr>
          <p:nvPr/>
        </p:nvSpPr>
        <p:spPr bwMode="auto">
          <a:xfrm rot="10800000">
            <a:off x="3923928" y="1992852"/>
            <a:ext cx="4680520" cy="609601"/>
          </a:xfrm>
          <a:prstGeom prst="parallelogram">
            <a:avLst>
              <a:gd name="adj" fmla="val 104967"/>
            </a:avLst>
          </a:prstGeom>
          <a:solidFill>
            <a:srgbClr val="339933"/>
          </a:solidFill>
          <a:ln>
            <a:noFill/>
          </a:ln>
          <a:extLst>
            <a:ext uri="{91240B29-F687-4F45-9708-019B960494DF}">
              <a14:hiddenLine xmlns:a14="http://schemas.microsoft.com/office/drawing/2010/main" w="2857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ctr">
            <a:spAutoFit/>
          </a:bodyPr>
          <a:lstStyle/>
          <a:p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8895298">
            <a:off x="6913292" y="2681367"/>
            <a:ext cx="2750784" cy="1804651"/>
          </a:xfrm>
          <a:prstGeom prst="parallelogram">
            <a:avLst>
              <a:gd name="adj" fmla="val 100168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Freeform 47"/>
          <p:cNvSpPr>
            <a:spLocks/>
          </p:cNvSpPr>
          <p:nvPr/>
        </p:nvSpPr>
        <p:spPr bwMode="auto">
          <a:xfrm>
            <a:off x="5398229" y="1879904"/>
            <a:ext cx="314325" cy="188913"/>
          </a:xfrm>
          <a:custGeom>
            <a:avLst/>
            <a:gdLst>
              <a:gd name="T0" fmla="*/ 41 w 273"/>
              <a:gd name="T1" fmla="*/ 33 h 215"/>
              <a:gd name="T2" fmla="*/ 22 w 273"/>
              <a:gd name="T3" fmla="*/ 34 h 215"/>
              <a:gd name="T4" fmla="*/ 13 w 273"/>
              <a:gd name="T5" fmla="*/ 36 h 215"/>
              <a:gd name="T6" fmla="*/ 7 w 273"/>
              <a:gd name="T7" fmla="*/ 32 h 215"/>
              <a:gd name="T8" fmla="*/ 7 w 273"/>
              <a:gd name="T9" fmla="*/ 19 h 215"/>
              <a:gd name="T10" fmla="*/ 16 w 273"/>
              <a:gd name="T11" fmla="*/ 8 h 215"/>
              <a:gd name="T12" fmla="*/ 28 w 273"/>
              <a:gd name="T13" fmla="*/ 4 h 215"/>
              <a:gd name="T14" fmla="*/ 37 w 273"/>
              <a:gd name="T15" fmla="*/ 2 h 215"/>
              <a:gd name="T16" fmla="*/ 86 w 273"/>
              <a:gd name="T17" fmla="*/ 10 h 215"/>
              <a:gd name="T18" fmla="*/ 89 w 273"/>
              <a:gd name="T19" fmla="*/ 14 h 215"/>
              <a:gd name="T20" fmla="*/ 86 w 273"/>
              <a:gd name="T21" fmla="*/ 19 h 215"/>
              <a:gd name="T22" fmla="*/ 89 w 273"/>
              <a:gd name="T23" fmla="*/ 25 h 215"/>
              <a:gd name="T24" fmla="*/ 93 w 273"/>
              <a:gd name="T25" fmla="*/ 29 h 215"/>
              <a:gd name="T26" fmla="*/ 71 w 273"/>
              <a:gd name="T27" fmla="*/ 34 h 215"/>
              <a:gd name="T28" fmla="*/ 62 w 273"/>
              <a:gd name="T29" fmla="*/ 34 h 215"/>
              <a:gd name="T30" fmla="*/ 41 w 273"/>
              <a:gd name="T31" fmla="*/ 33 h 21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273"/>
              <a:gd name="T49" fmla="*/ 0 h 215"/>
              <a:gd name="T50" fmla="*/ 273 w 273"/>
              <a:gd name="T51" fmla="*/ 215 h 215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273" h="215">
                <a:moveTo>
                  <a:pt x="106" y="195"/>
                </a:moveTo>
                <a:cubicBezTo>
                  <a:pt x="90" y="198"/>
                  <a:pt x="74" y="199"/>
                  <a:pt x="58" y="203"/>
                </a:cubicBezTo>
                <a:cubicBezTo>
                  <a:pt x="50" y="205"/>
                  <a:pt x="42" y="214"/>
                  <a:pt x="34" y="211"/>
                </a:cubicBezTo>
                <a:cubicBezTo>
                  <a:pt x="25" y="207"/>
                  <a:pt x="23" y="195"/>
                  <a:pt x="18" y="187"/>
                </a:cubicBezTo>
                <a:cubicBezTo>
                  <a:pt x="33" y="143"/>
                  <a:pt x="3" y="159"/>
                  <a:pt x="18" y="115"/>
                </a:cubicBezTo>
                <a:cubicBezTo>
                  <a:pt x="8" y="75"/>
                  <a:pt x="0" y="65"/>
                  <a:pt x="42" y="51"/>
                </a:cubicBezTo>
                <a:cubicBezTo>
                  <a:pt x="87" y="66"/>
                  <a:pt x="50" y="63"/>
                  <a:pt x="74" y="27"/>
                </a:cubicBezTo>
                <a:cubicBezTo>
                  <a:pt x="79" y="19"/>
                  <a:pt x="90" y="16"/>
                  <a:pt x="98" y="11"/>
                </a:cubicBezTo>
                <a:cubicBezTo>
                  <a:pt x="273" y="26"/>
                  <a:pt x="137" y="0"/>
                  <a:pt x="226" y="59"/>
                </a:cubicBezTo>
                <a:cubicBezTo>
                  <a:pt x="229" y="67"/>
                  <a:pt x="238" y="75"/>
                  <a:pt x="234" y="83"/>
                </a:cubicBezTo>
                <a:cubicBezTo>
                  <a:pt x="217" y="118"/>
                  <a:pt x="187" y="57"/>
                  <a:pt x="226" y="115"/>
                </a:cubicBezTo>
                <a:cubicBezTo>
                  <a:pt x="195" y="161"/>
                  <a:pt x="210" y="123"/>
                  <a:pt x="234" y="147"/>
                </a:cubicBezTo>
                <a:cubicBezTo>
                  <a:pt x="240" y="153"/>
                  <a:pt x="239" y="163"/>
                  <a:pt x="242" y="171"/>
                </a:cubicBezTo>
                <a:cubicBezTo>
                  <a:pt x="231" y="205"/>
                  <a:pt x="221" y="215"/>
                  <a:pt x="186" y="203"/>
                </a:cubicBezTo>
                <a:cubicBezTo>
                  <a:pt x="168" y="150"/>
                  <a:pt x="190" y="195"/>
                  <a:pt x="162" y="203"/>
                </a:cubicBezTo>
                <a:cubicBezTo>
                  <a:pt x="153" y="206"/>
                  <a:pt x="85" y="174"/>
                  <a:pt x="106" y="195"/>
                </a:cubicBezTo>
                <a:close/>
              </a:path>
            </a:pathLst>
          </a:custGeom>
          <a:solidFill>
            <a:srgbClr val="00CC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8" name="Freeform 47"/>
          <p:cNvSpPr>
            <a:spLocks/>
          </p:cNvSpPr>
          <p:nvPr/>
        </p:nvSpPr>
        <p:spPr bwMode="auto">
          <a:xfrm>
            <a:off x="7799213" y="1690991"/>
            <a:ext cx="314325" cy="188913"/>
          </a:xfrm>
          <a:custGeom>
            <a:avLst/>
            <a:gdLst>
              <a:gd name="T0" fmla="*/ 41 w 273"/>
              <a:gd name="T1" fmla="*/ 33 h 215"/>
              <a:gd name="T2" fmla="*/ 22 w 273"/>
              <a:gd name="T3" fmla="*/ 34 h 215"/>
              <a:gd name="T4" fmla="*/ 13 w 273"/>
              <a:gd name="T5" fmla="*/ 36 h 215"/>
              <a:gd name="T6" fmla="*/ 7 w 273"/>
              <a:gd name="T7" fmla="*/ 32 h 215"/>
              <a:gd name="T8" fmla="*/ 7 w 273"/>
              <a:gd name="T9" fmla="*/ 19 h 215"/>
              <a:gd name="T10" fmla="*/ 16 w 273"/>
              <a:gd name="T11" fmla="*/ 8 h 215"/>
              <a:gd name="T12" fmla="*/ 28 w 273"/>
              <a:gd name="T13" fmla="*/ 4 h 215"/>
              <a:gd name="T14" fmla="*/ 37 w 273"/>
              <a:gd name="T15" fmla="*/ 2 h 215"/>
              <a:gd name="T16" fmla="*/ 86 w 273"/>
              <a:gd name="T17" fmla="*/ 10 h 215"/>
              <a:gd name="T18" fmla="*/ 89 w 273"/>
              <a:gd name="T19" fmla="*/ 14 h 215"/>
              <a:gd name="T20" fmla="*/ 86 w 273"/>
              <a:gd name="T21" fmla="*/ 19 h 215"/>
              <a:gd name="T22" fmla="*/ 89 w 273"/>
              <a:gd name="T23" fmla="*/ 25 h 215"/>
              <a:gd name="T24" fmla="*/ 93 w 273"/>
              <a:gd name="T25" fmla="*/ 29 h 215"/>
              <a:gd name="T26" fmla="*/ 71 w 273"/>
              <a:gd name="T27" fmla="*/ 34 h 215"/>
              <a:gd name="T28" fmla="*/ 62 w 273"/>
              <a:gd name="T29" fmla="*/ 34 h 215"/>
              <a:gd name="T30" fmla="*/ 41 w 273"/>
              <a:gd name="T31" fmla="*/ 33 h 21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273"/>
              <a:gd name="T49" fmla="*/ 0 h 215"/>
              <a:gd name="T50" fmla="*/ 273 w 273"/>
              <a:gd name="T51" fmla="*/ 215 h 215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273" h="215">
                <a:moveTo>
                  <a:pt x="106" y="195"/>
                </a:moveTo>
                <a:cubicBezTo>
                  <a:pt x="90" y="198"/>
                  <a:pt x="74" y="199"/>
                  <a:pt x="58" y="203"/>
                </a:cubicBezTo>
                <a:cubicBezTo>
                  <a:pt x="50" y="205"/>
                  <a:pt x="42" y="214"/>
                  <a:pt x="34" y="211"/>
                </a:cubicBezTo>
                <a:cubicBezTo>
                  <a:pt x="25" y="207"/>
                  <a:pt x="23" y="195"/>
                  <a:pt x="18" y="187"/>
                </a:cubicBezTo>
                <a:cubicBezTo>
                  <a:pt x="33" y="143"/>
                  <a:pt x="3" y="159"/>
                  <a:pt x="18" y="115"/>
                </a:cubicBezTo>
                <a:cubicBezTo>
                  <a:pt x="8" y="75"/>
                  <a:pt x="0" y="65"/>
                  <a:pt x="42" y="51"/>
                </a:cubicBezTo>
                <a:cubicBezTo>
                  <a:pt x="87" y="66"/>
                  <a:pt x="50" y="63"/>
                  <a:pt x="74" y="27"/>
                </a:cubicBezTo>
                <a:cubicBezTo>
                  <a:pt x="79" y="19"/>
                  <a:pt x="90" y="16"/>
                  <a:pt x="98" y="11"/>
                </a:cubicBezTo>
                <a:cubicBezTo>
                  <a:pt x="273" y="26"/>
                  <a:pt x="137" y="0"/>
                  <a:pt x="226" y="59"/>
                </a:cubicBezTo>
                <a:cubicBezTo>
                  <a:pt x="229" y="67"/>
                  <a:pt x="238" y="75"/>
                  <a:pt x="234" y="83"/>
                </a:cubicBezTo>
                <a:cubicBezTo>
                  <a:pt x="217" y="118"/>
                  <a:pt x="187" y="57"/>
                  <a:pt x="226" y="115"/>
                </a:cubicBezTo>
                <a:cubicBezTo>
                  <a:pt x="195" y="161"/>
                  <a:pt x="210" y="123"/>
                  <a:pt x="234" y="147"/>
                </a:cubicBezTo>
                <a:cubicBezTo>
                  <a:pt x="240" y="153"/>
                  <a:pt x="239" y="163"/>
                  <a:pt x="242" y="171"/>
                </a:cubicBezTo>
                <a:cubicBezTo>
                  <a:pt x="231" y="205"/>
                  <a:pt x="221" y="215"/>
                  <a:pt x="186" y="203"/>
                </a:cubicBezTo>
                <a:cubicBezTo>
                  <a:pt x="168" y="150"/>
                  <a:pt x="190" y="195"/>
                  <a:pt x="162" y="203"/>
                </a:cubicBezTo>
                <a:cubicBezTo>
                  <a:pt x="153" y="206"/>
                  <a:pt x="85" y="174"/>
                  <a:pt x="106" y="195"/>
                </a:cubicBezTo>
                <a:close/>
              </a:path>
            </a:pathLst>
          </a:custGeom>
          <a:solidFill>
            <a:srgbClr val="00CC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9" name="Freeform 47"/>
          <p:cNvSpPr>
            <a:spLocks/>
          </p:cNvSpPr>
          <p:nvPr/>
        </p:nvSpPr>
        <p:spPr bwMode="auto">
          <a:xfrm>
            <a:off x="6400800" y="1992851"/>
            <a:ext cx="314325" cy="188913"/>
          </a:xfrm>
          <a:custGeom>
            <a:avLst/>
            <a:gdLst>
              <a:gd name="T0" fmla="*/ 41 w 273"/>
              <a:gd name="T1" fmla="*/ 33 h 215"/>
              <a:gd name="T2" fmla="*/ 22 w 273"/>
              <a:gd name="T3" fmla="*/ 34 h 215"/>
              <a:gd name="T4" fmla="*/ 13 w 273"/>
              <a:gd name="T5" fmla="*/ 36 h 215"/>
              <a:gd name="T6" fmla="*/ 7 w 273"/>
              <a:gd name="T7" fmla="*/ 32 h 215"/>
              <a:gd name="T8" fmla="*/ 7 w 273"/>
              <a:gd name="T9" fmla="*/ 19 h 215"/>
              <a:gd name="T10" fmla="*/ 16 w 273"/>
              <a:gd name="T11" fmla="*/ 8 h 215"/>
              <a:gd name="T12" fmla="*/ 28 w 273"/>
              <a:gd name="T13" fmla="*/ 4 h 215"/>
              <a:gd name="T14" fmla="*/ 37 w 273"/>
              <a:gd name="T15" fmla="*/ 2 h 215"/>
              <a:gd name="T16" fmla="*/ 86 w 273"/>
              <a:gd name="T17" fmla="*/ 10 h 215"/>
              <a:gd name="T18" fmla="*/ 89 w 273"/>
              <a:gd name="T19" fmla="*/ 14 h 215"/>
              <a:gd name="T20" fmla="*/ 86 w 273"/>
              <a:gd name="T21" fmla="*/ 19 h 215"/>
              <a:gd name="T22" fmla="*/ 89 w 273"/>
              <a:gd name="T23" fmla="*/ 25 h 215"/>
              <a:gd name="T24" fmla="*/ 93 w 273"/>
              <a:gd name="T25" fmla="*/ 29 h 215"/>
              <a:gd name="T26" fmla="*/ 71 w 273"/>
              <a:gd name="T27" fmla="*/ 34 h 215"/>
              <a:gd name="T28" fmla="*/ 62 w 273"/>
              <a:gd name="T29" fmla="*/ 34 h 215"/>
              <a:gd name="T30" fmla="*/ 41 w 273"/>
              <a:gd name="T31" fmla="*/ 33 h 21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273"/>
              <a:gd name="T49" fmla="*/ 0 h 215"/>
              <a:gd name="T50" fmla="*/ 273 w 273"/>
              <a:gd name="T51" fmla="*/ 215 h 215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273" h="215">
                <a:moveTo>
                  <a:pt x="106" y="195"/>
                </a:moveTo>
                <a:cubicBezTo>
                  <a:pt x="90" y="198"/>
                  <a:pt x="74" y="199"/>
                  <a:pt x="58" y="203"/>
                </a:cubicBezTo>
                <a:cubicBezTo>
                  <a:pt x="50" y="205"/>
                  <a:pt x="42" y="214"/>
                  <a:pt x="34" y="211"/>
                </a:cubicBezTo>
                <a:cubicBezTo>
                  <a:pt x="25" y="207"/>
                  <a:pt x="23" y="195"/>
                  <a:pt x="18" y="187"/>
                </a:cubicBezTo>
                <a:cubicBezTo>
                  <a:pt x="33" y="143"/>
                  <a:pt x="3" y="159"/>
                  <a:pt x="18" y="115"/>
                </a:cubicBezTo>
                <a:cubicBezTo>
                  <a:pt x="8" y="75"/>
                  <a:pt x="0" y="65"/>
                  <a:pt x="42" y="51"/>
                </a:cubicBezTo>
                <a:cubicBezTo>
                  <a:pt x="87" y="66"/>
                  <a:pt x="50" y="63"/>
                  <a:pt x="74" y="27"/>
                </a:cubicBezTo>
                <a:cubicBezTo>
                  <a:pt x="79" y="19"/>
                  <a:pt x="90" y="16"/>
                  <a:pt x="98" y="11"/>
                </a:cubicBezTo>
                <a:cubicBezTo>
                  <a:pt x="273" y="26"/>
                  <a:pt x="137" y="0"/>
                  <a:pt x="226" y="59"/>
                </a:cubicBezTo>
                <a:cubicBezTo>
                  <a:pt x="229" y="67"/>
                  <a:pt x="238" y="75"/>
                  <a:pt x="234" y="83"/>
                </a:cubicBezTo>
                <a:cubicBezTo>
                  <a:pt x="217" y="118"/>
                  <a:pt x="187" y="57"/>
                  <a:pt x="226" y="115"/>
                </a:cubicBezTo>
                <a:cubicBezTo>
                  <a:pt x="195" y="161"/>
                  <a:pt x="210" y="123"/>
                  <a:pt x="234" y="147"/>
                </a:cubicBezTo>
                <a:cubicBezTo>
                  <a:pt x="240" y="153"/>
                  <a:pt x="239" y="163"/>
                  <a:pt x="242" y="171"/>
                </a:cubicBezTo>
                <a:cubicBezTo>
                  <a:pt x="231" y="205"/>
                  <a:pt x="221" y="215"/>
                  <a:pt x="186" y="203"/>
                </a:cubicBezTo>
                <a:cubicBezTo>
                  <a:pt x="168" y="150"/>
                  <a:pt x="190" y="195"/>
                  <a:pt x="162" y="203"/>
                </a:cubicBezTo>
                <a:cubicBezTo>
                  <a:pt x="153" y="206"/>
                  <a:pt x="85" y="174"/>
                  <a:pt x="106" y="195"/>
                </a:cubicBezTo>
                <a:close/>
              </a:path>
            </a:pathLst>
          </a:custGeom>
          <a:solidFill>
            <a:srgbClr val="00CC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0" name="Freeform 47"/>
          <p:cNvSpPr>
            <a:spLocks/>
          </p:cNvSpPr>
          <p:nvPr/>
        </p:nvSpPr>
        <p:spPr bwMode="auto">
          <a:xfrm>
            <a:off x="4716016" y="2068817"/>
            <a:ext cx="314325" cy="188913"/>
          </a:xfrm>
          <a:custGeom>
            <a:avLst/>
            <a:gdLst>
              <a:gd name="T0" fmla="*/ 41 w 273"/>
              <a:gd name="T1" fmla="*/ 33 h 215"/>
              <a:gd name="T2" fmla="*/ 22 w 273"/>
              <a:gd name="T3" fmla="*/ 34 h 215"/>
              <a:gd name="T4" fmla="*/ 13 w 273"/>
              <a:gd name="T5" fmla="*/ 36 h 215"/>
              <a:gd name="T6" fmla="*/ 7 w 273"/>
              <a:gd name="T7" fmla="*/ 32 h 215"/>
              <a:gd name="T8" fmla="*/ 7 w 273"/>
              <a:gd name="T9" fmla="*/ 19 h 215"/>
              <a:gd name="T10" fmla="*/ 16 w 273"/>
              <a:gd name="T11" fmla="*/ 8 h 215"/>
              <a:gd name="T12" fmla="*/ 28 w 273"/>
              <a:gd name="T13" fmla="*/ 4 h 215"/>
              <a:gd name="T14" fmla="*/ 37 w 273"/>
              <a:gd name="T15" fmla="*/ 2 h 215"/>
              <a:gd name="T16" fmla="*/ 86 w 273"/>
              <a:gd name="T17" fmla="*/ 10 h 215"/>
              <a:gd name="T18" fmla="*/ 89 w 273"/>
              <a:gd name="T19" fmla="*/ 14 h 215"/>
              <a:gd name="T20" fmla="*/ 86 w 273"/>
              <a:gd name="T21" fmla="*/ 19 h 215"/>
              <a:gd name="T22" fmla="*/ 89 w 273"/>
              <a:gd name="T23" fmla="*/ 25 h 215"/>
              <a:gd name="T24" fmla="*/ 93 w 273"/>
              <a:gd name="T25" fmla="*/ 29 h 215"/>
              <a:gd name="T26" fmla="*/ 71 w 273"/>
              <a:gd name="T27" fmla="*/ 34 h 215"/>
              <a:gd name="T28" fmla="*/ 62 w 273"/>
              <a:gd name="T29" fmla="*/ 34 h 215"/>
              <a:gd name="T30" fmla="*/ 41 w 273"/>
              <a:gd name="T31" fmla="*/ 33 h 21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273"/>
              <a:gd name="T49" fmla="*/ 0 h 215"/>
              <a:gd name="T50" fmla="*/ 273 w 273"/>
              <a:gd name="T51" fmla="*/ 215 h 215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273" h="215">
                <a:moveTo>
                  <a:pt x="106" y="195"/>
                </a:moveTo>
                <a:cubicBezTo>
                  <a:pt x="90" y="198"/>
                  <a:pt x="74" y="199"/>
                  <a:pt x="58" y="203"/>
                </a:cubicBezTo>
                <a:cubicBezTo>
                  <a:pt x="50" y="205"/>
                  <a:pt x="42" y="214"/>
                  <a:pt x="34" y="211"/>
                </a:cubicBezTo>
                <a:cubicBezTo>
                  <a:pt x="25" y="207"/>
                  <a:pt x="23" y="195"/>
                  <a:pt x="18" y="187"/>
                </a:cubicBezTo>
                <a:cubicBezTo>
                  <a:pt x="33" y="143"/>
                  <a:pt x="3" y="159"/>
                  <a:pt x="18" y="115"/>
                </a:cubicBezTo>
                <a:cubicBezTo>
                  <a:pt x="8" y="75"/>
                  <a:pt x="0" y="65"/>
                  <a:pt x="42" y="51"/>
                </a:cubicBezTo>
                <a:cubicBezTo>
                  <a:pt x="87" y="66"/>
                  <a:pt x="50" y="63"/>
                  <a:pt x="74" y="27"/>
                </a:cubicBezTo>
                <a:cubicBezTo>
                  <a:pt x="79" y="19"/>
                  <a:pt x="90" y="16"/>
                  <a:pt x="98" y="11"/>
                </a:cubicBezTo>
                <a:cubicBezTo>
                  <a:pt x="273" y="26"/>
                  <a:pt x="137" y="0"/>
                  <a:pt x="226" y="59"/>
                </a:cubicBezTo>
                <a:cubicBezTo>
                  <a:pt x="229" y="67"/>
                  <a:pt x="238" y="75"/>
                  <a:pt x="234" y="83"/>
                </a:cubicBezTo>
                <a:cubicBezTo>
                  <a:pt x="217" y="118"/>
                  <a:pt x="187" y="57"/>
                  <a:pt x="226" y="115"/>
                </a:cubicBezTo>
                <a:cubicBezTo>
                  <a:pt x="195" y="161"/>
                  <a:pt x="210" y="123"/>
                  <a:pt x="234" y="147"/>
                </a:cubicBezTo>
                <a:cubicBezTo>
                  <a:pt x="240" y="153"/>
                  <a:pt x="239" y="163"/>
                  <a:pt x="242" y="171"/>
                </a:cubicBezTo>
                <a:cubicBezTo>
                  <a:pt x="231" y="205"/>
                  <a:pt x="221" y="215"/>
                  <a:pt x="186" y="203"/>
                </a:cubicBezTo>
                <a:cubicBezTo>
                  <a:pt x="168" y="150"/>
                  <a:pt x="190" y="195"/>
                  <a:pt x="162" y="203"/>
                </a:cubicBezTo>
                <a:cubicBezTo>
                  <a:pt x="153" y="206"/>
                  <a:pt x="85" y="174"/>
                  <a:pt x="106" y="195"/>
                </a:cubicBezTo>
                <a:close/>
              </a:path>
            </a:pathLst>
          </a:custGeom>
          <a:solidFill>
            <a:srgbClr val="00CC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1" name="Freeform 47"/>
          <p:cNvSpPr>
            <a:spLocks/>
          </p:cNvSpPr>
          <p:nvPr/>
        </p:nvSpPr>
        <p:spPr bwMode="auto">
          <a:xfrm>
            <a:off x="7591395" y="2100266"/>
            <a:ext cx="314325" cy="188913"/>
          </a:xfrm>
          <a:custGeom>
            <a:avLst/>
            <a:gdLst>
              <a:gd name="T0" fmla="*/ 41 w 273"/>
              <a:gd name="T1" fmla="*/ 33 h 215"/>
              <a:gd name="T2" fmla="*/ 22 w 273"/>
              <a:gd name="T3" fmla="*/ 34 h 215"/>
              <a:gd name="T4" fmla="*/ 13 w 273"/>
              <a:gd name="T5" fmla="*/ 36 h 215"/>
              <a:gd name="T6" fmla="*/ 7 w 273"/>
              <a:gd name="T7" fmla="*/ 32 h 215"/>
              <a:gd name="T8" fmla="*/ 7 w 273"/>
              <a:gd name="T9" fmla="*/ 19 h 215"/>
              <a:gd name="T10" fmla="*/ 16 w 273"/>
              <a:gd name="T11" fmla="*/ 8 h 215"/>
              <a:gd name="T12" fmla="*/ 28 w 273"/>
              <a:gd name="T13" fmla="*/ 4 h 215"/>
              <a:gd name="T14" fmla="*/ 37 w 273"/>
              <a:gd name="T15" fmla="*/ 2 h 215"/>
              <a:gd name="T16" fmla="*/ 86 w 273"/>
              <a:gd name="T17" fmla="*/ 10 h 215"/>
              <a:gd name="T18" fmla="*/ 89 w 273"/>
              <a:gd name="T19" fmla="*/ 14 h 215"/>
              <a:gd name="T20" fmla="*/ 86 w 273"/>
              <a:gd name="T21" fmla="*/ 19 h 215"/>
              <a:gd name="T22" fmla="*/ 89 w 273"/>
              <a:gd name="T23" fmla="*/ 25 h 215"/>
              <a:gd name="T24" fmla="*/ 93 w 273"/>
              <a:gd name="T25" fmla="*/ 29 h 215"/>
              <a:gd name="T26" fmla="*/ 71 w 273"/>
              <a:gd name="T27" fmla="*/ 34 h 215"/>
              <a:gd name="T28" fmla="*/ 62 w 273"/>
              <a:gd name="T29" fmla="*/ 34 h 215"/>
              <a:gd name="T30" fmla="*/ 41 w 273"/>
              <a:gd name="T31" fmla="*/ 33 h 21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273"/>
              <a:gd name="T49" fmla="*/ 0 h 215"/>
              <a:gd name="T50" fmla="*/ 273 w 273"/>
              <a:gd name="T51" fmla="*/ 215 h 215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273" h="215">
                <a:moveTo>
                  <a:pt x="106" y="195"/>
                </a:moveTo>
                <a:cubicBezTo>
                  <a:pt x="90" y="198"/>
                  <a:pt x="74" y="199"/>
                  <a:pt x="58" y="203"/>
                </a:cubicBezTo>
                <a:cubicBezTo>
                  <a:pt x="50" y="205"/>
                  <a:pt x="42" y="214"/>
                  <a:pt x="34" y="211"/>
                </a:cubicBezTo>
                <a:cubicBezTo>
                  <a:pt x="25" y="207"/>
                  <a:pt x="23" y="195"/>
                  <a:pt x="18" y="187"/>
                </a:cubicBezTo>
                <a:cubicBezTo>
                  <a:pt x="33" y="143"/>
                  <a:pt x="3" y="159"/>
                  <a:pt x="18" y="115"/>
                </a:cubicBezTo>
                <a:cubicBezTo>
                  <a:pt x="8" y="75"/>
                  <a:pt x="0" y="65"/>
                  <a:pt x="42" y="51"/>
                </a:cubicBezTo>
                <a:cubicBezTo>
                  <a:pt x="87" y="66"/>
                  <a:pt x="50" y="63"/>
                  <a:pt x="74" y="27"/>
                </a:cubicBezTo>
                <a:cubicBezTo>
                  <a:pt x="79" y="19"/>
                  <a:pt x="90" y="16"/>
                  <a:pt x="98" y="11"/>
                </a:cubicBezTo>
                <a:cubicBezTo>
                  <a:pt x="273" y="26"/>
                  <a:pt x="137" y="0"/>
                  <a:pt x="226" y="59"/>
                </a:cubicBezTo>
                <a:cubicBezTo>
                  <a:pt x="229" y="67"/>
                  <a:pt x="238" y="75"/>
                  <a:pt x="234" y="83"/>
                </a:cubicBezTo>
                <a:cubicBezTo>
                  <a:pt x="217" y="118"/>
                  <a:pt x="187" y="57"/>
                  <a:pt x="226" y="115"/>
                </a:cubicBezTo>
                <a:cubicBezTo>
                  <a:pt x="195" y="161"/>
                  <a:pt x="210" y="123"/>
                  <a:pt x="234" y="147"/>
                </a:cubicBezTo>
                <a:cubicBezTo>
                  <a:pt x="240" y="153"/>
                  <a:pt x="239" y="163"/>
                  <a:pt x="242" y="171"/>
                </a:cubicBezTo>
                <a:cubicBezTo>
                  <a:pt x="231" y="205"/>
                  <a:pt x="221" y="215"/>
                  <a:pt x="186" y="203"/>
                </a:cubicBezTo>
                <a:cubicBezTo>
                  <a:pt x="168" y="150"/>
                  <a:pt x="190" y="195"/>
                  <a:pt x="162" y="203"/>
                </a:cubicBezTo>
                <a:cubicBezTo>
                  <a:pt x="153" y="206"/>
                  <a:pt x="85" y="174"/>
                  <a:pt x="106" y="195"/>
                </a:cubicBezTo>
                <a:close/>
              </a:path>
            </a:pathLst>
          </a:custGeom>
          <a:solidFill>
            <a:srgbClr val="00CC00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2" name="Line 53"/>
          <p:cNvSpPr>
            <a:spLocks noChangeShapeType="1"/>
          </p:cNvSpPr>
          <p:nvPr/>
        </p:nvSpPr>
        <p:spPr bwMode="auto">
          <a:xfrm flipV="1">
            <a:off x="6557962" y="2136779"/>
            <a:ext cx="0" cy="304800"/>
          </a:xfrm>
          <a:prstGeom prst="line">
            <a:avLst/>
          </a:prstGeom>
          <a:noFill/>
          <a:ln w="3810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3" name="Line 53"/>
          <p:cNvSpPr>
            <a:spLocks noChangeShapeType="1"/>
          </p:cNvSpPr>
          <p:nvPr/>
        </p:nvSpPr>
        <p:spPr bwMode="auto">
          <a:xfrm flipV="1">
            <a:off x="7727775" y="2257730"/>
            <a:ext cx="0" cy="304800"/>
          </a:xfrm>
          <a:prstGeom prst="line">
            <a:avLst/>
          </a:prstGeom>
          <a:noFill/>
          <a:ln w="3810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4" name="Line 53"/>
          <p:cNvSpPr>
            <a:spLocks noChangeShapeType="1"/>
          </p:cNvSpPr>
          <p:nvPr/>
        </p:nvSpPr>
        <p:spPr bwMode="auto">
          <a:xfrm flipV="1">
            <a:off x="7956376" y="1858473"/>
            <a:ext cx="0" cy="304800"/>
          </a:xfrm>
          <a:prstGeom prst="line">
            <a:avLst/>
          </a:prstGeom>
          <a:noFill/>
          <a:ln w="3810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5" name="Line 53"/>
          <p:cNvSpPr>
            <a:spLocks noChangeShapeType="1"/>
          </p:cNvSpPr>
          <p:nvPr/>
        </p:nvSpPr>
        <p:spPr bwMode="auto">
          <a:xfrm flipV="1">
            <a:off x="5548464" y="2042322"/>
            <a:ext cx="0" cy="304800"/>
          </a:xfrm>
          <a:prstGeom prst="line">
            <a:avLst/>
          </a:prstGeom>
          <a:noFill/>
          <a:ln w="3810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16" name="Line 53"/>
          <p:cNvSpPr>
            <a:spLocks noChangeShapeType="1"/>
          </p:cNvSpPr>
          <p:nvPr/>
        </p:nvSpPr>
        <p:spPr bwMode="auto">
          <a:xfrm flipV="1">
            <a:off x="4873178" y="2216166"/>
            <a:ext cx="0" cy="304800"/>
          </a:xfrm>
          <a:prstGeom prst="line">
            <a:avLst/>
          </a:prstGeom>
          <a:noFill/>
          <a:ln w="38100">
            <a:solidFill>
              <a:srgbClr val="66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418981" y="3268066"/>
            <a:ext cx="1296144" cy="1261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218916" y="3056309"/>
            <a:ext cx="1664915" cy="16845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965112" y="2846610"/>
            <a:ext cx="2203882" cy="21039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Line 17"/>
          <p:cNvSpPr>
            <a:spLocks noChangeShapeType="1"/>
          </p:cNvSpPr>
          <p:nvPr/>
        </p:nvSpPr>
        <p:spPr bwMode="auto">
          <a:xfrm>
            <a:off x="4760054" y="2631191"/>
            <a:ext cx="2548250" cy="2563547"/>
          </a:xfrm>
          <a:prstGeom prst="line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wrap="squar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5822774" y="3621418"/>
            <a:ext cx="457200" cy="554360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Line 16"/>
          <p:cNvSpPr>
            <a:spLocks noChangeShapeType="1"/>
          </p:cNvSpPr>
          <p:nvPr/>
        </p:nvSpPr>
        <p:spPr bwMode="auto">
          <a:xfrm flipH="1">
            <a:off x="6051373" y="2602452"/>
            <a:ext cx="4279" cy="129614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square"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1" name="Line 23"/>
          <p:cNvSpPr>
            <a:spLocks noChangeShapeType="1"/>
          </p:cNvSpPr>
          <p:nvPr/>
        </p:nvSpPr>
        <p:spPr bwMode="auto">
          <a:xfrm flipH="1">
            <a:off x="5566937" y="4137678"/>
            <a:ext cx="155575" cy="762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2" name="Line 23"/>
          <p:cNvSpPr>
            <a:spLocks noChangeShapeType="1"/>
          </p:cNvSpPr>
          <p:nvPr/>
        </p:nvSpPr>
        <p:spPr bwMode="auto">
          <a:xfrm flipH="1">
            <a:off x="5341193" y="4290078"/>
            <a:ext cx="155575" cy="762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5067608" y="4508348"/>
            <a:ext cx="155575" cy="762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4" name="Line 23"/>
          <p:cNvSpPr>
            <a:spLocks noChangeShapeType="1"/>
          </p:cNvSpPr>
          <p:nvPr/>
        </p:nvSpPr>
        <p:spPr bwMode="auto">
          <a:xfrm flipH="1">
            <a:off x="4764946" y="4663856"/>
            <a:ext cx="155575" cy="762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5" name="Line 126"/>
          <p:cNvSpPr>
            <a:spLocks noChangeShapeType="1"/>
          </p:cNvSpPr>
          <p:nvPr/>
        </p:nvSpPr>
        <p:spPr bwMode="auto">
          <a:xfrm flipH="1" flipV="1">
            <a:off x="6954982" y="4645785"/>
            <a:ext cx="304800" cy="30480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sp>
        <p:nvSpPr>
          <p:cNvPr id="26" name="Line 125"/>
          <p:cNvSpPr>
            <a:spLocks noChangeShapeType="1"/>
          </p:cNvSpPr>
          <p:nvPr/>
        </p:nvSpPr>
        <p:spPr bwMode="auto">
          <a:xfrm>
            <a:off x="6736569" y="4836285"/>
            <a:ext cx="228600" cy="22860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lIns="90000" tIns="46800" rIns="90000" bIns="46800">
            <a:spAutoFit/>
          </a:bodyPr>
          <a:lstStyle/>
          <a:p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4499992" y="2068817"/>
            <a:ext cx="216024" cy="2288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4499992" y="2289179"/>
            <a:ext cx="216024" cy="1209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0" idx="0"/>
          </p:cNvCxnSpPr>
          <p:nvPr/>
        </p:nvCxnSpPr>
        <p:spPr>
          <a:xfrm>
            <a:off x="4499992" y="2410130"/>
            <a:ext cx="260062" cy="2210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al 15"/>
          <p:cNvSpPr>
            <a:spLocks noChangeArrowheads="1"/>
          </p:cNvSpPr>
          <p:nvPr/>
        </p:nvSpPr>
        <p:spPr bwMode="auto">
          <a:xfrm>
            <a:off x="5951556" y="2516135"/>
            <a:ext cx="230994" cy="129522"/>
          </a:xfrm>
          <a:prstGeom prst="ellipse">
            <a:avLst/>
          </a:prstGeom>
          <a:solidFill>
            <a:srgbClr val="FFFF00"/>
          </a:solidFill>
          <a:ln w="28575" algn="ctr">
            <a:solidFill>
              <a:srgbClr val="FFFF00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endParaRPr lang="cs-CZ"/>
          </a:p>
        </p:txBody>
      </p:sp>
      <p:sp>
        <p:nvSpPr>
          <p:cNvPr id="34" name="Obdélníkový popisek 33"/>
          <p:cNvSpPr/>
          <p:nvPr/>
        </p:nvSpPr>
        <p:spPr>
          <a:xfrm>
            <a:off x="6319081" y="1078343"/>
            <a:ext cx="792088" cy="612648"/>
          </a:xfrm>
          <a:prstGeom prst="wedgeRectCallout">
            <a:avLst>
              <a:gd name="adj1" fmla="val -83867"/>
              <a:gd name="adj2" fmla="val 186878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35" name="Obdélníkový popisek 34"/>
          <p:cNvSpPr/>
          <p:nvPr/>
        </p:nvSpPr>
        <p:spPr>
          <a:xfrm>
            <a:off x="3707904" y="3332104"/>
            <a:ext cx="792088" cy="612648"/>
          </a:xfrm>
          <a:prstGeom prst="wedgeRectCallout">
            <a:avLst>
              <a:gd name="adj1" fmla="val 241469"/>
              <a:gd name="adj2" fmla="val 35363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39" name="Text Box 57"/>
          <p:cNvSpPr txBox="1">
            <a:spLocks noChangeArrowheads="1"/>
          </p:cNvSpPr>
          <p:nvPr/>
        </p:nvSpPr>
        <p:spPr bwMode="auto">
          <a:xfrm>
            <a:off x="254888" y="285979"/>
            <a:ext cx="7701445" cy="525401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dirty="0" smtClean="0">
                <a:sym typeface="Wingdings" pitchFamily="2" charset="2"/>
              </a:rPr>
              <a:t>Úkol 1: Přiřaď </a:t>
            </a:r>
            <a:r>
              <a:rPr lang="cs-CZ" sz="2800" dirty="0">
                <a:sym typeface="Wingdings" pitchFamily="2" charset="2"/>
              </a:rPr>
              <a:t>patřičné písmeno podle obrázku:</a:t>
            </a:r>
            <a:endParaRPr lang="cs-CZ" sz="2800" dirty="0"/>
          </a:p>
        </p:txBody>
      </p:sp>
      <p:sp>
        <p:nvSpPr>
          <p:cNvPr id="41" name="Text Box 56"/>
          <p:cNvSpPr txBox="1">
            <a:spLocks noChangeArrowheads="1"/>
          </p:cNvSpPr>
          <p:nvPr/>
        </p:nvSpPr>
        <p:spPr bwMode="auto">
          <a:xfrm>
            <a:off x="319758" y="1327071"/>
            <a:ext cx="3604170" cy="46384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6666"/>
                </a:solidFill>
              </a:rPr>
              <a:t>Epicentrum zemětřesení:</a:t>
            </a:r>
          </a:p>
        </p:txBody>
      </p:sp>
      <p:sp>
        <p:nvSpPr>
          <p:cNvPr id="42" name="Rectangle 55"/>
          <p:cNvSpPr>
            <a:spLocks noChangeArrowheads="1"/>
          </p:cNvSpPr>
          <p:nvPr/>
        </p:nvSpPr>
        <p:spPr bwMode="auto">
          <a:xfrm>
            <a:off x="620868" y="1959167"/>
            <a:ext cx="710771" cy="52540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3" name="Rectangle 55"/>
          <p:cNvSpPr>
            <a:spLocks noChangeArrowheads="1"/>
          </p:cNvSpPr>
          <p:nvPr/>
        </p:nvSpPr>
        <p:spPr bwMode="auto">
          <a:xfrm>
            <a:off x="1979712" y="1959167"/>
            <a:ext cx="710771" cy="52540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44" name="Text Box 58"/>
          <p:cNvSpPr txBox="1">
            <a:spLocks noChangeArrowheads="1"/>
          </p:cNvSpPr>
          <p:nvPr/>
        </p:nvSpPr>
        <p:spPr bwMode="auto">
          <a:xfrm>
            <a:off x="98285" y="2804220"/>
            <a:ext cx="3878283" cy="46384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rgbClr val="006666"/>
                </a:solidFill>
              </a:rPr>
              <a:t>Hypocentrum zemětřesení:</a:t>
            </a:r>
          </a:p>
        </p:txBody>
      </p:sp>
      <p:sp>
        <p:nvSpPr>
          <p:cNvPr id="45" name="Rectangle 55"/>
          <p:cNvSpPr>
            <a:spLocks noChangeArrowheads="1"/>
          </p:cNvSpPr>
          <p:nvPr/>
        </p:nvSpPr>
        <p:spPr bwMode="auto">
          <a:xfrm>
            <a:off x="620867" y="3575541"/>
            <a:ext cx="710771" cy="52540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6" name="Rectangle 55"/>
          <p:cNvSpPr>
            <a:spLocks noChangeArrowheads="1"/>
          </p:cNvSpPr>
          <p:nvPr/>
        </p:nvSpPr>
        <p:spPr bwMode="auto">
          <a:xfrm>
            <a:off x="1980434" y="3575541"/>
            <a:ext cx="710771" cy="52540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47" name="Text Box 56"/>
          <p:cNvSpPr txBox="1">
            <a:spLocks noChangeArrowheads="1"/>
          </p:cNvSpPr>
          <p:nvPr/>
        </p:nvSpPr>
        <p:spPr bwMode="auto">
          <a:xfrm>
            <a:off x="254888" y="5373216"/>
            <a:ext cx="5317779" cy="46384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6666"/>
                </a:solidFill>
              </a:rPr>
              <a:t>Co znázorňují červené kruhy a šipky?</a:t>
            </a:r>
            <a:endParaRPr lang="cs-CZ" sz="2400" dirty="0">
              <a:solidFill>
                <a:srgbClr val="006666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987396" y="4184438"/>
            <a:ext cx="247157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Ohnisko  zemětřesení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03457" y="3036143"/>
            <a:ext cx="201542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Hloubka ohniska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83142" y="4836285"/>
            <a:ext cx="172316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Seismické vlny</a:t>
            </a:r>
            <a:endParaRPr lang="cs-CZ" sz="2000" b="1" dirty="0"/>
          </a:p>
        </p:txBody>
      </p:sp>
      <p:sp>
        <p:nvSpPr>
          <p:cNvPr id="51" name="Oval 15"/>
          <p:cNvSpPr>
            <a:spLocks noChangeArrowheads="1"/>
          </p:cNvSpPr>
          <p:nvPr/>
        </p:nvSpPr>
        <p:spPr bwMode="auto">
          <a:xfrm>
            <a:off x="6010025" y="3789363"/>
            <a:ext cx="69873" cy="85837"/>
          </a:xfrm>
          <a:prstGeom prst="ellipse">
            <a:avLst/>
          </a:prstGeom>
          <a:solidFill>
            <a:srgbClr val="FFFF00"/>
          </a:solidFill>
          <a:ln w="28575" algn="ctr">
            <a:solidFill>
              <a:srgbClr val="FFFF00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252070" y="5236395"/>
            <a:ext cx="2612510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Pohyb zemských desek</a:t>
            </a:r>
            <a:endParaRPr lang="cs-CZ" sz="2000" b="1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30" name="CheckBox1" r:id="rId2" imgW="152280" imgH="152280"/>
        </mc:Choice>
        <mc:Fallback>
          <p:control name="CheckBox1" r:id="rId2" imgW="152280" imgH="152280">
            <p:pic>
              <p:nvPicPr>
                <p:cNvPr id="0" name="Check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042988" y="2133600"/>
                  <a:ext cx="152400" cy="152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31" name="CheckBox2" r:id="rId3" imgW="152280" imgH="152280"/>
        </mc:Choice>
        <mc:Fallback>
          <p:control name="CheckBox2" r:id="rId3" imgW="152280" imgH="152280">
            <p:pic>
              <p:nvPicPr>
                <p:cNvPr id="0" name="Check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11413" y="2133600"/>
                  <a:ext cx="152400" cy="152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32" name="CheckBox3" r:id="rId4" imgW="152280" imgH="152280"/>
        </mc:Choice>
        <mc:Fallback>
          <p:control name="CheckBox3" r:id="rId4" imgW="152280" imgH="152280">
            <p:pic>
              <p:nvPicPr>
                <p:cNvPr id="0" name="Check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042988" y="3789363"/>
                  <a:ext cx="152400" cy="152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33" name="CheckBox4" r:id="rId5" imgW="152280" imgH="152280"/>
        </mc:Choice>
        <mc:Fallback>
          <p:control name="CheckBox4" r:id="rId5" imgW="152280" imgH="152280">
            <p:pic>
              <p:nvPicPr>
                <p:cNvPr id="0" name="Check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11413" y="3789363"/>
                  <a:ext cx="152400" cy="152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32574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Vysvětlení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Epicentrum</a:t>
            </a:r>
            <a:r>
              <a:rPr lang="cs-CZ" dirty="0" smtClean="0"/>
              <a:t> - </a:t>
            </a:r>
            <a:r>
              <a:rPr lang="cs-CZ" dirty="0"/>
              <a:t>kolmý průmět hypocentra na povrch Země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Hypocentrum</a:t>
            </a:r>
            <a:r>
              <a:rPr lang="cs-CZ" dirty="0" smtClean="0"/>
              <a:t> – pomyslný bod, který nahrazuje </a:t>
            </a:r>
            <a:r>
              <a:rPr lang="cs-CZ" dirty="0"/>
              <a:t>ohnisko a je </a:t>
            </a:r>
            <a:r>
              <a:rPr lang="cs-CZ" dirty="0" smtClean="0"/>
              <a:t>kladen </a:t>
            </a:r>
            <a:r>
              <a:rPr lang="cs-CZ" dirty="0"/>
              <a:t>do </a:t>
            </a:r>
            <a:r>
              <a:rPr lang="cs-CZ" dirty="0" smtClean="0"/>
              <a:t>středu </a:t>
            </a:r>
            <a:r>
              <a:rPr lang="cs-CZ" dirty="0"/>
              <a:t>ohniska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Ohnisko</a:t>
            </a:r>
            <a:r>
              <a:rPr lang="cs-CZ" dirty="0" smtClean="0"/>
              <a:t> – prostor, ve kterém vzniká zemětřesení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Hloubka ohniska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dirty="0"/>
              <a:t>vzdálenost mezi hypocentrem a epicentrem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49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"/>
          <p:cNvSpPr>
            <a:spLocks noChangeArrowheads="1"/>
          </p:cNvSpPr>
          <p:nvPr/>
        </p:nvSpPr>
        <p:spPr bwMode="auto">
          <a:xfrm>
            <a:off x="0" y="0"/>
            <a:ext cx="9144000" cy="9144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flatTx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Zemětřesení - monitoring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058" name="Text Box 12"/>
          <p:cNvSpPr txBox="1">
            <a:spLocks noChangeArrowheads="1"/>
          </p:cNvSpPr>
          <p:nvPr/>
        </p:nvSpPr>
        <p:spPr bwMode="auto">
          <a:xfrm>
            <a:off x="0" y="1143000"/>
            <a:ext cx="9144000" cy="101784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dirty="0" smtClean="0">
                <a:solidFill>
                  <a:srgbClr val="006666"/>
                </a:solidFill>
              </a:rPr>
              <a:t>Sílu zemětřesení měříme </a:t>
            </a:r>
            <a:r>
              <a:rPr lang="cs-CZ" sz="2400" b="1" dirty="0" smtClean="0">
                <a:solidFill>
                  <a:srgbClr val="FF0000"/>
                </a:solidFill>
              </a:rPr>
              <a:t>seismometrem</a:t>
            </a:r>
            <a:r>
              <a:rPr lang="cs-CZ" sz="2400" dirty="0" smtClean="0">
                <a:solidFill>
                  <a:srgbClr val="006666"/>
                </a:solidFill>
              </a:rPr>
              <a:t>.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 dirty="0" smtClean="0">
                <a:solidFill>
                  <a:srgbClr val="006666"/>
                </a:solidFill>
              </a:rPr>
              <a:t>Po světě jsou umístěny tisíce seismických stanic.</a:t>
            </a:r>
            <a:endParaRPr lang="cs-CZ" sz="2400" dirty="0">
              <a:solidFill>
                <a:srgbClr val="006666"/>
              </a:solidFill>
            </a:endParaRPr>
          </a:p>
        </p:txBody>
      </p:sp>
      <p:sp>
        <p:nvSpPr>
          <p:cNvPr id="2068" name="AutoShape 36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7236296" y="1258861"/>
            <a:ext cx="1642262" cy="833178"/>
          </a:xfrm>
          <a:prstGeom prst="actionButtonBlank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</a:rPr>
              <a:t>Zemětřesení </a:t>
            </a:r>
          </a:p>
          <a:p>
            <a:r>
              <a:rPr lang="cs-CZ" sz="1200" dirty="0">
                <a:solidFill>
                  <a:schemeClr val="bg1"/>
                </a:solidFill>
              </a:rPr>
              <a:t>ve světě</a:t>
            </a:r>
          </a:p>
          <a:p>
            <a:r>
              <a:rPr lang="cs-CZ" sz="1200" dirty="0">
                <a:solidFill>
                  <a:schemeClr val="bg1"/>
                </a:solidFill>
              </a:rPr>
              <a:t> v posledních</a:t>
            </a:r>
          </a:p>
          <a:p>
            <a:r>
              <a:rPr lang="cs-CZ" sz="1200" dirty="0">
                <a:solidFill>
                  <a:schemeClr val="bg1"/>
                </a:solidFill>
              </a:rPr>
              <a:t> 7 dnech</a:t>
            </a:r>
          </a:p>
        </p:txBody>
      </p:sp>
      <p:sp>
        <p:nvSpPr>
          <p:cNvPr id="2069" name="Text Box 39"/>
          <p:cNvSpPr txBox="1">
            <a:spLocks noChangeArrowheads="1"/>
          </p:cNvSpPr>
          <p:nvPr/>
        </p:nvSpPr>
        <p:spPr bwMode="auto">
          <a:xfrm>
            <a:off x="2969419" y="2342811"/>
            <a:ext cx="5888148" cy="925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/>
            <a:r>
              <a:rPr lang="cs-CZ" sz="1800" dirty="0" smtClean="0">
                <a:sym typeface="Wingdings" pitchFamily="2" charset="2"/>
              </a:rPr>
              <a:t>Poklepem na </a:t>
            </a:r>
            <a:r>
              <a:rPr lang="cs-CZ" sz="1800" dirty="0">
                <a:sym typeface="Wingdings" pitchFamily="2" charset="2"/>
              </a:rPr>
              <a:t>tlačítko otevřeš </a:t>
            </a:r>
            <a:r>
              <a:rPr lang="cs-CZ" sz="1800" dirty="0" smtClean="0">
                <a:sym typeface="Wingdings" pitchFamily="2" charset="2"/>
              </a:rPr>
              <a:t>stránky, kde je přehled </a:t>
            </a:r>
            <a:r>
              <a:rPr lang="cs-CZ" sz="1800" dirty="0">
                <a:sym typeface="Wingdings" pitchFamily="2" charset="2"/>
              </a:rPr>
              <a:t>zemětřesení ve </a:t>
            </a:r>
            <a:r>
              <a:rPr lang="cs-CZ" sz="1800" dirty="0" smtClean="0">
                <a:sym typeface="Wingdings" pitchFamily="2" charset="2"/>
              </a:rPr>
              <a:t>světě. </a:t>
            </a:r>
            <a:r>
              <a:rPr lang="cs-CZ" sz="1800" dirty="0">
                <a:sym typeface="Wingdings" pitchFamily="2" charset="2"/>
              </a:rPr>
              <a:t>K</a:t>
            </a:r>
            <a:r>
              <a:rPr lang="cs-CZ" sz="1800" dirty="0" smtClean="0">
                <a:sym typeface="Wingdings" pitchFamily="2" charset="2"/>
              </a:rPr>
              <a:t>olik </a:t>
            </a:r>
            <a:r>
              <a:rPr lang="cs-CZ" sz="1800" dirty="0">
                <a:sym typeface="Wingdings" pitchFamily="2" charset="2"/>
              </a:rPr>
              <a:t>takových zemětřesení </a:t>
            </a:r>
            <a:r>
              <a:rPr lang="cs-CZ" sz="1800" dirty="0" smtClean="0">
                <a:sym typeface="Wingdings" pitchFamily="2" charset="2"/>
              </a:rPr>
              <a:t>se vyskytlo za poslední týden.               </a:t>
            </a:r>
            <a:endParaRPr lang="cs-CZ" sz="1800" dirty="0"/>
          </a:p>
        </p:txBody>
      </p:sp>
      <p:sp>
        <p:nvSpPr>
          <p:cNvPr id="2071" name="Text Box 43"/>
          <p:cNvSpPr txBox="1">
            <a:spLocks noChangeArrowheads="1"/>
          </p:cNvSpPr>
          <p:nvPr/>
        </p:nvSpPr>
        <p:spPr bwMode="auto">
          <a:xfrm>
            <a:off x="2987539" y="4328103"/>
            <a:ext cx="3631420" cy="3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800" dirty="0" smtClean="0"/>
              <a:t>Jaké hodnoty dosáhlo nejsilnější?</a:t>
            </a:r>
            <a:endParaRPr lang="cs-CZ" sz="1800" dirty="0"/>
          </a:p>
        </p:txBody>
      </p:sp>
      <p:sp>
        <p:nvSpPr>
          <p:cNvPr id="2072" name="Text Box 48"/>
          <p:cNvSpPr txBox="1">
            <a:spLocks noChangeArrowheads="1"/>
          </p:cNvSpPr>
          <p:nvPr/>
        </p:nvSpPr>
        <p:spPr bwMode="auto">
          <a:xfrm>
            <a:off x="2958939" y="3721062"/>
            <a:ext cx="4933950" cy="3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/>
            <a:r>
              <a:rPr lang="cs-CZ" sz="1800" dirty="0" smtClean="0"/>
              <a:t>Kolik se jich vyskytlo v Evropě?</a:t>
            </a:r>
            <a:endParaRPr lang="cs-CZ" sz="18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215858"/>
            <a:ext cx="2593401" cy="194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Text Box 43"/>
          <p:cNvSpPr txBox="1">
            <a:spLocks noChangeArrowheads="1"/>
          </p:cNvSpPr>
          <p:nvPr/>
        </p:nvSpPr>
        <p:spPr bwMode="auto">
          <a:xfrm>
            <a:off x="2958939" y="4871355"/>
            <a:ext cx="3426236" cy="3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800" dirty="0" smtClean="0"/>
              <a:t>Které se vyskytlo nám nejblíže?</a:t>
            </a:r>
            <a:endParaRPr lang="cs-CZ" sz="1800" dirty="0"/>
          </a:p>
        </p:txBody>
      </p:sp>
      <p:sp>
        <p:nvSpPr>
          <p:cNvPr id="37" name="Text Box 43"/>
          <p:cNvSpPr txBox="1">
            <a:spLocks noChangeArrowheads="1"/>
          </p:cNvSpPr>
          <p:nvPr/>
        </p:nvSpPr>
        <p:spPr bwMode="auto">
          <a:xfrm>
            <a:off x="2987539" y="5521287"/>
            <a:ext cx="4413686" cy="3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800" dirty="0" smtClean="0"/>
              <a:t>Kolik se jich vyskytlo za poslední hodinu?</a:t>
            </a:r>
            <a:endParaRPr lang="cs-CZ" sz="1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79511" y="4331809"/>
            <a:ext cx="8539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4. </a:t>
            </a:r>
            <a:endParaRPr lang="cs-CZ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5134" name="TextBox1" r:id="rId2" imgW="866880" imgH="371520"/>
        </mc:Choice>
        <mc:Fallback>
          <p:control name="TextBox1" r:id="rId2" imgW="866880" imgH="3715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1725" y="3141663"/>
                  <a:ext cx="863600" cy="376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35" name="TextBox2" r:id="rId3" imgW="866880" imgH="371520"/>
        </mc:Choice>
        <mc:Fallback>
          <p:control name="TextBox2" r:id="rId3" imgW="866880" imgH="3715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1725" y="3716338"/>
                  <a:ext cx="863600" cy="376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36" name="TextBox3" r:id="rId4" imgW="866880" imgH="371520"/>
        </mc:Choice>
        <mc:Fallback>
          <p:control name="TextBox3" r:id="rId4" imgW="866880" imgH="3715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1725" y="4292600"/>
                  <a:ext cx="863600" cy="3762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37" name="TextBox4" r:id="rId5" imgW="866880" imgH="371520"/>
        </mc:Choice>
        <mc:Fallback>
          <p:control name="TextBox4" r:id="rId5" imgW="866880" imgH="3715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1725" y="4868863"/>
                  <a:ext cx="863600" cy="376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38" name="TextBox5" r:id="rId6" imgW="866880" imgH="371520"/>
        </mc:Choice>
        <mc:Fallback>
          <p:control name="TextBox5" r:id="rId6" imgW="866880" imgH="3715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51725" y="5516563"/>
                  <a:ext cx="863600" cy="376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69619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1931686"/>
              </p:ext>
            </p:extLst>
          </p:nvPr>
        </p:nvGraphicFramePr>
        <p:xfrm>
          <a:off x="539552" y="2204864"/>
          <a:ext cx="5472090" cy="4176940"/>
        </p:xfrm>
        <a:graphic>
          <a:graphicData uri="http://schemas.openxmlformats.org/drawingml/2006/table">
            <a:tbl>
              <a:tblPr/>
              <a:tblGrid>
                <a:gridCol w="547209"/>
                <a:gridCol w="547209"/>
                <a:gridCol w="547209"/>
                <a:gridCol w="547209"/>
                <a:gridCol w="547209"/>
                <a:gridCol w="547209"/>
                <a:gridCol w="547209"/>
                <a:gridCol w="547209"/>
                <a:gridCol w="547209"/>
                <a:gridCol w="547209"/>
              </a:tblGrid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T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H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K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L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Á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U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P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P</a:t>
                      </a: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.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F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P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T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K</a:t>
                      </a: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Í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Ř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U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K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R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C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L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Á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Č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T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D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L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K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Á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.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.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Y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R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J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T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M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G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M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U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R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J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A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H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H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U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Z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E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M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S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K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É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L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.</a:t>
                      </a: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176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M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O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H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N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I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V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Ý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Z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 fontAlgn="b"/>
                      <a:r>
                        <a:rPr lang="cs-CZ" sz="2400" b="1" i="0" u="none" strike="noStrike" cap="all" spc="0" baseline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/>
                        </a:rPr>
                        <a:t>.</a:t>
                      </a:r>
                      <a:endParaRPr lang="cs-CZ" sz="2400" b="1" i="0" u="none" strike="noStrike" cap="all" spc="0" baseline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/>
                      </a:endParaRPr>
                    </a:p>
                  </a:txBody>
                  <a:tcPr marL="9524" marR="9524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012160" y="3791074"/>
            <a:ext cx="3131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Sopka, epicentrum, ohnisko, láva,  zlom, Vesuv, vlny, Itálie,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třes, ohnivý, zemské jádro, magma, Čína, Havaj, osa, tuf, kapka,</a:t>
            </a:r>
            <a:endParaRPr lang="cs-CZ" sz="2400" dirty="0"/>
          </a:p>
        </p:txBody>
      </p:sp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539552" y="1152815"/>
            <a:ext cx="5184576" cy="58477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dirty="0" smtClean="0"/>
              <a:t>Vyluštěte </a:t>
            </a:r>
            <a:r>
              <a:rPr lang="cs-CZ" sz="3200" dirty="0" err="1" smtClean="0"/>
              <a:t>osmisměrku</a:t>
            </a:r>
            <a:r>
              <a:rPr lang="cs-CZ" sz="3200" dirty="0"/>
              <a:t>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04535" y="3205094"/>
            <a:ext cx="294708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Vyškrtněte tyto pojmy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39552" y="35521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Úkol 2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8105" y="1214370"/>
            <a:ext cx="2670796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Tajenka: Tsunami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380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16032"/>
            <a:ext cx="8229600" cy="5145435"/>
          </a:xfrm>
        </p:spPr>
        <p:txBody>
          <a:bodyPr>
            <a:normAutofit lnSpcReduction="10000"/>
          </a:bodyPr>
          <a:lstStyle/>
          <a:p>
            <a:r>
              <a:rPr lang="ja-JP" altLang="en-US" sz="4800" dirty="0" smtClean="0">
                <a:solidFill>
                  <a:srgbClr val="0070C0"/>
                </a:solidFill>
              </a:rPr>
              <a:t>津</a:t>
            </a:r>
            <a:r>
              <a:rPr lang="cs-CZ" altLang="ja-JP" sz="4800" dirty="0" smtClean="0">
                <a:solidFill>
                  <a:srgbClr val="0070C0"/>
                </a:solidFill>
              </a:rPr>
              <a:t> – </a:t>
            </a:r>
            <a:r>
              <a:rPr lang="cs-CZ" altLang="ja-JP" sz="4800" dirty="0" err="1" smtClean="0">
                <a:solidFill>
                  <a:srgbClr val="0070C0"/>
                </a:solidFill>
              </a:rPr>
              <a:t>tsu</a:t>
            </a:r>
            <a:r>
              <a:rPr lang="cs-CZ" altLang="ja-JP" sz="4800" dirty="0" smtClean="0">
                <a:solidFill>
                  <a:srgbClr val="0070C0"/>
                </a:solidFill>
              </a:rPr>
              <a:t> = přístav</a:t>
            </a:r>
          </a:p>
          <a:p>
            <a:r>
              <a:rPr lang="ja-JP" altLang="en-US" sz="4800" dirty="0" smtClean="0">
                <a:solidFill>
                  <a:srgbClr val="0070C0"/>
                </a:solidFill>
              </a:rPr>
              <a:t>波</a:t>
            </a:r>
            <a:r>
              <a:rPr lang="cs-CZ" altLang="ja-JP" sz="4800" dirty="0" smtClean="0">
                <a:solidFill>
                  <a:srgbClr val="0070C0"/>
                </a:solidFill>
              </a:rPr>
              <a:t> – </a:t>
            </a:r>
            <a:r>
              <a:rPr lang="cs-CZ" altLang="ja-JP" sz="4800" dirty="0" err="1" smtClean="0">
                <a:solidFill>
                  <a:srgbClr val="0070C0"/>
                </a:solidFill>
              </a:rPr>
              <a:t>nami</a:t>
            </a:r>
            <a:r>
              <a:rPr lang="cs-CZ" altLang="ja-JP" sz="4800" dirty="0" smtClean="0">
                <a:solidFill>
                  <a:srgbClr val="0070C0"/>
                </a:solidFill>
              </a:rPr>
              <a:t> = vlna</a:t>
            </a:r>
          </a:p>
          <a:p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Série po sobě jdoucích přílivových vln.</a:t>
            </a:r>
          </a:p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Může způsobit obrovské škody a oběti na životech.</a:t>
            </a:r>
          </a:p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Hlavní příčina podmořské zemětřesení.</a:t>
            </a:r>
          </a:p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Zemětřesení 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musí být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silnější než 6,75 stupňů 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 Richterově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stupnici. Asi 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90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procent 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všech tsunami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připadá na Tichý oceán. </a:t>
            </a:r>
          </a:p>
          <a:p>
            <a:endParaRPr lang="cs-CZ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2" name="Pravá složená závorka 1"/>
          <p:cNvSpPr/>
          <p:nvPr/>
        </p:nvSpPr>
        <p:spPr>
          <a:xfrm>
            <a:off x="5292080" y="1772816"/>
            <a:ext cx="576064" cy="1346448"/>
          </a:xfrm>
          <a:prstGeom prst="rightBrac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31933" y="2092097"/>
            <a:ext cx="3235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Vlna v přístavu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Tsunami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626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Tsunami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315585"/>
            <a:ext cx="4618856" cy="44885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Rychlost až 970 km/hod. na volném oceánu</a:t>
            </a:r>
          </a:p>
          <a:p>
            <a:pPr marL="0" indent="0">
              <a:buNone/>
            </a:pPr>
            <a:r>
              <a:rPr lang="cs-CZ" dirty="0" smtClean="0"/>
              <a:t>Běžná vlna až 90 km/hod.</a:t>
            </a:r>
          </a:p>
          <a:p>
            <a:pPr marL="0" indent="0">
              <a:buNone/>
            </a:pPr>
            <a:r>
              <a:rPr lang="cs-CZ" dirty="0" smtClean="0"/>
              <a:t>Výška na volném oceánu v cm. Max. 1 m – 3 m.</a:t>
            </a:r>
          </a:p>
          <a:p>
            <a:pPr marL="0" indent="0">
              <a:buNone/>
            </a:pPr>
            <a:r>
              <a:rPr lang="cs-CZ" dirty="0" smtClean="0"/>
              <a:t>Šíří se od epicentra a může oběhnout celý oceán během několika hodin. 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Soubor:2004 Indonesia Tsunami Complete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1340768"/>
            <a:ext cx="375693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07328" y="5085184"/>
            <a:ext cx="330130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Šíření vlny tsunami, které zasáhlo Indonésii v roce 2004.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316" y="4293096"/>
            <a:ext cx="853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</a:t>
            </a:r>
            <a:r>
              <a:rPr lang="cs-CZ" dirty="0" smtClean="0">
                <a:solidFill>
                  <a:schemeClr val="bg1"/>
                </a:solidFill>
              </a:rPr>
              <a:t>5.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26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53" y="188640"/>
            <a:ext cx="8186681" cy="45981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468853" y="5085184"/>
            <a:ext cx="856215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vlna blíží k pobřeží, naráží na mořské dno. Její rychlost se zpomaluje a ona </a:t>
            </a:r>
          </a:p>
          <a:p>
            <a:r>
              <a:rPr lang="cs-CZ" sz="2000" dirty="0" smtClean="0"/>
              <a:t>roste do výšky.</a:t>
            </a:r>
          </a:p>
          <a:p>
            <a:r>
              <a:rPr lang="cs-CZ" sz="2000" dirty="0" smtClean="0"/>
              <a:t>Strmější břeh = vyšší vlna</a:t>
            </a:r>
          </a:p>
          <a:p>
            <a:r>
              <a:rPr lang="cs-CZ" sz="2000" dirty="0" smtClean="0"/>
              <a:t>Příchod vlny tsunami zvěstuje náhlý odliv až o stovky metrů.</a:t>
            </a:r>
          </a:p>
          <a:p>
            <a:r>
              <a:rPr lang="cs-CZ" sz="2000" dirty="0" smtClean="0"/>
              <a:t>Voda stoupá rychle až o desítky metrů (náhlá záplava).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4293096"/>
            <a:ext cx="853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</a:t>
            </a:r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9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266"/>
            <a:ext cx="9144000" cy="115212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Předpověď a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59260"/>
          </a:xfrm>
        </p:spPr>
        <p:txBody>
          <a:bodyPr/>
          <a:lstStyle/>
          <a:p>
            <a:r>
              <a:rPr lang="cs-CZ" dirty="0" smtClean="0"/>
              <a:t>Nejdůležitější včasná informovanost.</a:t>
            </a:r>
          </a:p>
          <a:p>
            <a:r>
              <a:rPr lang="cs-CZ" dirty="0" smtClean="0"/>
              <a:t>Různé </a:t>
            </a:r>
            <a:r>
              <a:rPr lang="cs-CZ" dirty="0"/>
              <a:t>varovné systémy </a:t>
            </a:r>
            <a:r>
              <a:rPr lang="cs-CZ" dirty="0" smtClean="0"/>
              <a:t>např. PTWC </a:t>
            </a:r>
            <a:r>
              <a:rPr lang="cs-CZ" dirty="0"/>
              <a:t>(</a:t>
            </a:r>
            <a:r>
              <a:rPr lang="cs-CZ" dirty="0" err="1"/>
              <a:t>Pacific</a:t>
            </a:r>
            <a:r>
              <a:rPr lang="cs-CZ" dirty="0"/>
              <a:t> Tsunami </a:t>
            </a:r>
            <a:r>
              <a:rPr lang="cs-CZ" dirty="0" err="1"/>
              <a:t>Warning</a:t>
            </a:r>
            <a:r>
              <a:rPr lang="cs-CZ" dirty="0"/>
              <a:t> Center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Kombinace </a:t>
            </a:r>
            <a:r>
              <a:rPr lang="cs-CZ" dirty="0" err="1" smtClean="0"/>
              <a:t>sismografů</a:t>
            </a:r>
            <a:r>
              <a:rPr lang="cs-CZ" dirty="0" smtClean="0"/>
              <a:t> – měří zemětřesení, </a:t>
            </a:r>
            <a:r>
              <a:rPr lang="cs-CZ" dirty="0" err="1" smtClean="0"/>
              <a:t>mareografů</a:t>
            </a:r>
            <a:r>
              <a:rPr lang="cs-CZ" dirty="0" smtClean="0"/>
              <a:t> – měří výkyvy vodní hladiny a podmořské senzory, které sledují pohyb mořské vody</a:t>
            </a:r>
          </a:p>
          <a:p>
            <a:r>
              <a:rPr lang="cs-CZ" dirty="0" smtClean="0"/>
              <a:t>Časté plané poplachy</a:t>
            </a:r>
          </a:p>
          <a:p>
            <a:r>
              <a:rPr lang="cs-CZ" dirty="0" smtClean="0"/>
              <a:t>Neznalost místních obyvatel</a:t>
            </a:r>
            <a:endParaRPr lang="cs-CZ" dirty="0"/>
          </a:p>
        </p:txBody>
      </p:sp>
      <p:pic>
        <p:nvPicPr>
          <p:cNvPr id="4098" name="Picture 2" descr="tsunami nebezpečí znamení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23201"/>
            <a:ext cx="2606107" cy="232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6240" y="6340678"/>
            <a:ext cx="8539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7.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54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Jaká byla příčina ničivé </a:t>
            </a:r>
            <a:r>
              <a:rPr lang="cs-CZ" dirty="0" smtClean="0"/>
              <a:t>vlny, která zasáhla Japonsko v </a:t>
            </a:r>
            <a:r>
              <a:rPr lang="cs-CZ" dirty="0"/>
              <a:t>roce </a:t>
            </a:r>
            <a:r>
              <a:rPr lang="cs-CZ" dirty="0" smtClean="0"/>
              <a:t>2011 a jaké dosáhlo síly?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hluboko do vnitrozemí vlna zasáhla?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 jakou nejzávažnější událostí byla tsunami v Japonsku spojena?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88840"/>
            <a:ext cx="6984776" cy="93610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373216"/>
            <a:ext cx="6984776" cy="93610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717032"/>
            <a:ext cx="6984776" cy="46805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823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" y="-11120"/>
            <a:ext cx="9136748" cy="6852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8539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619672" y="116632"/>
            <a:ext cx="4572000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Tsunami na thajském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pobřeží (2004)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94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85395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365673" y="119002"/>
            <a:ext cx="3163045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Tsunami – </a:t>
            </a:r>
            <a:r>
              <a:rPr lang="cs-CZ" sz="2000" kern="0" noProof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Thajsko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(2004)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68205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22"/>
            <a:ext cx="9144000" cy="6777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271997"/>
            <a:ext cx="9709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57645" y="6264080"/>
            <a:ext cx="4203395" cy="400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kern="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Následky tsunami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 – </a:t>
            </a:r>
            <a:r>
              <a:rPr lang="cs-CZ" sz="2000" kern="0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Thaj</a:t>
            </a:r>
            <a:r>
              <a:rPr kumimoji="0" lang="cs-CZ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sko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(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charset="0"/>
                <a:cs typeface="Arial" charset="0"/>
              </a:rPr>
              <a:t>2004)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86865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90"/>
          <p:cNvGrpSpPr>
            <a:grpSpLocks/>
          </p:cNvGrpSpPr>
          <p:nvPr/>
        </p:nvGrpSpPr>
        <p:grpSpPr bwMode="auto">
          <a:xfrm>
            <a:off x="304800" y="2117725"/>
            <a:ext cx="8610600" cy="4740276"/>
            <a:chOff x="192" y="1334"/>
            <a:chExt cx="5424" cy="2986"/>
          </a:xfrm>
        </p:grpSpPr>
        <p:sp>
          <p:nvSpPr>
            <p:cNvPr id="6166" name="Rectangle 87"/>
            <p:cNvSpPr>
              <a:spLocks noChangeArrowheads="1"/>
            </p:cNvSpPr>
            <p:nvPr/>
          </p:nvSpPr>
          <p:spPr bwMode="auto">
            <a:xfrm>
              <a:off x="192" y="1334"/>
              <a:ext cx="5424" cy="2784"/>
            </a:xfrm>
            <a:prstGeom prst="rect">
              <a:avLst/>
            </a:prstGeom>
            <a:solidFill>
              <a:srgbClr val="EFFFFF"/>
            </a:solidFill>
            <a:ln w="9525" algn="ctr">
              <a:solidFill>
                <a:srgbClr val="B6B6B6"/>
              </a:solidFill>
              <a:miter lim="800000"/>
              <a:headEnd/>
              <a:tailEnd/>
            </a:ln>
          </p:spPr>
          <p:txBody>
            <a:bodyPr lIns="90000" tIns="46800" rIns="90000" bIns="46800" anchor="ctr">
              <a:spAutoFit/>
            </a:bodyPr>
            <a:lstStyle/>
            <a:p>
              <a:endParaRPr lang="cs-CZ" dirty="0"/>
            </a:p>
          </p:txBody>
        </p:sp>
        <p:sp>
          <p:nvSpPr>
            <p:cNvPr id="6168" name="AutoShape 58">
              <a:hlinkClick r:id="rId8" highlightClick="1"/>
            </p:cNvPr>
            <p:cNvSpPr>
              <a:spLocks noChangeArrowheads="1"/>
            </p:cNvSpPr>
            <p:nvPr/>
          </p:nvSpPr>
          <p:spPr bwMode="auto">
            <a:xfrm>
              <a:off x="2784" y="3542"/>
              <a:ext cx="698" cy="452"/>
            </a:xfrm>
            <a:prstGeom prst="actionButtonBlank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lIns="90000" tIns="46800" rIns="90000" bIns="46800" anchor="ctr">
              <a:spAutoFit/>
            </a:bodyPr>
            <a:lstStyle/>
            <a:p>
              <a:r>
                <a:rPr lang="cs-CZ" sz="1200">
                  <a:solidFill>
                    <a:schemeClr val="bg1"/>
                  </a:solidFill>
                </a:rPr>
                <a:t>Aktuální zemětřesení </a:t>
              </a:r>
            </a:p>
            <a:p>
              <a:r>
                <a:rPr lang="cs-CZ" sz="1200">
                  <a:solidFill>
                    <a:schemeClr val="bg1"/>
                  </a:solidFill>
                </a:rPr>
                <a:t>ČR</a:t>
              </a:r>
              <a:endParaRPr lang="cs-CZ" sz="800">
                <a:solidFill>
                  <a:schemeClr val="bg1"/>
                </a:solidFill>
              </a:endParaRPr>
            </a:p>
          </p:txBody>
        </p:sp>
        <p:sp>
          <p:nvSpPr>
            <p:cNvPr id="6169" name="AutoShape 59">
              <a:hlinkClick r:id="rId9" highlightClick="1"/>
            </p:cNvPr>
            <p:cNvSpPr>
              <a:spLocks noChangeArrowheads="1"/>
            </p:cNvSpPr>
            <p:nvPr/>
          </p:nvSpPr>
          <p:spPr bwMode="auto">
            <a:xfrm>
              <a:off x="3792" y="3542"/>
              <a:ext cx="705" cy="452"/>
            </a:xfrm>
            <a:prstGeom prst="actionButtonBlank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lIns="90000" tIns="46800" rIns="90000" bIns="46800" anchor="ctr">
              <a:spAutoFit/>
            </a:bodyPr>
            <a:lstStyle/>
            <a:p>
              <a:r>
                <a:rPr lang="cs-CZ" sz="1200" dirty="0">
                  <a:solidFill>
                    <a:schemeClr val="bg1"/>
                  </a:solidFill>
                </a:rPr>
                <a:t>Ukázka ohniska zemětřesení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  <p:sp>
          <p:nvSpPr>
            <p:cNvPr id="6170" name="Text Box 72"/>
            <p:cNvSpPr txBox="1">
              <a:spLocks noChangeArrowheads="1"/>
            </p:cNvSpPr>
            <p:nvPr/>
          </p:nvSpPr>
          <p:spPr bwMode="auto">
            <a:xfrm>
              <a:off x="279" y="4108"/>
              <a:ext cx="114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cs-CZ"/>
            </a:p>
          </p:txBody>
        </p:sp>
        <p:sp>
          <p:nvSpPr>
            <p:cNvPr id="6171" name="Text Box 85"/>
            <p:cNvSpPr txBox="1">
              <a:spLocks noChangeArrowheads="1"/>
            </p:cNvSpPr>
            <p:nvPr/>
          </p:nvSpPr>
          <p:spPr bwMode="auto">
            <a:xfrm>
              <a:off x="336" y="3254"/>
              <a:ext cx="4300" cy="2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 dirty="0" smtClean="0">
                  <a:sym typeface="Wingdings" pitchFamily="2" charset="2"/>
                </a:rPr>
                <a:t>Vyskytlo se v blízké minulosti nějaké zemětřesení v našem regionu?</a:t>
              </a:r>
              <a:endParaRPr lang="cs-CZ" b="1" dirty="0">
                <a:sym typeface="Wingdings" pitchFamily="2" charset="2"/>
              </a:endParaRPr>
            </a:p>
          </p:txBody>
        </p:sp>
      </p:grpSp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0" y="0"/>
            <a:ext cx="9144000" cy="9144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>
            <a:flatTx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Zemětřesení u nás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6156" name="Text Box 19"/>
          <p:cNvSpPr txBox="1">
            <a:spLocks noChangeArrowheads="1"/>
          </p:cNvSpPr>
          <p:nvPr/>
        </p:nvSpPr>
        <p:spPr bwMode="auto">
          <a:xfrm>
            <a:off x="533400" y="1965325"/>
            <a:ext cx="8340725" cy="3295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marL="342900" indent="-342900" eaLnBrk="0" hangingPunct="0">
              <a:defRPr sz="1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buFont typeface="Wingdings" pitchFamily="2" charset="2"/>
              <a:buNone/>
            </a:pP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r>
              <a:rPr lang="cs-CZ" b="1" dirty="0" smtClean="0">
                <a:sym typeface="Wingdings" pitchFamily="2" charset="2"/>
              </a:rPr>
              <a:t>Kde se nachází oblast s nejčastějším výskytem otřesů?</a:t>
            </a: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AutoNum type="arabicPeriod"/>
            </a:pP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AutoNum type="arabicPeriod"/>
            </a:pP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r>
              <a:rPr lang="cs-CZ" b="1" dirty="0" smtClean="0">
                <a:sym typeface="Wingdings" pitchFamily="2" charset="2"/>
              </a:rPr>
              <a:t>Nachází se v našem kraji nějaký zlom? </a:t>
            </a: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endParaRPr lang="cs-CZ" b="1" dirty="0">
              <a:sym typeface="Wingdings" pitchFamily="2" charset="2"/>
            </a:endParaRPr>
          </a:p>
          <a:p>
            <a:pPr marL="0" indent="0" algn="l" eaLnBrk="1" hangingPunct="1"/>
            <a:r>
              <a:rPr lang="cs-CZ" b="1" dirty="0" smtClean="0">
                <a:sym typeface="Wingdings" pitchFamily="2" charset="2"/>
              </a:rPr>
              <a:t>Kde se nacházelo epicentrum silných otřesů z roku 2008?</a:t>
            </a: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Char char="Ü"/>
            </a:pPr>
            <a:endParaRPr lang="cs-CZ" b="1" dirty="0"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endParaRPr lang="cs-CZ" b="1" dirty="0">
              <a:solidFill>
                <a:srgbClr val="006C69"/>
              </a:solidFill>
              <a:sym typeface="Wingdings" pitchFamily="2" charset="2"/>
            </a:endParaRPr>
          </a:p>
          <a:p>
            <a:pPr algn="l" eaLnBrk="1" hangingPunct="1">
              <a:buFont typeface="Wingdings" pitchFamily="2" charset="2"/>
              <a:buNone/>
            </a:pPr>
            <a:r>
              <a:rPr lang="cs-CZ" b="1" dirty="0" smtClean="0">
                <a:sym typeface="Wingdings" pitchFamily="2" charset="2"/>
              </a:rPr>
              <a:t>Hrozí </a:t>
            </a:r>
            <a:r>
              <a:rPr lang="cs-CZ" b="1" dirty="0">
                <a:sym typeface="Wingdings" pitchFamily="2" charset="2"/>
              </a:rPr>
              <a:t>u nás ničivé zemětřesení?</a:t>
            </a:r>
          </a:p>
          <a:p>
            <a:pPr algn="l" eaLnBrk="1" hangingPunct="1">
              <a:buFont typeface="Wingdings" pitchFamily="2" charset="2"/>
              <a:buNone/>
            </a:pPr>
            <a:endParaRPr lang="cs-CZ" b="1" dirty="0"/>
          </a:p>
          <a:p>
            <a:pPr algn="l" eaLnBrk="1" hangingPunct="1">
              <a:buFont typeface="Wingdings" pitchFamily="2" charset="2"/>
              <a:buNone/>
            </a:pP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5653" y="1113398"/>
            <a:ext cx="6576287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Česká republika není seizmicky příliš aktivní.</a:t>
            </a:r>
            <a:endParaRPr lang="cs-CZ" sz="2800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9223" name="TextBox5" r:id="rId2" imgW="8077320" imgH="304920"/>
        </mc:Choice>
        <mc:Fallback>
          <p:control name="TextBox5" r:id="rId2" imgW="8077320" imgH="3049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9600" y="2574925"/>
                  <a:ext cx="80772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9224" name="TextBox1" r:id="rId3" imgW="8153280" imgH="304920"/>
        </mc:Choice>
        <mc:Fallback>
          <p:control name="TextBox1" r:id="rId3" imgW="8153280" imgH="3049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9600" y="3336925"/>
                  <a:ext cx="81534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9225" name="TextBox2" r:id="rId4" imgW="8077320" imgH="304920"/>
        </mc:Choice>
        <mc:Fallback>
          <p:control name="TextBox2" r:id="rId4" imgW="8077320" imgH="3049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5800" y="4022725"/>
                  <a:ext cx="80772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9226" name="TextBox3" r:id="rId5" imgW="2362320" imgH="304920"/>
        </mc:Choice>
        <mc:Fallback>
          <p:control name="TextBox3" r:id="rId5" imgW="2362320" imgH="3049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914400" y="5851525"/>
                  <a:ext cx="23622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9227" name="TextBox4" r:id="rId6" imgW="838080" imgH="304920"/>
        </mc:Choice>
        <mc:Fallback>
          <p:control name="TextBox4" r:id="rId6" imgW="838080" imgH="3049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419600" y="4648200"/>
                  <a:ext cx="8382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42297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Videa</a:t>
            </a:r>
            <a:endParaRPr lang="cs-CZ" dirty="0"/>
          </a:p>
        </p:txBody>
      </p:sp>
      <p:sp>
        <p:nvSpPr>
          <p:cNvPr id="7" name="Rectangle 35"/>
          <p:cNvSpPr>
            <a:spLocks noChangeArrowheads="1"/>
          </p:cNvSpPr>
          <p:nvPr/>
        </p:nvSpPr>
        <p:spPr bwMode="auto">
          <a:xfrm>
            <a:off x="1187624" y="1484784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8" name="Rectangle 35"/>
          <p:cNvSpPr>
            <a:spLocks noChangeArrowheads="1"/>
          </p:cNvSpPr>
          <p:nvPr/>
        </p:nvSpPr>
        <p:spPr bwMode="auto">
          <a:xfrm>
            <a:off x="6588224" y="1484782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9" name="Rectangle 35"/>
          <p:cNvSpPr>
            <a:spLocks noChangeArrowheads="1"/>
          </p:cNvSpPr>
          <p:nvPr/>
        </p:nvSpPr>
        <p:spPr bwMode="auto">
          <a:xfrm>
            <a:off x="3995936" y="1484783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10" name="Oval 44">
            <a:hlinkClick r:id="rId2"/>
          </p:cNvPr>
          <p:cNvSpPr>
            <a:spLocks noChangeArrowheads="1"/>
          </p:cNvSpPr>
          <p:nvPr/>
        </p:nvSpPr>
        <p:spPr bwMode="auto">
          <a:xfrm>
            <a:off x="6660232" y="1659136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val 44">
            <a:hlinkClick r:id="rId3"/>
          </p:cNvPr>
          <p:cNvSpPr>
            <a:spLocks noChangeArrowheads="1"/>
          </p:cNvSpPr>
          <p:nvPr/>
        </p:nvSpPr>
        <p:spPr bwMode="auto">
          <a:xfrm>
            <a:off x="4067944" y="1697290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al 44">
            <a:hlinkClick r:id="rId4"/>
          </p:cNvPr>
          <p:cNvSpPr>
            <a:spLocks noChangeArrowheads="1"/>
          </p:cNvSpPr>
          <p:nvPr/>
        </p:nvSpPr>
        <p:spPr bwMode="auto">
          <a:xfrm>
            <a:off x="1259632" y="1675338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187624" y="2852936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14" name="Rectangle 35"/>
          <p:cNvSpPr>
            <a:spLocks noChangeArrowheads="1"/>
          </p:cNvSpPr>
          <p:nvPr/>
        </p:nvSpPr>
        <p:spPr bwMode="auto">
          <a:xfrm>
            <a:off x="3995935" y="2852935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15" name="Rectangle 35"/>
          <p:cNvSpPr>
            <a:spLocks noChangeArrowheads="1"/>
          </p:cNvSpPr>
          <p:nvPr/>
        </p:nvSpPr>
        <p:spPr bwMode="auto">
          <a:xfrm>
            <a:off x="6588224" y="2863381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16" name="Oval 44">
            <a:hlinkClick r:id="rId5"/>
          </p:cNvPr>
          <p:cNvSpPr>
            <a:spLocks noChangeArrowheads="1"/>
          </p:cNvSpPr>
          <p:nvPr/>
        </p:nvSpPr>
        <p:spPr bwMode="auto">
          <a:xfrm>
            <a:off x="4067943" y="3027844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val 44">
            <a:hlinkClick r:id="rId6"/>
          </p:cNvPr>
          <p:cNvSpPr>
            <a:spLocks noChangeArrowheads="1"/>
          </p:cNvSpPr>
          <p:nvPr/>
        </p:nvSpPr>
        <p:spPr bwMode="auto">
          <a:xfrm>
            <a:off x="6660231" y="3038290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val 44">
            <a:hlinkClick r:id="rId7"/>
          </p:cNvPr>
          <p:cNvSpPr>
            <a:spLocks noChangeArrowheads="1"/>
          </p:cNvSpPr>
          <p:nvPr/>
        </p:nvSpPr>
        <p:spPr bwMode="auto">
          <a:xfrm>
            <a:off x="1259631" y="3027843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Rectangle 35"/>
          <p:cNvSpPr>
            <a:spLocks noChangeArrowheads="1"/>
          </p:cNvSpPr>
          <p:nvPr/>
        </p:nvSpPr>
        <p:spPr bwMode="auto">
          <a:xfrm>
            <a:off x="1187624" y="4221088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20" name="Rectangle 35"/>
          <p:cNvSpPr>
            <a:spLocks noChangeArrowheads="1"/>
          </p:cNvSpPr>
          <p:nvPr/>
        </p:nvSpPr>
        <p:spPr bwMode="auto">
          <a:xfrm>
            <a:off x="3995936" y="4221087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21" name="Rectangle 35"/>
          <p:cNvSpPr>
            <a:spLocks noChangeArrowheads="1"/>
          </p:cNvSpPr>
          <p:nvPr/>
        </p:nvSpPr>
        <p:spPr bwMode="auto">
          <a:xfrm>
            <a:off x="6588222" y="4221088"/>
            <a:ext cx="1368152" cy="915517"/>
          </a:xfrm>
          <a:prstGeom prst="rect">
            <a:avLst/>
          </a:prstGeom>
          <a:solidFill>
            <a:srgbClr val="00A8A4"/>
          </a:solidFill>
          <a:ln w="9525">
            <a:miter lim="800000"/>
            <a:headEnd/>
            <a:tailEnd/>
          </a:ln>
          <a:scene3d>
            <a:camera prst="legacyPerspectiveTop"/>
            <a:lightRig rig="legacyNormal3" dir="b"/>
          </a:scene3d>
          <a:sp3d prstMaterial="legacyMatte">
            <a:bevelT w="13500" h="13500" prst="angle"/>
            <a:bevelB w="13500" h="13500" prst="angle"/>
            <a:extrusionClr>
              <a:srgbClr val="00A8A4"/>
            </a:extrusionClr>
          </a:sp3d>
        </p:spPr>
        <p:txBody>
          <a:bodyPr wrap="square" lIns="90000" tIns="46800" rIns="90000" bIns="46800" anchor="ctr">
            <a:spAutoFit/>
            <a:flatTx/>
          </a:bodyPr>
          <a:lstStyle/>
          <a:p>
            <a:endParaRPr lang="cs-CZ"/>
          </a:p>
        </p:txBody>
      </p:sp>
      <p:sp>
        <p:nvSpPr>
          <p:cNvPr id="22" name="Oval 44">
            <a:hlinkClick r:id="rId8"/>
          </p:cNvPr>
          <p:cNvSpPr>
            <a:spLocks noChangeArrowheads="1"/>
          </p:cNvSpPr>
          <p:nvPr/>
        </p:nvSpPr>
        <p:spPr bwMode="auto">
          <a:xfrm>
            <a:off x="1259630" y="4395997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val 44">
            <a:hlinkClick r:id="rId9"/>
          </p:cNvPr>
          <p:cNvSpPr>
            <a:spLocks noChangeArrowheads="1"/>
          </p:cNvSpPr>
          <p:nvPr/>
        </p:nvSpPr>
        <p:spPr bwMode="auto">
          <a:xfrm>
            <a:off x="4067942" y="4395996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al 44">
            <a:hlinkClick r:id="rId10"/>
          </p:cNvPr>
          <p:cNvSpPr>
            <a:spLocks noChangeArrowheads="1"/>
          </p:cNvSpPr>
          <p:nvPr/>
        </p:nvSpPr>
        <p:spPr bwMode="auto">
          <a:xfrm>
            <a:off x="6660230" y="4395995"/>
            <a:ext cx="1224135" cy="565697"/>
          </a:xfrm>
          <a:prstGeom prst="ellipse">
            <a:avLst/>
          </a:prstGeom>
          <a:solidFill>
            <a:schemeClr val="bg1">
              <a:alpha val="3922"/>
            </a:schemeClr>
          </a:solidFill>
          <a:ln w="19050" algn="ctr">
            <a:solidFill>
              <a:schemeClr val="bg1"/>
            </a:solidFill>
            <a:round/>
            <a:headEnd/>
            <a:tailEnd/>
          </a:ln>
        </p:spPr>
        <p:txBody>
          <a:bodyPr wrap="square" lIns="90000" tIns="46800" rIns="90000" bIns="46800" anchor="ctr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</a:t>
            </a:r>
            <a:endParaRPr lang="cs-CZ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5696418"/>
            <a:ext cx="765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pracovního listu popiš chování lidí během zemětřesení,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lavní nebezpečí, která jim hrozí a možnosti jak jim čelit.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52783" y="1340768"/>
            <a:ext cx="988219" cy="5400600"/>
          </a:xfrm>
          <a:prstGeom prst="rect">
            <a:avLst/>
          </a:prstGeom>
          <a:noFill/>
        </p:spPr>
        <p:txBody>
          <a:bodyPr vert="wordArtVert"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Úkol 3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4099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Téma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/>
              <a:t>Království hor (Přírodní složky a oblasti Země)</a:t>
            </a:r>
          </a:p>
          <a:p>
            <a:pPr>
              <a:lnSpc>
                <a:spcPct val="9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Petr Hlava </a:t>
            </a:r>
          </a:p>
          <a:p>
            <a:pPr>
              <a:lnSpc>
                <a:spcPct val="9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Zeměpis</a:t>
            </a:r>
          </a:p>
          <a:p>
            <a:pPr>
              <a:lnSpc>
                <a:spcPct val="90000"/>
              </a:lnSpc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šestý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obsahující informace o přírodních pohromách, konkrétně o katastrofách zemětřesení a tsunami. Připojeny jsou i názorné obrázky a odkazy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videa.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Obsah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Výkladová prezentace je tvořena pro žáky šestého ročníku. Určena je pro frontální výuku. Materiál je doplněn pracovním listem.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Použité materiály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Zeměpis pro základní školy a víceletá gymnázia 6 ročník, Fraus, Plzeň, 2003.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571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/>
          </a:bodyPr>
          <a:lstStyle/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1.: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NASA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Quake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epicenters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1963-98.png: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2012–03–15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pod licencí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commons.wikimedia.org/wiki/File:Quake_epicenters_1963-98.png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2.:</a:t>
            </a:r>
            <a:r>
              <a:rPr lang="ja-JP" altLang="en-US" sz="1800" dirty="0">
                <a:latin typeface="Times New Roman" pitchFamily="18" charset="0"/>
                <a:cs typeface="Times New Roman" pitchFamily="18" charset="0"/>
              </a:rPr>
              <a:t>李元顥</a:t>
            </a:r>
            <a:r>
              <a:rPr lang="cs-CZ" altLang="ja-JP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Shih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Gang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Earthquake.JPG: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2005 [cit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2012–03–15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pod licencí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commons.wikimedia.org/wiki/File:Shih_Gang_Earthquake.JPG?uselang=cs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3.: TUBBI.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Chuetsu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earthquake-earthquake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liquefaction1.jpg: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2005 [cit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2012–03–15]. Dostupný pod licencí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upload.wikimedia.org/wikipedia/commons/1/1e/Chuetsu_earthquake-earthquake_liquefaction1.jpg</a:t>
            </a: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4.: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YAMAGUCHI先生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Kinemetrics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seismograph.jpg: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2012–03–15]. Dostupný pod licencí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na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commons.wikimedia.org/wiki/File:Kinemetrics_seismograph.jpg?uselang=cs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5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5.: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SøBY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Jon Harald.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Indonesia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Tsunami.gif: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2005 [cit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2012–03–15].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Dostupný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pod licencí Public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://commons.wikimedia.org/wiki/File:2004_Indonesia_Tsunami.gif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6.: Vlastní tvorba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7.: Dostupný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  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://www.enchantedlearning.com/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subjects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/tsunami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/. Obrázek lze volně používat ke vzdělávacím účelům.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8.: PHG.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KataNoiReceding.jpg: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[cit. 2012–03–15]. Dostupný pod licencí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commons.wikimedia.org/wiki/File:KataNoiReceding.jpg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9.: RYDEVIK, David.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2004-tsunami.jpg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2004 [cit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2012–03–15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]. Dostupný pod licencí Public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commons.wikimedia.org/wiki/File:2004-tsunami.jpg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10.: STAINFORTH,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Thorfinn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Patong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Rubble.jpg: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online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].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[cit. 2012–03–15]. Dostupný pod licencí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WWW: http://commons.wikimedia.org/wiki/File:Patong_Rubble.jpg</a:t>
            </a:r>
          </a:p>
        </p:txBody>
      </p:sp>
    </p:spTree>
    <p:extLst>
      <p:ext uri="{BB962C8B-B14F-4D97-AF65-F5344CB8AC3E}">
        <p14:creationId xmlns:p14="http://schemas.microsoft.com/office/powerpoint/2010/main" val="714583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796</TotalTime>
  <Words>1348</Words>
  <Application>Microsoft Office PowerPoint</Application>
  <PresentationFormat>Předvádění na obrazovce (4:3)</PresentationFormat>
  <Paragraphs>297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Zemětřesení</vt:lpstr>
      <vt:lpstr>Prezentace aplikace PowerPoint</vt:lpstr>
      <vt:lpstr>Projevy zemětřesení</vt:lpstr>
      <vt:lpstr>Prezentace aplikace PowerPoint</vt:lpstr>
      <vt:lpstr>Druhy zemětřesení</vt:lpstr>
      <vt:lpstr>Richterova stupnice</vt:lpstr>
      <vt:lpstr>Prezentace aplikace PowerPoint</vt:lpstr>
      <vt:lpstr>Vysvětlení pojmů</vt:lpstr>
      <vt:lpstr>Prezentace aplikace PowerPoint</vt:lpstr>
      <vt:lpstr>Prezentace aplikace PowerPoint</vt:lpstr>
      <vt:lpstr>Tsunami</vt:lpstr>
      <vt:lpstr>Tsunami</vt:lpstr>
      <vt:lpstr>Prezentace aplikace PowerPoint</vt:lpstr>
      <vt:lpstr>Předpověď a ochrana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Videa</vt:lpstr>
      <vt:lpstr>Metodika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Hlava Petr</cp:lastModifiedBy>
  <cp:revision>75</cp:revision>
  <dcterms:created xsi:type="dcterms:W3CDTF">2012-04-05T21:14:25Z</dcterms:created>
  <dcterms:modified xsi:type="dcterms:W3CDTF">2012-04-09T17:23:42Z</dcterms:modified>
</cp:coreProperties>
</file>