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7" r:id="rId10"/>
    <p:sldId id="268" r:id="rId11"/>
    <p:sldId id="266" r:id="rId12"/>
    <p:sldId id="271" r:id="rId13"/>
    <p:sldId id="269" r:id="rId14"/>
    <p:sldId id="273" r:id="rId15"/>
    <p:sldId id="272" r:id="rId16"/>
    <p:sldId id="26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NÁZEV: Asijské regiony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>
              <a:latin typeface="Times New Roman" pitchFamily="18" charset="0"/>
              <a:cs typeface="Times New Roman" pitchFamily="18" charset="0"/>
            </a:rPr>
            <a:t>NÁZEV ŠKOLY: Základní škola a Mateřská škola, Chvalkovice</a:t>
          </a:r>
          <a:endParaRPr lang="cs-CZ" sz="18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AUTOR: Mgr. Petr Hlava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TEMA: Japonsko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ČÍSLO PROJEKTU: CZ.1.07/1.1.05/04.0031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180B95-52D3-4A51-A9DA-30FEEA3531BF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955F19-DC86-48C8-B4B9-1DD3380ADBB9}" type="presOf" srcId="{B651F6E3-6281-48DB-9319-2AEAFDAE7572}" destId="{6BB5E863-4638-4E1D-BFDE-399D028AC4ED}" srcOrd="1" destOrd="0" presId="urn:microsoft.com/office/officeart/2005/8/layout/target3"/>
    <dgm:cxn modelId="{D7547CAB-1C88-4F53-A6BD-CEC1D4F41390}" type="presOf" srcId="{B651F6E3-6281-48DB-9319-2AEAFDAE7572}" destId="{619D679B-A015-4ECF-8348-D1034C574F40}" srcOrd="0" destOrd="0" presId="urn:microsoft.com/office/officeart/2005/8/layout/target3"/>
    <dgm:cxn modelId="{8DE94460-4126-45C4-BE0E-8CB1322AC1CF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CABA42E-2682-4173-9979-CE1FB76ED9F3}" type="presOf" srcId="{D1D4F407-5343-4D3F-B5B9-D407B03CAEB4}" destId="{D005CE8C-CC26-4C3E-AC11-E15060ECD759}" srcOrd="0" destOrd="0" presId="urn:microsoft.com/office/officeart/2005/8/layout/target3"/>
    <dgm:cxn modelId="{E4B68F17-07FF-4062-A292-9A9B4252AEAD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B0FF04C-C592-47B8-B3E3-CA1C90B4B623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91E1E6C-3DE5-41E2-9A09-CCF5AA4BB808}" type="presOf" srcId="{757F3AB3-0718-4624-B441-E567A8F0AB56}" destId="{333A1088-737F-45CB-B68E-254E46348037}" srcOrd="0" destOrd="0" presId="urn:microsoft.com/office/officeart/2005/8/layout/target3"/>
    <dgm:cxn modelId="{3575ECFA-DF7A-4FE5-86B7-7F8BE3FCB6F0}" type="presOf" srcId="{4C35D32F-0EAB-4CD7-82EE-45574DC2A586}" destId="{890E4F0B-2866-4A3F-A3C7-2A14B1797930}" srcOrd="1" destOrd="0" presId="urn:microsoft.com/office/officeart/2005/8/layout/target3"/>
    <dgm:cxn modelId="{7E13A904-6902-494A-94BC-C4098FD68424}" type="presOf" srcId="{D1B46980-6531-4606-95E6-44980827E919}" destId="{2BE915AB-18AA-4053-B92C-3BFC9ED204BB}" srcOrd="1" destOrd="0" presId="urn:microsoft.com/office/officeart/2005/8/layout/target3"/>
    <dgm:cxn modelId="{3F5E57F1-CD1F-4EBF-BF35-50A0F3C6FE0E}" type="presOf" srcId="{D8197B8C-B260-4A16-BDF4-0947B075E274}" destId="{5A5FFA88-C948-4069-8E93-59FA12366E83}" srcOrd="1" destOrd="0" presId="urn:microsoft.com/office/officeart/2005/8/layout/target3"/>
    <dgm:cxn modelId="{9973B262-8C73-4BF4-B034-0C03A397DC98}" type="presParOf" srcId="{333A1088-737F-45CB-B68E-254E46348037}" destId="{F5ABB229-8D3B-4694-996A-96F23CF14429}" srcOrd="0" destOrd="0" presId="urn:microsoft.com/office/officeart/2005/8/layout/target3"/>
    <dgm:cxn modelId="{0780A5F1-440A-4F44-90C1-1614F863B448}" type="presParOf" srcId="{333A1088-737F-45CB-B68E-254E46348037}" destId="{F41139FD-01EE-4571-8B17-4FB00FC51163}" srcOrd="1" destOrd="0" presId="urn:microsoft.com/office/officeart/2005/8/layout/target3"/>
    <dgm:cxn modelId="{6A1799B1-B4CD-486F-AC78-FAB969915771}" type="presParOf" srcId="{333A1088-737F-45CB-B68E-254E46348037}" destId="{D005CE8C-CC26-4C3E-AC11-E15060ECD759}" srcOrd="2" destOrd="0" presId="urn:microsoft.com/office/officeart/2005/8/layout/target3"/>
    <dgm:cxn modelId="{BCFDCC4F-5032-4041-B42A-A41FB53186BD}" type="presParOf" srcId="{333A1088-737F-45CB-B68E-254E46348037}" destId="{2C702D82-9B77-49B7-9568-BB8EB47C3372}" srcOrd="3" destOrd="0" presId="urn:microsoft.com/office/officeart/2005/8/layout/target3"/>
    <dgm:cxn modelId="{A6A0C5E5-1EEB-4302-A591-D950B59A5760}" type="presParOf" srcId="{333A1088-737F-45CB-B68E-254E46348037}" destId="{A52A0455-90FF-4808-ABD0-F02540D31D5A}" srcOrd="4" destOrd="0" presId="urn:microsoft.com/office/officeart/2005/8/layout/target3"/>
    <dgm:cxn modelId="{0691EFDC-F661-454A-B126-0E9733788A8A}" type="presParOf" srcId="{333A1088-737F-45CB-B68E-254E46348037}" destId="{6140AFEC-043D-4C43-A2F9-D0F5331DF3A3}" srcOrd="5" destOrd="0" presId="urn:microsoft.com/office/officeart/2005/8/layout/target3"/>
    <dgm:cxn modelId="{F8DEA8AC-8D48-47F6-B859-E1D91DC55EC2}" type="presParOf" srcId="{333A1088-737F-45CB-B68E-254E46348037}" destId="{9358AC05-5D7D-4327-9F80-1AD486AEA664}" srcOrd="6" destOrd="0" presId="urn:microsoft.com/office/officeart/2005/8/layout/target3"/>
    <dgm:cxn modelId="{17559817-D684-4867-8595-430249CB5C4A}" type="presParOf" srcId="{333A1088-737F-45CB-B68E-254E46348037}" destId="{313FC574-E1CD-4FB4-B054-0B805CE0447D}" srcOrd="7" destOrd="0" presId="urn:microsoft.com/office/officeart/2005/8/layout/target3"/>
    <dgm:cxn modelId="{CAD5242B-C5C9-4F66-B541-F27E2C8ED3B9}" type="presParOf" srcId="{333A1088-737F-45CB-B68E-254E46348037}" destId="{619D679B-A015-4ECF-8348-D1034C574F40}" srcOrd="8" destOrd="0" presId="urn:microsoft.com/office/officeart/2005/8/layout/target3"/>
    <dgm:cxn modelId="{EFA5A66C-B875-4D56-87BA-5F5589416B72}" type="presParOf" srcId="{333A1088-737F-45CB-B68E-254E46348037}" destId="{322283A8-4A27-4CDA-BAE3-F381106A9174}" srcOrd="9" destOrd="0" presId="urn:microsoft.com/office/officeart/2005/8/layout/target3"/>
    <dgm:cxn modelId="{A9BC6C73-FB90-4969-8285-F096C5672BCF}" type="presParOf" srcId="{333A1088-737F-45CB-B68E-254E46348037}" destId="{FFC9F71D-1B4F-4AD9-A4A6-86ADEFC8AF5C}" srcOrd="10" destOrd="0" presId="urn:microsoft.com/office/officeart/2005/8/layout/target3"/>
    <dgm:cxn modelId="{6C098436-7E1C-4650-8CC4-22EA08ED0A57}" type="presParOf" srcId="{333A1088-737F-45CB-B68E-254E46348037}" destId="{25B08C86-7E15-44DC-BE7F-FFB55DD49D12}" srcOrd="11" destOrd="0" presId="urn:microsoft.com/office/officeart/2005/8/layout/target3"/>
    <dgm:cxn modelId="{06F25310-BDBB-4324-B467-287BB06B684C}" type="presParOf" srcId="{333A1088-737F-45CB-B68E-254E46348037}" destId="{76644BE8-9D7C-4C09-B250-3D10AF48CBB7}" srcOrd="12" destOrd="0" presId="urn:microsoft.com/office/officeart/2005/8/layout/target3"/>
    <dgm:cxn modelId="{BCABB4E1-0964-434C-86B9-70E25685DCE9}" type="presParOf" srcId="{333A1088-737F-45CB-B68E-254E46348037}" destId="{EE85B701-7295-41C0-BA7A-34D3756A2AE6}" srcOrd="13" destOrd="0" presId="urn:microsoft.com/office/officeart/2005/8/layout/target3"/>
    <dgm:cxn modelId="{3D04E329-ED93-47EC-B452-3A6414055415}" type="presParOf" srcId="{333A1088-737F-45CB-B68E-254E46348037}" destId="{8BEBB6EC-1DAA-4CAC-8A25-BC0FCBD5DBD5}" srcOrd="14" destOrd="0" presId="urn:microsoft.com/office/officeart/2005/8/layout/target3"/>
    <dgm:cxn modelId="{B30F7C9D-9683-436E-8DCE-824BD8541F63}" type="presParOf" srcId="{333A1088-737F-45CB-B68E-254E46348037}" destId="{AED2198E-93D5-4001-81B4-73124B309672}" srcOrd="15" destOrd="0" presId="urn:microsoft.com/office/officeart/2005/8/layout/target3"/>
    <dgm:cxn modelId="{3070C56B-7A87-450E-89EF-F9B0CCA672A7}" type="presParOf" srcId="{333A1088-737F-45CB-B68E-254E46348037}" destId="{2BE915AB-18AA-4053-B92C-3BFC9ED204BB}" srcOrd="16" destOrd="0" presId="urn:microsoft.com/office/officeart/2005/8/layout/target3"/>
    <dgm:cxn modelId="{5BDB04AA-8C91-4066-9F3E-6D63EA79EAFF}" type="presParOf" srcId="{333A1088-737F-45CB-B68E-254E46348037}" destId="{6BB5E863-4638-4E1D-BFDE-399D028AC4ED}" srcOrd="17" destOrd="0" presId="urn:microsoft.com/office/officeart/2005/8/layout/target3"/>
    <dgm:cxn modelId="{75B3B0D2-23DE-47FC-BFF5-F20A69001249}" type="presParOf" srcId="{333A1088-737F-45CB-B68E-254E46348037}" destId="{5A5FFA88-C948-4069-8E93-59FA12366E83}" srcOrd="18" destOrd="0" presId="urn:microsoft.com/office/officeart/2005/8/layout/target3"/>
    <dgm:cxn modelId="{A560DD98-58E0-49DC-BEDD-CB1D3D2AB02B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solidFill>
        <a:schemeClr val="accent6"/>
      </a:solidFill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A7FDD-E488-4145-8F61-26A2A2B9ABF5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F7A3CAD-A02B-43C9-BF59-F2D8622EF0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7CD0F2-C5E1-4CB0-AFF9-4585E4C7064C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D8DB7-66DD-4A77-9B40-0EDDB4508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E25E6-576B-4009-AE7F-031E23FF29E9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7A9D78-1505-4E46-B923-164C709D2C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5BDDE-CBE1-462E-B8CE-505475D9B3F0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537D-64DD-4406-86AF-3008F0DB78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9CFB3-F719-46B9-9594-746E430CD856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467C2-F9C2-4C94-BD42-45E24032E3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CFE6CC-8B42-4586-AC83-449F3387E0EB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9C1555-51A1-4DB3-B719-3BF4FE34E6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90C99-0721-42F0-B763-FF0B79C50C4E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DEFC6F-C28D-4F61-A1DF-F4A32689EC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6A7A3-C777-4CF2-B48F-A4EA89D4B634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9AD41-C39D-4A16-A9F8-F9ABFB28EA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F9A87A-85A8-4A60-8FF8-95574E474724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2A2E9C-8C88-4CA5-ADB5-1080482251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CFB11-D56E-4B53-A738-089A3FDCBF04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A192DF-621F-4B1F-872C-7F07DEDCA7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37A29-189E-4516-BAF6-15DF6D162D80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AB675-C4A9-4344-A99A-3AB6F9024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4156CA5-ED16-4882-9123-705B8CE978CA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0EB2B942-3566-465F-B952-EB3D2ADF2A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5" r:id="rId2"/>
    <p:sldLayoutId id="2147483757" r:id="rId3"/>
    <p:sldLayoutId id="2147483754" r:id="rId4"/>
    <p:sldLayoutId id="2147483753" r:id="rId5"/>
    <p:sldLayoutId id="2147483752" r:id="rId6"/>
    <p:sldLayoutId id="2147483751" r:id="rId7"/>
    <p:sldLayoutId id="2147483758" r:id="rId8"/>
    <p:sldLayoutId id="2147483759" r:id="rId9"/>
    <p:sldLayoutId id="2147483750" r:id="rId10"/>
    <p:sldLayoutId id="2147483749" r:id="rId11"/>
  </p:sldLayoutIdLst>
  <p:transition spd="slow">
    <p:fade/>
  </p:transition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7WhbUkm8y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3263" y="4227513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Země vycházejícího slunce</a:t>
            </a:r>
          </a:p>
        </p:txBody>
      </p:sp>
      <p:pic>
        <p:nvPicPr>
          <p:cNvPr id="14338" name="Picture 2" descr="C:\Users\ucitel\AppData\Local\Microsoft\Windows\Temporary Internet Files\Content.IE5\S1B5P2D9\MC9000010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1484313"/>
            <a:ext cx="2854325" cy="200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 descr="C:\Users\ucitel\AppData\Local\Microsoft\Windows\Temporary Internet Files\Content.IE5\MYT2QODD\MC9003644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662094">
            <a:off x="2411413" y="1062038"/>
            <a:ext cx="4954587" cy="579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395288" y="3603625"/>
            <a:ext cx="3587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erpetua" pitchFamily="18" charset="0"/>
              </a:rPr>
              <a:t>2.</a:t>
            </a:r>
          </a:p>
        </p:txBody>
      </p:sp>
      <p:sp>
        <p:nvSpPr>
          <p:cNvPr id="14341" name="TextovéPole 3"/>
          <p:cNvSpPr txBox="1">
            <a:spLocks noChangeArrowheads="1"/>
          </p:cNvSpPr>
          <p:nvPr/>
        </p:nvSpPr>
        <p:spPr bwMode="auto">
          <a:xfrm>
            <a:off x="3249613" y="6092825"/>
            <a:ext cx="3587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erpetua" pitchFamily="18" charset="0"/>
              </a:rPr>
              <a:t>1.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3375"/>
            <a:ext cx="8229600" cy="5792788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Ostrovní stát (více než 3000 ostrovů) v západní části Tichého oceánu.</a:t>
            </a:r>
          </a:p>
        </p:txBody>
      </p:sp>
      <p:pic>
        <p:nvPicPr>
          <p:cNvPr id="15362" name="Picture 2" descr="C:\Users\ucitel\AppData\Local\Microsoft\Windows\Temporary Internet Files\Content.IE5\WG0RPCZR\MP90040043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341438"/>
            <a:ext cx="6875463" cy="458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762375" y="3263900"/>
            <a:ext cx="784225" cy="3698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Honšů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46600" y="2349500"/>
            <a:ext cx="1062038" cy="3683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Hokkaidó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17675" y="5119688"/>
            <a:ext cx="784225" cy="3683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Šikoku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8313" y="5661025"/>
            <a:ext cx="692150" cy="3698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Kjúšú</a:t>
            </a:r>
            <a:endParaRPr lang="cs-CZ" dirty="0"/>
          </a:p>
        </p:txBody>
      </p:sp>
      <p:sp>
        <p:nvSpPr>
          <p:cNvPr id="15367" name="TextovéPole 1"/>
          <p:cNvSpPr txBox="1">
            <a:spLocks noChangeArrowheads="1"/>
          </p:cNvSpPr>
          <p:nvPr/>
        </p:nvSpPr>
        <p:spPr bwMode="auto">
          <a:xfrm>
            <a:off x="6697663" y="1516063"/>
            <a:ext cx="357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Perpetua" pitchFamily="18" charset="0"/>
              </a:rPr>
              <a:t>3.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C:\Users\ucitel\AppData\Local\Microsoft\Windows\Temporary Internet Files\Content.IE5\YE47OTH4\MP900401279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710113" y="684213"/>
            <a:ext cx="4038600" cy="5048250"/>
          </a:xfrm>
        </p:spPr>
      </p:pic>
      <p:sp>
        <p:nvSpPr>
          <p:cNvPr id="4" name="TextovéPole 3"/>
          <p:cNvSpPr txBox="1"/>
          <p:nvPr/>
        </p:nvSpPr>
        <p:spPr>
          <a:xfrm>
            <a:off x="238125" y="723900"/>
            <a:ext cx="4579938" cy="52625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Symbol Japonska nejvyšší hora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(sopka)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Fudji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3 776 mn. m.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Území Japonska leží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na okraji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tří tektonických desek. Slabá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zemětřesení jsou častá.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Velká zemětřesení se vyskytují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méně často.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1995 Kóbe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2004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Čúecu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2011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Sendai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Často je doprovází vlna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tsunami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Obyvatele pobřeží chrání zdi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Podnebí je vlhké (monzuny) 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oceánské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387" name="TextovéPole 1"/>
          <p:cNvSpPr txBox="1">
            <a:spLocks noChangeArrowheads="1"/>
          </p:cNvSpPr>
          <p:nvPr/>
        </p:nvSpPr>
        <p:spPr bwMode="auto">
          <a:xfrm>
            <a:off x="8208963" y="806450"/>
            <a:ext cx="3587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Perpetua" pitchFamily="18" charset="0"/>
              </a:rPr>
              <a:t>4.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Státní zřízení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Japonsko je císařství, kterému vládne nejstarší dynastie na světě. 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Současný vládce Akihito s manželkou Mičiko.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3284538"/>
            <a:ext cx="2484437" cy="337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16513" y="3294063"/>
            <a:ext cx="1890712" cy="3402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TextovéPole 3"/>
          <p:cNvSpPr txBox="1">
            <a:spLocks noChangeArrowheads="1"/>
          </p:cNvSpPr>
          <p:nvPr/>
        </p:nvSpPr>
        <p:spPr bwMode="auto">
          <a:xfrm>
            <a:off x="2865438" y="3387725"/>
            <a:ext cx="3571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Perpetua" pitchFamily="18" charset="0"/>
              </a:rPr>
              <a:t>5.</a:t>
            </a:r>
          </a:p>
        </p:txBody>
      </p:sp>
      <p:sp>
        <p:nvSpPr>
          <p:cNvPr id="17414" name="TextovéPole 6"/>
          <p:cNvSpPr txBox="1">
            <a:spLocks noChangeArrowheads="1"/>
          </p:cNvSpPr>
          <p:nvPr/>
        </p:nvSpPr>
        <p:spPr bwMode="auto">
          <a:xfrm>
            <a:off x="5157788" y="6289675"/>
            <a:ext cx="3571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Perpetua" pitchFamily="18" charset="0"/>
              </a:rPr>
              <a:t>6.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Obyvatelstvo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Většina obyvatel žije při pobřeží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Japonsko je se 130 milióny obyvateli desátým nejlidnatějším státem na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Zemi.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Hlavní město Tokio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Další významná města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Jokohama</a:t>
            </a: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Ósaka</a:t>
            </a: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Nagoja</a:t>
            </a: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err="1" smtClean="0"/>
              <a:t>Sapporo</a:t>
            </a: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Kóbe</a:t>
            </a: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Kjóto</a:t>
            </a: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err="1" smtClean="0"/>
              <a:t>Fukuoka</a:t>
            </a: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Hirošima</a:t>
            </a: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250825" y="269875"/>
            <a:ext cx="7772400" cy="1143000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Tokio</a:t>
            </a:r>
          </a:p>
        </p:txBody>
      </p:sp>
      <p:pic>
        <p:nvPicPr>
          <p:cNvPr id="19458" name="Picture 2" descr="C:\Users\ucitel\AppData\Local\Microsoft\Windows\Temporary Internet Files\Content.IE5\EGWGR12X\MP90043897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9413" y="1341438"/>
            <a:ext cx="6408737" cy="427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Obdélník 3"/>
          <p:cNvSpPr>
            <a:spLocks noChangeArrowheads="1"/>
          </p:cNvSpPr>
          <p:nvPr/>
        </p:nvSpPr>
        <p:spPr bwMode="auto">
          <a:xfrm>
            <a:off x="379413" y="5732463"/>
            <a:ext cx="81534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Tokio obývá 8,2 milionů lidí, s předměstími až 12 milionů. Je to největší město Japonska a  důležitý dopravní uzel.</a:t>
            </a:r>
          </a:p>
        </p:txBody>
      </p:sp>
      <p:sp>
        <p:nvSpPr>
          <p:cNvPr id="19460" name="TextovéPole 4"/>
          <p:cNvSpPr txBox="1">
            <a:spLocks noChangeArrowheads="1"/>
          </p:cNvSpPr>
          <p:nvPr/>
        </p:nvSpPr>
        <p:spPr bwMode="auto">
          <a:xfrm>
            <a:off x="6265863" y="1516063"/>
            <a:ext cx="357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Perpetua" pitchFamily="18" charset="0"/>
              </a:rPr>
              <a:t>7.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260350"/>
            <a:ext cx="7772400" cy="72548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Hospodářství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908050"/>
            <a:ext cx="7772400" cy="54006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200" smtClean="0">
                <a:latin typeface="Times New Roman" pitchFamily="18" charset="0"/>
                <a:cs typeface="Times New Roman" pitchFamily="18" charset="0"/>
              </a:rPr>
              <a:t>Hlavní plodina rýže, dále se pěstují cibule, okurky, mandarinky</a:t>
            </a:r>
          </a:p>
          <a:p>
            <a:pPr>
              <a:lnSpc>
                <a:spcPct val="90000"/>
              </a:lnSpc>
            </a:pPr>
            <a:r>
              <a:rPr lang="cs-CZ" sz="2200" smtClean="0">
                <a:latin typeface="Times New Roman" pitchFamily="18" charset="0"/>
                <a:cs typeface="Times New Roman" pitchFamily="18" charset="0"/>
              </a:rPr>
              <a:t>Největší rybářská flotila na světě, povolen lov velryb</a:t>
            </a:r>
          </a:p>
          <a:p>
            <a:pPr>
              <a:lnSpc>
                <a:spcPct val="90000"/>
              </a:lnSpc>
            </a:pPr>
            <a:r>
              <a:rPr lang="cs-CZ" sz="2200" smtClean="0">
                <a:latin typeface="Times New Roman" pitchFamily="18" charset="0"/>
                <a:cs typeface="Times New Roman" pitchFamily="18" charset="0"/>
              </a:rPr>
              <a:t>Suroviny pro průmyslovou výrobu Japonsko dováží</a:t>
            </a:r>
          </a:p>
          <a:p>
            <a:pPr>
              <a:lnSpc>
                <a:spcPct val="90000"/>
              </a:lnSpc>
            </a:pPr>
            <a:r>
              <a:rPr lang="cs-CZ" sz="2200" smtClean="0">
                <a:latin typeface="Times New Roman" pitchFamily="18" charset="0"/>
                <a:cs typeface="Times New Roman" pitchFamily="18" charset="0"/>
              </a:rPr>
              <a:t>Výroba zaměřena na vysoce technicky náročné výrobky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průmysl (výroba automobilů, dopravních prostředků, elektroniky, strojírenství). </a:t>
            </a:r>
            <a:endParaRPr lang="cs-CZ" sz="220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200" smtClean="0">
                <a:latin typeface="Times New Roman" pitchFamily="18" charset="0"/>
                <a:cs typeface="Times New Roman" pitchFamily="18" charset="0"/>
              </a:rPr>
              <a:t>Honda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200" smtClean="0">
                <a:latin typeface="Times New Roman" pitchFamily="18" charset="0"/>
                <a:cs typeface="Times New Roman" pitchFamily="18" charset="0"/>
              </a:rPr>
              <a:t>Subaru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200" smtClean="0">
                <a:latin typeface="Times New Roman" pitchFamily="18" charset="0"/>
                <a:cs typeface="Times New Roman" pitchFamily="18" charset="0"/>
              </a:rPr>
              <a:t>Toyota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200" smtClean="0">
                <a:latin typeface="Times New Roman" pitchFamily="18" charset="0"/>
                <a:cs typeface="Times New Roman" pitchFamily="18" charset="0"/>
              </a:rPr>
              <a:t>Nissan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200" smtClean="0">
                <a:latin typeface="Times New Roman" pitchFamily="18" charset="0"/>
                <a:cs typeface="Times New Roman" pitchFamily="18" charset="0"/>
              </a:rPr>
              <a:t>Sony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200" smtClean="0">
                <a:latin typeface="Times New Roman" pitchFamily="18" charset="0"/>
                <a:cs typeface="Times New Roman" pitchFamily="18" charset="0"/>
              </a:rPr>
              <a:t>Fuji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200" smtClean="0">
                <a:latin typeface="Times New Roman" pitchFamily="18" charset="0"/>
                <a:cs typeface="Times New Roman" pitchFamily="18" charset="0"/>
              </a:rPr>
              <a:t>Panasonic</a:t>
            </a:r>
          </a:p>
          <a:p>
            <a:pPr>
              <a:lnSpc>
                <a:spcPct val="90000"/>
              </a:lnSpc>
            </a:pPr>
            <a:r>
              <a:rPr lang="cs-CZ" sz="2200" smtClean="0">
                <a:latin typeface="Times New Roman" pitchFamily="18" charset="0"/>
                <a:cs typeface="Times New Roman" pitchFamily="18" charset="0"/>
                <a:hlinkClick r:id="rId2"/>
              </a:rPr>
              <a:t>http://www.youtube.com/watch?v=T7WhbUkm8yA</a:t>
            </a:r>
            <a:endParaRPr lang="cs-CZ" sz="220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sz="22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900113" y="188913"/>
            <a:ext cx="7772400" cy="1143000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Šinkansen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412875"/>
            <a:ext cx="7620000" cy="506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TextovéPole 3"/>
          <p:cNvSpPr txBox="1">
            <a:spLocks noChangeArrowheads="1"/>
          </p:cNvSpPr>
          <p:nvPr/>
        </p:nvSpPr>
        <p:spPr bwMode="auto">
          <a:xfrm>
            <a:off x="890588" y="1516063"/>
            <a:ext cx="357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erpetua" pitchFamily="18" charset="0"/>
              </a:rPr>
              <a:t>8.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Základní školství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počátek v 5 letech, začátek vyučování 9:00 – 15:50, oběd ve třídě spolu s učitelem, sami si uklízejí školu, učitel navštěvuje žáky v rodinách.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 Hodina trvá 45 minut a přestávky mezi hodinami                                   10 minut. Žáci chodí dvakrát do měsíce do školy                        i v sobotu dopoledne.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Přes prázdniny mají žáci poměrně dost úkolů (např. sběr brouků v přírodě) a jejich plnění chodí ukazovat učiteli do školy. </a:t>
            </a:r>
          </a:p>
          <a:p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endParaRPr lang="cs-CZ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620713"/>
            <a:ext cx="4672013" cy="311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3933825"/>
            <a:ext cx="3810000" cy="256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92725" y="1052513"/>
            <a:ext cx="3492500" cy="465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TextovéPole 1"/>
          <p:cNvSpPr txBox="1">
            <a:spLocks noChangeArrowheads="1"/>
          </p:cNvSpPr>
          <p:nvPr/>
        </p:nvSpPr>
        <p:spPr bwMode="auto">
          <a:xfrm>
            <a:off x="4572000" y="908050"/>
            <a:ext cx="3571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Perpetua" pitchFamily="18" charset="0"/>
              </a:rPr>
              <a:t>9.</a:t>
            </a:r>
          </a:p>
        </p:txBody>
      </p:sp>
      <p:sp>
        <p:nvSpPr>
          <p:cNvPr id="23557" name="TextovéPole 5"/>
          <p:cNvSpPr txBox="1">
            <a:spLocks noChangeArrowheads="1"/>
          </p:cNvSpPr>
          <p:nvPr/>
        </p:nvSpPr>
        <p:spPr bwMode="auto">
          <a:xfrm>
            <a:off x="5435600" y="5210175"/>
            <a:ext cx="46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Perpetua" pitchFamily="18" charset="0"/>
              </a:rPr>
              <a:t>11.</a:t>
            </a:r>
          </a:p>
        </p:txBody>
      </p:sp>
      <p:sp>
        <p:nvSpPr>
          <p:cNvPr id="23558" name="TextovéPole 6"/>
          <p:cNvSpPr txBox="1">
            <a:spLocks noChangeArrowheads="1"/>
          </p:cNvSpPr>
          <p:nvPr/>
        </p:nvSpPr>
        <p:spPr bwMode="auto">
          <a:xfrm>
            <a:off x="468313" y="4076700"/>
            <a:ext cx="46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Perpetua" pitchFamily="18" charset="0"/>
              </a:rPr>
              <a:t>10.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Zajímavosti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Bonsai – miniaturní stromeček upravený, aby připomínal velký strom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Gejša – společnice, jejím úkolem je bavit muže tancem, zpěvem a hrou</a:t>
            </a:r>
          </a:p>
        </p:txBody>
      </p:sp>
      <p:pic>
        <p:nvPicPr>
          <p:cNvPr id="24579" name="Picture 2" descr="C:\Users\ucitel\AppData\Local\Microsoft\Windows\Temporary Internet Files\Content.IE5\YE47OTH4\MP90043126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3429000"/>
            <a:ext cx="4572000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TextovéPole 3"/>
          <p:cNvSpPr txBox="1">
            <a:spLocks noChangeArrowheads="1"/>
          </p:cNvSpPr>
          <p:nvPr/>
        </p:nvSpPr>
        <p:spPr bwMode="auto">
          <a:xfrm>
            <a:off x="4414838" y="3536950"/>
            <a:ext cx="463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erpetua" pitchFamily="18" charset="0"/>
              </a:rPr>
              <a:t>12.</a:t>
            </a:r>
          </a:p>
        </p:txBody>
      </p:sp>
      <p:sp>
        <p:nvSpPr>
          <p:cNvPr id="24581" name="TextovéPole 8"/>
          <p:cNvSpPr txBox="1">
            <a:spLocks noChangeArrowheads="1"/>
          </p:cNvSpPr>
          <p:nvPr/>
        </p:nvSpPr>
        <p:spPr bwMode="auto">
          <a:xfrm>
            <a:off x="5724525" y="3536950"/>
            <a:ext cx="463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erpetua" pitchFamily="18" charset="0"/>
              </a:rPr>
              <a:t>13.</a:t>
            </a:r>
          </a:p>
        </p:txBody>
      </p:sp>
      <p:pic>
        <p:nvPicPr>
          <p:cNvPr id="24582" name="Picture 7" descr="C:\Users\ucitel\AppData\Local\Microsoft\Windows\Temporary Internet Files\Content.IE5\ABQ529T3\MC90009771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80063" y="3438525"/>
            <a:ext cx="2668587" cy="304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Kultura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Kaligrafie – umění krásného písma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Ikebana – aranžování květin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Manga - komiksy</a:t>
            </a:r>
          </a:p>
        </p:txBody>
      </p:sp>
      <p:pic>
        <p:nvPicPr>
          <p:cNvPr id="2560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3213100"/>
            <a:ext cx="335280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78388" y="2781300"/>
            <a:ext cx="3797300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TextovéPole 3"/>
          <p:cNvSpPr txBox="1">
            <a:spLocks noChangeArrowheads="1"/>
          </p:cNvSpPr>
          <p:nvPr/>
        </p:nvSpPr>
        <p:spPr bwMode="auto">
          <a:xfrm>
            <a:off x="1025525" y="3340100"/>
            <a:ext cx="463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erpetua" pitchFamily="18" charset="0"/>
              </a:rPr>
              <a:t>14.</a:t>
            </a:r>
          </a:p>
        </p:txBody>
      </p:sp>
      <p:sp>
        <p:nvSpPr>
          <p:cNvPr id="25606" name="TextovéPole 4"/>
          <p:cNvSpPr txBox="1">
            <a:spLocks noChangeArrowheads="1"/>
          </p:cNvSpPr>
          <p:nvPr/>
        </p:nvSpPr>
        <p:spPr bwMode="auto">
          <a:xfrm>
            <a:off x="5003800" y="2905125"/>
            <a:ext cx="46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Perpetua" pitchFamily="18" charset="0"/>
              </a:rPr>
              <a:t>15.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274320" indent="-274320" fontAlgn="auto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Téma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Japonsko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Petr Hlava </a:t>
            </a:r>
          </a:p>
          <a:p>
            <a:pPr marL="274320" indent="-274320" fontAlgn="auto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Zeměpis</a:t>
            </a:r>
          </a:p>
          <a:p>
            <a:pPr marL="274320" indent="-274320" fontAlgn="auto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sedmý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Anotace: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se seznamují s geografií, kulturou, hospodářstvím Japonska.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Obsah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Výkladová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prezentace je tvořena pro žáky sedmého ročníku. Určena je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 frontální výuku.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Materiál je vytvořen pro práci s interaktivní tabulí a doplněn pracovním listem.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Použité materiály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Zeměpis pro základní školy a víceletá gymnázia 7 ročník, Fraus, Plzeň, 2005.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1. – 4.  www.office.com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U.S.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STATE DEPARTMENT.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Emperor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Akihito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cropped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1 Hillary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Rodham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Clinton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Emperor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Akihito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Empress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Michiko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20110417.jpg: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 20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11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[cit. 201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11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22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z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WWW: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commons.wikimedia.org/wiki/File:Emperor_Akihito_cropped_1_Hillary_Rodham_Clinton_Emperor_Akihito_and_Empress_Michiko_20110417.jpg?uselang=cs Licence: Public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6. MILLER,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Nathanael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Emperor Akihito and empress Michiko of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japan.jpg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20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05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[cit. 201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11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22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z WWW: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commons.wikimedia.org/wiki/File:Emperor_Akihito_and_empress_Michiko_of_japan.jpg?uselang=cs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Licence: Public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7.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www.office.com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8. </a:t>
            </a:r>
            <a:r>
              <a:rPr lang="cs-CZ" sz="1800" dirty="0" smtClean="0">
                <a:solidFill>
                  <a:srgbClr val="000000"/>
                </a:solidFill>
                <a:latin typeface="Arial" charset="0"/>
              </a:rPr>
              <a:t>FOSSETT. </a:t>
            </a:r>
            <a:r>
              <a:rPr lang="cs-CZ" sz="1800" dirty="0">
                <a:solidFill>
                  <a:srgbClr val="000000"/>
                </a:solidFill>
                <a:latin typeface="Arial" charset="0"/>
              </a:rPr>
              <a:t>Commons.wikimedia.org: 5 S11 </a:t>
            </a:r>
            <a:r>
              <a:rPr lang="cs-CZ" sz="1800" dirty="0" err="1">
                <a:solidFill>
                  <a:srgbClr val="000000"/>
                </a:solidFill>
                <a:latin typeface="Arial" charset="0"/>
              </a:rPr>
              <a:t>Sendai</a:t>
            </a:r>
            <a:r>
              <a:rPr lang="cs-CZ" sz="1800" dirty="0">
                <a:solidFill>
                  <a:srgbClr val="000000"/>
                </a:solidFill>
                <a:latin typeface="Arial" charset="0"/>
              </a:rPr>
              <a:t> 20090725.JPG [online]. 2009-06-25 [cit. </a:t>
            </a:r>
            <a:r>
              <a:rPr lang="cs-CZ" sz="1800" dirty="0" smtClean="0">
                <a:solidFill>
                  <a:srgbClr val="000000"/>
                </a:solidFill>
                <a:latin typeface="Arial" charset="0"/>
              </a:rPr>
              <a:t>2011-11-22]. </a:t>
            </a:r>
            <a:r>
              <a:rPr lang="cs-CZ" sz="1800" dirty="0">
                <a:solidFill>
                  <a:srgbClr val="000000"/>
                </a:solidFill>
                <a:latin typeface="Arial" charset="0"/>
              </a:rPr>
              <a:t>Dostupný pod licencí </a:t>
            </a:r>
            <a:r>
              <a:rPr lang="cs-CZ" sz="1800" dirty="0" err="1">
                <a:solidFill>
                  <a:srgbClr val="000000"/>
                </a:solidFill>
                <a:latin typeface="Arial" charset="0"/>
              </a:rPr>
              <a:t>Creative</a:t>
            </a:r>
            <a:r>
              <a:rPr lang="cs-CZ" sz="1800" dirty="0">
                <a:solidFill>
                  <a:srgbClr val="000000"/>
                </a:solidFill>
                <a:latin typeface="Arial" charset="0"/>
              </a:rPr>
              <a:t> </a:t>
            </a:r>
            <a:r>
              <a:rPr lang="cs-CZ" sz="1800" dirty="0" err="1">
                <a:solidFill>
                  <a:srgbClr val="000000"/>
                </a:solidFill>
                <a:latin typeface="Arial" charset="0"/>
              </a:rPr>
              <a:t>Commons</a:t>
            </a:r>
            <a:r>
              <a:rPr lang="cs-CZ" sz="1800" dirty="0">
                <a:solidFill>
                  <a:srgbClr val="000000"/>
                </a:solidFill>
                <a:latin typeface="Arial" charset="0"/>
              </a:rPr>
              <a:t> na WWW: </a:t>
            </a:r>
            <a:r>
              <a:rPr lang="cs-CZ" sz="1800" dirty="0" smtClean="0">
                <a:solidFill>
                  <a:srgbClr val="000000"/>
                </a:solidFill>
                <a:latin typeface="Arial" charset="0"/>
              </a:rPr>
              <a:t>http</a:t>
            </a:r>
            <a:r>
              <a:rPr lang="cs-CZ" sz="1800" dirty="0">
                <a:solidFill>
                  <a:srgbClr val="000000"/>
                </a:solidFill>
                <a:latin typeface="Arial" charset="0"/>
              </a:rPr>
              <a:t>://</a:t>
            </a:r>
            <a:r>
              <a:rPr lang="cs-CZ" sz="1800" dirty="0" smtClean="0">
                <a:solidFill>
                  <a:srgbClr val="000000"/>
                </a:solidFill>
                <a:latin typeface="Arial" charset="0"/>
              </a:rPr>
              <a:t>cs.wikipedia.org/wiki/Soubor:E5_S11_Sendai_20090725.JPG</a:t>
            </a:r>
            <a:r>
              <a:rPr lang="en-US" sz="1800" dirty="0" smtClean="0">
                <a:solidFill>
                  <a:srgbClr val="000000"/>
                </a:solidFill>
                <a:latin typeface="Arial" charset="0"/>
              </a:rPr>
              <a:t>.</a:t>
            </a:r>
            <a:endParaRPr lang="cs-CZ" sz="1800" dirty="0">
              <a:solidFill>
                <a:srgbClr val="000000"/>
              </a:solidFill>
              <a:latin typeface="Arial" charset="0"/>
            </a:endParaRP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750" y="765175"/>
            <a:ext cx="8147050" cy="5688013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9.JORGE.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girls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Tokyo.jpg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: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[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 20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07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[cit. 201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11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22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z WWW: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commons.wikimedia.org/wiki/File:School_girls_in_Tokyo.jpg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].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Licence: </a:t>
            </a:r>
            <a:r>
              <a:rPr lang="cs-CZ" sz="18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800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10. HIGE,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Aka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Japanese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schoolboys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smiling.jpg: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 20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07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[cit. 201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11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22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z WWW: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commons.wikimedia.org/wiki/File:Japanese_schoolboys_smiling.jpg Licence: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11. GREG.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Japanese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girls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umbrellas.jpg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[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 20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07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[cit. 201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11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22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z WWW: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commons.wikimedia.org/wiki/File:Japanese_girls_with_umbrellas.jpg  Licence: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800" b="1" dirty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12. – 13. 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www.office.com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14. ELLYWA.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Ikebana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Riflesso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sull'acqua.JPG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 20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05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[cit. 201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11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22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z WWW: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commons.wikimedia.org/wiki/File:Ikebana_Riflesso_sull%27acqua.JPG?uselang=cs  Licence: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15. ZZYZX11.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Wikipe-tan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cropped.png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 20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06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[cit. 201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11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22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z WWW: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cs.wikipedia.org/wiki/Soubor:Wikipe-tan_cropped.png  Licence: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215</TotalTime>
  <Words>575</Words>
  <Application>Microsoft Office PowerPoint</Application>
  <PresentationFormat>On-screen Show (4:3)</PresentationFormat>
  <Paragraphs>103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16</vt:i4>
      </vt:variant>
    </vt:vector>
  </HeadingPairs>
  <TitlesOfParts>
    <vt:vector size="28" baseType="lpstr">
      <vt:lpstr>Perpetua</vt:lpstr>
      <vt:lpstr>Arial</vt:lpstr>
      <vt:lpstr>Franklin Gothic Book</vt:lpstr>
      <vt:lpstr>Wingdings 2</vt:lpstr>
      <vt:lpstr>Calibri</vt:lpstr>
      <vt:lpstr>Times New Roman</vt:lpstr>
      <vt:lpstr>Wingdings</vt:lpstr>
      <vt:lpstr>Jmění</vt:lpstr>
      <vt:lpstr>Jmění</vt:lpstr>
      <vt:lpstr>Jmění</vt:lpstr>
      <vt:lpstr>Jmění</vt:lpstr>
      <vt:lpstr>Jmění</vt:lpstr>
      <vt:lpstr>Snímek 1</vt:lpstr>
      <vt:lpstr>Země vycházejícího slunce</vt:lpstr>
      <vt:lpstr>Snímek 3</vt:lpstr>
      <vt:lpstr>Snímek 4</vt:lpstr>
      <vt:lpstr>Státní zřízení</vt:lpstr>
      <vt:lpstr>Obyvatelstvo</vt:lpstr>
      <vt:lpstr>Tokio</vt:lpstr>
      <vt:lpstr>Hospodářství</vt:lpstr>
      <vt:lpstr>Šinkansen</vt:lpstr>
      <vt:lpstr>Základní školství</vt:lpstr>
      <vt:lpstr>Snímek 11</vt:lpstr>
      <vt:lpstr>Zajímavosti</vt:lpstr>
      <vt:lpstr>Kultura</vt:lpstr>
      <vt:lpstr>Metodika</vt:lpstr>
      <vt:lpstr>Zdroje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Hlava Petr</dc:creator>
  <cp:lastModifiedBy>DUM</cp:lastModifiedBy>
  <cp:revision>24</cp:revision>
  <dcterms:created xsi:type="dcterms:W3CDTF">2011-11-21T21:08:20Z</dcterms:created>
  <dcterms:modified xsi:type="dcterms:W3CDTF">2012-10-04T21:12:46Z</dcterms:modified>
</cp:coreProperties>
</file>