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3" r:id="rId5"/>
    <p:sldId id="264" r:id="rId6"/>
    <p:sldId id="269" r:id="rId7"/>
    <p:sldId id="262" r:id="rId8"/>
    <p:sldId id="265" r:id="rId9"/>
    <p:sldId id="261" r:id="rId10"/>
    <p:sldId id="266" r:id="rId11"/>
    <p:sldId id="267" r:id="rId12"/>
    <p:sldId id="268" r:id="rId13"/>
    <p:sldId id="271" r:id="rId14"/>
    <p:sldId id="272" r:id="rId15"/>
    <p:sldId id="270" r:id="rId16"/>
    <p:sldId id="260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/>
          </a:solidFill>
        </a:ln>
      </dgm:spPr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NÁZEV: Vodstvo Asie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škola, Chvalkovice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AUTOR: Mgr. Petr Hlava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TÉMA: Asie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/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6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C342A8-1CB9-4803-9A4C-CC12D980C0B1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BDFC3B-0802-45CE-844C-23B8F246BAB8}" type="presOf" srcId="{D8197B8C-B260-4A16-BDF4-0947B075E274}" destId="{5A5FFA88-C948-4069-8E93-59FA12366E83}" srcOrd="1" destOrd="0" presId="urn:microsoft.com/office/officeart/2005/8/layout/target3"/>
    <dgm:cxn modelId="{9889081B-B857-4A3A-988C-80821BD8301E}" type="presOf" srcId="{B651F6E3-6281-48DB-9319-2AEAFDAE7572}" destId="{619D679B-A015-4ECF-8348-D1034C574F40}" srcOrd="0" destOrd="0" presId="urn:microsoft.com/office/officeart/2005/8/layout/target3"/>
    <dgm:cxn modelId="{B5CE369D-A204-4DB1-9CBE-7A95347985A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0E0693-3718-453B-86A9-53CA87ACA048}" type="presOf" srcId="{4C35D32F-0EAB-4CD7-82EE-45574DC2A586}" destId="{8BEBB6EC-1DAA-4CAC-8A25-BC0FCBD5DBD5}" srcOrd="0" destOrd="0" presId="urn:microsoft.com/office/officeart/2005/8/layout/target3"/>
    <dgm:cxn modelId="{09787826-5AC0-4384-8ECF-217AC365A8D9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A86ABA-7A26-4E28-8646-F29B18388449}" type="presOf" srcId="{D8197B8C-B260-4A16-BDF4-0947B075E274}" destId="{25B08C86-7E15-44DC-BE7F-FFB55DD49D12}" srcOrd="0" destOrd="0" presId="urn:microsoft.com/office/officeart/2005/8/layout/target3"/>
    <dgm:cxn modelId="{E01A2E41-F0EF-4349-B6C4-C025085A8E20}" type="presOf" srcId="{D1B46980-6531-4606-95E6-44980827E919}" destId="{2BE915AB-18AA-4053-B92C-3BFC9ED204BB}" srcOrd="1" destOrd="0" presId="urn:microsoft.com/office/officeart/2005/8/layout/target3"/>
    <dgm:cxn modelId="{06D5F837-BEE4-4BB8-AF32-0A1CF0B50753}" type="presOf" srcId="{D1D4F407-5343-4D3F-B5B9-D407B03CAEB4}" destId="{D005CE8C-CC26-4C3E-AC11-E15060ECD759}" srcOrd="0" destOrd="0" presId="urn:microsoft.com/office/officeart/2005/8/layout/target3"/>
    <dgm:cxn modelId="{4FC50181-ADE3-47BE-86A2-6B1FE71B1F52}" type="presOf" srcId="{D1D4F407-5343-4D3F-B5B9-D407B03CAEB4}" destId="{AED2198E-93D5-4001-81B4-73124B309672}" srcOrd="1" destOrd="0" presId="urn:microsoft.com/office/officeart/2005/8/layout/target3"/>
    <dgm:cxn modelId="{CEE297DB-D627-475C-A50C-E47A40C8FF0F}" type="presOf" srcId="{4C35D32F-0EAB-4CD7-82EE-45574DC2A586}" destId="{890E4F0B-2866-4A3F-A3C7-2A14B1797930}" srcOrd="1" destOrd="0" presId="urn:microsoft.com/office/officeart/2005/8/layout/target3"/>
    <dgm:cxn modelId="{AFE0F8DE-30E5-4CF6-9E9E-48D5507CDB8F}" type="presParOf" srcId="{333A1088-737F-45CB-B68E-254E46348037}" destId="{F5ABB229-8D3B-4694-996A-96F23CF14429}" srcOrd="0" destOrd="0" presId="urn:microsoft.com/office/officeart/2005/8/layout/target3"/>
    <dgm:cxn modelId="{133A77D7-AA75-4D85-8573-A01167259AEC}" type="presParOf" srcId="{333A1088-737F-45CB-B68E-254E46348037}" destId="{F41139FD-01EE-4571-8B17-4FB00FC51163}" srcOrd="1" destOrd="0" presId="urn:microsoft.com/office/officeart/2005/8/layout/target3"/>
    <dgm:cxn modelId="{DC9A080E-6084-4034-BB84-B5AC57E50286}" type="presParOf" srcId="{333A1088-737F-45CB-B68E-254E46348037}" destId="{D005CE8C-CC26-4C3E-AC11-E15060ECD759}" srcOrd="2" destOrd="0" presId="urn:microsoft.com/office/officeart/2005/8/layout/target3"/>
    <dgm:cxn modelId="{298FC54E-0047-4E26-AB84-8F41C12FAE39}" type="presParOf" srcId="{333A1088-737F-45CB-B68E-254E46348037}" destId="{2C702D82-9B77-49B7-9568-BB8EB47C3372}" srcOrd="3" destOrd="0" presId="urn:microsoft.com/office/officeart/2005/8/layout/target3"/>
    <dgm:cxn modelId="{0CDDB17E-AD4B-4A63-8EC0-A5CEAA5EFC3A}" type="presParOf" srcId="{333A1088-737F-45CB-B68E-254E46348037}" destId="{A52A0455-90FF-4808-ABD0-F02540D31D5A}" srcOrd="4" destOrd="0" presId="urn:microsoft.com/office/officeart/2005/8/layout/target3"/>
    <dgm:cxn modelId="{A11B91F5-E16F-4BD3-A7C4-32A61DD20F04}" type="presParOf" srcId="{333A1088-737F-45CB-B68E-254E46348037}" destId="{6140AFEC-043D-4C43-A2F9-D0F5331DF3A3}" srcOrd="5" destOrd="0" presId="urn:microsoft.com/office/officeart/2005/8/layout/target3"/>
    <dgm:cxn modelId="{CF3F31E0-9A42-48C3-B2CA-F0ED05E86ACC}" type="presParOf" srcId="{333A1088-737F-45CB-B68E-254E46348037}" destId="{9358AC05-5D7D-4327-9F80-1AD486AEA664}" srcOrd="6" destOrd="0" presId="urn:microsoft.com/office/officeart/2005/8/layout/target3"/>
    <dgm:cxn modelId="{AC02434C-CBEA-4275-A6C9-79F2BFBC1BE7}" type="presParOf" srcId="{333A1088-737F-45CB-B68E-254E46348037}" destId="{313FC574-E1CD-4FB4-B054-0B805CE0447D}" srcOrd="7" destOrd="0" presId="urn:microsoft.com/office/officeart/2005/8/layout/target3"/>
    <dgm:cxn modelId="{1FD6B931-FD8C-4632-BA68-572A637BD9F1}" type="presParOf" srcId="{333A1088-737F-45CB-B68E-254E46348037}" destId="{619D679B-A015-4ECF-8348-D1034C574F40}" srcOrd="8" destOrd="0" presId="urn:microsoft.com/office/officeart/2005/8/layout/target3"/>
    <dgm:cxn modelId="{C189D05A-D38C-4CEA-A1B5-A9B13B581B50}" type="presParOf" srcId="{333A1088-737F-45CB-B68E-254E46348037}" destId="{322283A8-4A27-4CDA-BAE3-F381106A9174}" srcOrd="9" destOrd="0" presId="urn:microsoft.com/office/officeart/2005/8/layout/target3"/>
    <dgm:cxn modelId="{ABFC7366-C384-448E-BBD6-DC08B1152DF1}" type="presParOf" srcId="{333A1088-737F-45CB-B68E-254E46348037}" destId="{FFC9F71D-1B4F-4AD9-A4A6-86ADEFC8AF5C}" srcOrd="10" destOrd="0" presId="urn:microsoft.com/office/officeart/2005/8/layout/target3"/>
    <dgm:cxn modelId="{9BB94C07-7DEB-4923-A8F5-5EE606F9FCE6}" type="presParOf" srcId="{333A1088-737F-45CB-B68E-254E46348037}" destId="{25B08C86-7E15-44DC-BE7F-FFB55DD49D12}" srcOrd="11" destOrd="0" presId="urn:microsoft.com/office/officeart/2005/8/layout/target3"/>
    <dgm:cxn modelId="{DDF5ECD2-1E20-4D8F-A622-AA164D80567F}" type="presParOf" srcId="{333A1088-737F-45CB-B68E-254E46348037}" destId="{76644BE8-9D7C-4C09-B250-3D10AF48CBB7}" srcOrd="12" destOrd="0" presId="urn:microsoft.com/office/officeart/2005/8/layout/target3"/>
    <dgm:cxn modelId="{F1E42DA1-1570-433B-BA60-C30B21B55A5D}" type="presParOf" srcId="{333A1088-737F-45CB-B68E-254E46348037}" destId="{EE85B701-7295-41C0-BA7A-34D3756A2AE6}" srcOrd="13" destOrd="0" presId="urn:microsoft.com/office/officeart/2005/8/layout/target3"/>
    <dgm:cxn modelId="{9DDDE664-66DF-43FE-98DD-98611AA3E689}" type="presParOf" srcId="{333A1088-737F-45CB-B68E-254E46348037}" destId="{8BEBB6EC-1DAA-4CAC-8A25-BC0FCBD5DBD5}" srcOrd="14" destOrd="0" presId="urn:microsoft.com/office/officeart/2005/8/layout/target3"/>
    <dgm:cxn modelId="{172CACB0-D6B8-4115-A70A-B23C403B5203}" type="presParOf" srcId="{333A1088-737F-45CB-B68E-254E46348037}" destId="{AED2198E-93D5-4001-81B4-73124B309672}" srcOrd="15" destOrd="0" presId="urn:microsoft.com/office/officeart/2005/8/layout/target3"/>
    <dgm:cxn modelId="{071A1376-AE27-421F-A027-0308C84724E4}" type="presParOf" srcId="{333A1088-737F-45CB-B68E-254E46348037}" destId="{2BE915AB-18AA-4053-B92C-3BFC9ED204BB}" srcOrd="16" destOrd="0" presId="urn:microsoft.com/office/officeart/2005/8/layout/target3"/>
    <dgm:cxn modelId="{3F18C052-71B5-4BB5-87DB-E300F0AA7BAF}" type="presParOf" srcId="{333A1088-737F-45CB-B68E-254E46348037}" destId="{6BB5E863-4638-4E1D-BFDE-399D028AC4ED}" srcOrd="17" destOrd="0" presId="urn:microsoft.com/office/officeart/2005/8/layout/target3"/>
    <dgm:cxn modelId="{B9FEEB0D-12CA-4B80-B392-71B72B294DCD}" type="presParOf" srcId="{333A1088-737F-45CB-B68E-254E46348037}" destId="{5A5FFA88-C948-4069-8E93-59FA12366E83}" srcOrd="18" destOrd="0" presId="urn:microsoft.com/office/officeart/2005/8/layout/target3"/>
    <dgm:cxn modelId="{E5F75C38-83AA-4BB6-A997-43E0BB6D2A21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solidFill>
        <a:schemeClr val="accent6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4EDFC-793A-4BB1-87DA-612DF44CFEC8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59E94-6452-429A-B543-9DDF9CC53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195C8-CD85-4632-A3E7-F4885D3C5A72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CF3AE-2E4E-4321-AE77-A394CB14B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FDA56-632B-440B-8F48-94AA642835F7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F40F6-DFE5-41E6-A7F7-308B484E6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EC37D-041A-4512-9015-AE8F0137F938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33FCB-D5BA-4D92-A77A-1333D74400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51383-928A-4330-86D1-BCE62007B72C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1DA67-5324-4CFF-959F-923A34B2B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4B79F-D1B9-4F37-933E-D622641E36B0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8D550-C459-4790-A936-D378B5373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73D2B-8F78-432C-A41E-98203C298D4C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73A37-3CCE-4D1F-A54F-8C102EDF3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C015E-540D-4F8F-B624-47E52C97092D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CD76-B457-4642-BAEF-40331D477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1A1AC-D330-4AAD-A997-0CEBB1547961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FA4D9-1995-4F28-81F9-B5414D796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0E1FB-4324-420A-81C7-3497B244FCC0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5ECF2-0572-4166-BFE6-B20BF65B83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C3FAD-7767-44A5-AF09-FD8446C4D4E7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68335-B097-4F08-999B-6C8E653F9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EFD1"/>
            </a:gs>
            <a:gs pos="82001">
              <a:srgbClr val="F0EBD5"/>
            </a:gs>
            <a:gs pos="100000">
              <a:srgbClr val="D1C39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3251F2-D0C3-4E5A-963F-A77875DB6728}" type="datetimeFigureOut">
              <a:rPr lang="cs-CZ"/>
              <a:pPr>
                <a:defRPr/>
              </a:pPr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5CC1276-9E1A-48FD-AB2C-22285BC4C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push dir="r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si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ralsk%C3%A9_jezero" TargetMode="Externa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ktualne.centrum.cz/clanek.phtml?id=35702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Baikal.A2001296.0420.250m-NASA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chemeClr val="accent6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3263" y="4227513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V Asii je ze všech světadílů největší množství velkých řek, a to jak co do délky, tak </a:t>
            </a:r>
            <a:r>
              <a:rPr lang="cs-CZ" b="1" smtClean="0">
                <a:solidFill>
                  <a:srgbClr val="FF0000"/>
                </a:solidFill>
                <a:latin typeface="Arial" charset="0"/>
              </a:rPr>
              <a:t>                    </a:t>
            </a:r>
            <a:r>
              <a:rPr lang="cs-CZ" b="1" smtClean="0">
                <a:solidFill>
                  <a:srgbClr val="FF0000"/>
                </a:solidFill>
              </a:rPr>
              <a:t>do velikosti povodí i do velikosti průtoku</a:t>
            </a:r>
          </a:p>
          <a:p>
            <a:endParaRPr lang="cs-CZ" b="1" smtClean="0">
              <a:solidFill>
                <a:srgbClr val="FF0000"/>
              </a:solidFill>
            </a:endParaRPr>
          </a:p>
          <a:p>
            <a:r>
              <a:rPr lang="cs-CZ" b="1" smtClean="0">
                <a:solidFill>
                  <a:srgbClr val="FF0000"/>
                </a:solidFill>
              </a:rPr>
              <a:t>Velká část Asie (40 %) je tzv. bezodtoková. Řeky v bezodtokové oblasti neodvádí vodu </a:t>
            </a:r>
            <a:r>
              <a:rPr lang="cs-CZ" b="1" smtClean="0">
                <a:solidFill>
                  <a:srgbClr val="FF0000"/>
                </a:solidFill>
                <a:latin typeface="Arial" charset="0"/>
              </a:rPr>
              <a:t>    </a:t>
            </a:r>
            <a:r>
              <a:rPr lang="cs-CZ" b="1" smtClean="0">
                <a:solidFill>
                  <a:srgbClr val="FF0000"/>
                </a:solidFill>
              </a:rPr>
              <a:t>až do oceánu. Buď vyschnou, ztratí se v zemi</a:t>
            </a:r>
            <a:r>
              <a:rPr lang="cs-CZ" b="1" smtClean="0">
                <a:solidFill>
                  <a:srgbClr val="FF0000"/>
                </a:solidFill>
                <a:latin typeface="Arial" charset="0"/>
              </a:rPr>
              <a:t>,</a:t>
            </a:r>
            <a:r>
              <a:rPr lang="cs-CZ" b="1" smtClean="0">
                <a:solidFill>
                  <a:srgbClr val="FF0000"/>
                </a:solidFill>
              </a:rPr>
              <a:t> nebo tečou do jezer. </a:t>
            </a:r>
          </a:p>
          <a:p>
            <a:endParaRPr lang="cs-CZ" smtClean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92350" y="0"/>
            <a:ext cx="6851650" cy="591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174875" y="6011863"/>
            <a:ext cx="6954838" cy="400050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Vyhledej a pojmenuj do obrysové mapy řeky označené číslicemi.</a:t>
            </a:r>
            <a:endParaRPr lang="cs-CZ" sz="2000" b="1" dirty="0"/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3521075" y="153193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1</a:t>
            </a:r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4787900" y="105251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2</a:t>
            </a:r>
          </a:p>
        </p:txBody>
      </p:sp>
      <p:sp>
        <p:nvSpPr>
          <p:cNvPr id="15365" name="TextovéPole 6"/>
          <p:cNvSpPr txBox="1">
            <a:spLocks noChangeArrowheads="1"/>
          </p:cNvSpPr>
          <p:nvPr/>
        </p:nvSpPr>
        <p:spPr bwMode="auto">
          <a:xfrm>
            <a:off x="4452938" y="3233738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3</a:t>
            </a:r>
          </a:p>
        </p:txBody>
      </p:sp>
      <p:sp>
        <p:nvSpPr>
          <p:cNvPr id="15366" name="TextovéPole 7"/>
          <p:cNvSpPr txBox="1">
            <a:spLocks noChangeArrowheads="1"/>
          </p:cNvSpPr>
          <p:nvPr/>
        </p:nvSpPr>
        <p:spPr bwMode="auto">
          <a:xfrm>
            <a:off x="5076825" y="357346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4</a:t>
            </a:r>
          </a:p>
        </p:txBody>
      </p:sp>
      <p:sp>
        <p:nvSpPr>
          <p:cNvPr id="15367" name="TextovéPole 8"/>
          <p:cNvSpPr txBox="1">
            <a:spLocks noChangeArrowheads="1"/>
          </p:cNvSpPr>
          <p:nvPr/>
        </p:nvSpPr>
        <p:spPr bwMode="auto">
          <a:xfrm>
            <a:off x="6804025" y="714375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5</a:t>
            </a:r>
          </a:p>
        </p:txBody>
      </p:sp>
      <p:sp>
        <p:nvSpPr>
          <p:cNvPr id="15368" name="TextovéPole 9"/>
          <p:cNvSpPr txBox="1">
            <a:spLocks noChangeArrowheads="1"/>
          </p:cNvSpPr>
          <p:nvPr/>
        </p:nvSpPr>
        <p:spPr bwMode="auto">
          <a:xfrm>
            <a:off x="6300788" y="2663825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6</a:t>
            </a:r>
          </a:p>
        </p:txBody>
      </p:sp>
      <p:sp>
        <p:nvSpPr>
          <p:cNvPr id="15369" name="TextovéPole 10"/>
          <p:cNvSpPr txBox="1">
            <a:spLocks noChangeArrowheads="1"/>
          </p:cNvSpPr>
          <p:nvPr/>
        </p:nvSpPr>
        <p:spPr bwMode="auto">
          <a:xfrm>
            <a:off x="6804025" y="3233738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7</a:t>
            </a:r>
          </a:p>
        </p:txBody>
      </p:sp>
      <p:sp>
        <p:nvSpPr>
          <p:cNvPr id="15370" name="TextovéPole 11"/>
          <p:cNvSpPr txBox="1">
            <a:spLocks noChangeArrowheads="1"/>
          </p:cNvSpPr>
          <p:nvPr/>
        </p:nvSpPr>
        <p:spPr bwMode="auto">
          <a:xfrm>
            <a:off x="6948488" y="1700213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8</a:t>
            </a:r>
          </a:p>
        </p:txBody>
      </p:sp>
      <p:sp>
        <p:nvSpPr>
          <p:cNvPr id="15371" name="Obdélník 4"/>
          <p:cNvSpPr>
            <a:spLocks noChangeArrowheads="1"/>
          </p:cNvSpPr>
          <p:nvPr/>
        </p:nvSpPr>
        <p:spPr bwMode="auto">
          <a:xfrm>
            <a:off x="42863" y="73025"/>
            <a:ext cx="2182812" cy="646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úmoří Severního ledového oceánu</a:t>
            </a:r>
          </a:p>
          <a:p>
            <a:r>
              <a:rPr lang="cs-CZ">
                <a:latin typeface="Calibri" pitchFamily="34" charset="0"/>
              </a:rPr>
              <a:t>Ob</a:t>
            </a:r>
          </a:p>
          <a:p>
            <a:r>
              <a:rPr lang="cs-CZ">
                <a:latin typeface="Calibri" pitchFamily="34" charset="0"/>
              </a:rPr>
              <a:t>Jenisej</a:t>
            </a:r>
          </a:p>
          <a:p>
            <a:r>
              <a:rPr lang="cs-CZ">
                <a:latin typeface="Calibri" pitchFamily="34" charset="0"/>
              </a:rPr>
              <a:t>Angara</a:t>
            </a:r>
          </a:p>
          <a:p>
            <a:r>
              <a:rPr lang="cs-CZ">
                <a:latin typeface="Calibri" pitchFamily="34" charset="0"/>
              </a:rPr>
              <a:t>Lena</a:t>
            </a:r>
          </a:p>
          <a:p>
            <a:r>
              <a:rPr lang="cs-CZ" b="1">
                <a:latin typeface="Calibri" pitchFamily="34" charset="0"/>
              </a:rPr>
              <a:t>úmoří Tichého oceánu:</a:t>
            </a:r>
          </a:p>
          <a:p>
            <a:r>
              <a:rPr lang="cs-CZ">
                <a:latin typeface="Calibri" pitchFamily="34" charset="0"/>
              </a:rPr>
              <a:t>Amur</a:t>
            </a:r>
          </a:p>
          <a:p>
            <a:r>
              <a:rPr lang="cs-CZ">
                <a:latin typeface="Calibri" pitchFamily="34" charset="0"/>
              </a:rPr>
              <a:t>Chang Jiang</a:t>
            </a:r>
          </a:p>
          <a:p>
            <a:r>
              <a:rPr lang="cs-CZ">
                <a:latin typeface="Calibri" pitchFamily="34" charset="0"/>
              </a:rPr>
              <a:t>Mekong</a:t>
            </a:r>
          </a:p>
          <a:p>
            <a:r>
              <a:rPr lang="cs-CZ">
                <a:latin typeface="Calibri" pitchFamily="34" charset="0"/>
              </a:rPr>
              <a:t> Huang He               </a:t>
            </a:r>
          </a:p>
          <a:p>
            <a:r>
              <a:rPr lang="cs-CZ" b="1">
                <a:latin typeface="Calibri" pitchFamily="34" charset="0"/>
              </a:rPr>
              <a:t>úmoří Indického oceánu:</a:t>
            </a:r>
          </a:p>
          <a:p>
            <a:r>
              <a:rPr lang="cs-CZ">
                <a:latin typeface="Calibri" pitchFamily="34" charset="0"/>
              </a:rPr>
              <a:t>Ganga</a:t>
            </a:r>
          </a:p>
          <a:p>
            <a:r>
              <a:rPr lang="cs-CZ">
                <a:latin typeface="Calibri" pitchFamily="34" charset="0"/>
              </a:rPr>
              <a:t>Indus</a:t>
            </a:r>
          </a:p>
          <a:p>
            <a:r>
              <a:rPr lang="cs-CZ">
                <a:latin typeface="Calibri" pitchFamily="34" charset="0"/>
              </a:rPr>
              <a:t>Eufrat</a:t>
            </a:r>
          </a:p>
          <a:p>
            <a:r>
              <a:rPr lang="cs-CZ">
                <a:latin typeface="Calibri" pitchFamily="34" charset="0"/>
              </a:rPr>
              <a:t>Tigris</a:t>
            </a:r>
          </a:p>
          <a:p>
            <a:r>
              <a:rPr lang="cs-CZ">
                <a:latin typeface="Calibri" pitchFamily="34" charset="0"/>
              </a:rPr>
              <a:t>Iravadi</a:t>
            </a:r>
          </a:p>
          <a:p>
            <a:r>
              <a:rPr lang="cs-CZ" b="1">
                <a:latin typeface="Calibri" pitchFamily="34" charset="0"/>
              </a:rPr>
              <a:t>úmoří Atlantského oceánu</a:t>
            </a:r>
            <a:r>
              <a:rPr lang="cs-CZ">
                <a:latin typeface="Calibri" pitchFamily="34" charset="0"/>
              </a:rPr>
              <a:t>:</a:t>
            </a:r>
          </a:p>
          <a:p>
            <a:r>
              <a:rPr lang="cs-CZ">
                <a:latin typeface="Calibri" pitchFamily="34" charset="0"/>
              </a:rPr>
              <a:t>krátké řeky pol. Malá Asie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203450" y="6421438"/>
            <a:ext cx="2905125" cy="40005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Zakresli úmoří těchto řek.</a:t>
            </a:r>
            <a:endParaRPr lang="cs-CZ" sz="2000" b="1" dirty="0"/>
          </a:p>
        </p:txBody>
      </p:sp>
      <p:sp>
        <p:nvSpPr>
          <p:cNvPr id="15373" name="TextovéPole 12"/>
          <p:cNvSpPr txBox="1">
            <a:spLocks noChangeArrowheads="1"/>
          </p:cNvSpPr>
          <p:nvPr/>
        </p:nvSpPr>
        <p:spPr bwMode="auto">
          <a:xfrm>
            <a:off x="2768600" y="5403850"/>
            <a:ext cx="893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Mapa 1</a:t>
            </a:r>
          </a:p>
        </p:txBody>
      </p:sp>
      <p:sp>
        <p:nvSpPr>
          <p:cNvPr id="15374" name="TextovéPole 15"/>
          <p:cNvSpPr txBox="1">
            <a:spLocks noChangeArrowheads="1"/>
          </p:cNvSpPr>
          <p:nvPr/>
        </p:nvSpPr>
        <p:spPr bwMode="auto">
          <a:xfrm>
            <a:off x="3214688" y="283368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9</a:t>
            </a:r>
          </a:p>
        </p:txBody>
      </p:sp>
      <p:sp>
        <p:nvSpPr>
          <p:cNvPr id="15375" name="TextovéPole 16"/>
          <p:cNvSpPr txBox="1">
            <a:spLocks noChangeArrowheads="1"/>
          </p:cNvSpPr>
          <p:nvPr/>
        </p:nvSpPr>
        <p:spPr bwMode="auto">
          <a:xfrm>
            <a:off x="2725738" y="3003550"/>
            <a:ext cx="3937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10</a:t>
            </a:r>
          </a:p>
        </p:txBody>
      </p:sp>
      <p:sp>
        <p:nvSpPr>
          <p:cNvPr id="15376" name="TextovéPole 17"/>
          <p:cNvSpPr txBox="1">
            <a:spLocks noChangeArrowheads="1"/>
          </p:cNvSpPr>
          <p:nvPr/>
        </p:nvSpPr>
        <p:spPr bwMode="auto">
          <a:xfrm>
            <a:off x="4649788" y="1700213"/>
            <a:ext cx="3921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libri" pitchFamily="34" charset="0"/>
              </a:rPr>
              <a:t>11</a:t>
            </a:r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Asia : free map, free blank map, free outline map, free base map : coasts, hydrography, main citi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6372225" cy="550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31763" y="5661025"/>
            <a:ext cx="7208837" cy="83185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Zjisti, zda hustě zalidněnými oblastmi Asie protékají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</a:t>
            </a:r>
            <a:r>
              <a:rPr lang="cs-CZ" sz="2400" dirty="0"/>
              <a:t>elké řeky. Použij školní atlas. Svá zjištění napiš na tabuli.</a:t>
            </a:r>
            <a:endParaRPr lang="cs-CZ" sz="2400" dirty="0"/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6659563" y="620713"/>
            <a:ext cx="2171700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---------------------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---------------------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---------------------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---------------------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---------------------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445250" y="115888"/>
            <a:ext cx="89535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Mapa 2</a:t>
            </a: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Monzuny často přinášejí prudké deště, které rozvodní asijské řeky.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Následné povodně devastují široké okolí vodních toků a mají mnoho obětí na životech.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Největší povodně.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Čína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Indie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err="1" smtClean="0"/>
              <a:t>Pakistán</a:t>
            </a: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Povodně</a:t>
            </a: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1582737"/>
          </a:xfrm>
        </p:spPr>
        <p:txBody>
          <a:bodyPr/>
          <a:lstStyle/>
          <a:p>
            <a:r>
              <a:rPr lang="cs-CZ" smtClean="0"/>
              <a:t>Seřaďte následující řeky podle průměrného průtoku od nejvodnatějšího k nejméně vodnatému.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Nejvodnatější řeky</a:t>
            </a:r>
            <a:endParaRPr lang="cs-CZ" dirty="0"/>
          </a:p>
        </p:txBody>
      </p:sp>
      <p:sp>
        <p:nvSpPr>
          <p:cNvPr id="18437" name="Obdélník 4"/>
          <p:cNvSpPr>
            <a:spLocks noChangeArrowheads="1"/>
          </p:cNvSpPr>
          <p:nvPr/>
        </p:nvSpPr>
        <p:spPr bwMode="auto">
          <a:xfrm>
            <a:off x="3203575" y="2420938"/>
            <a:ext cx="41306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http://cs.wikipedia.org/wiki/Asie#Vodstvo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8500" y="3279152"/>
            <a:ext cx="1818126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Čchang-ťiang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52616" y="4263991"/>
            <a:ext cx="1665841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/>
              <a:t>Chuang</a:t>
            </a:r>
            <a:r>
              <a:rPr lang="cs-CZ" sz="2400" dirty="0"/>
              <a:t>-che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55997" y="3274412"/>
            <a:ext cx="550151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Ob</a:t>
            </a:r>
          </a:p>
        </p:txBody>
      </p:sp>
      <p:sp>
        <p:nvSpPr>
          <p:cNvPr id="9" name="Obdélník 8"/>
          <p:cNvSpPr/>
          <p:nvPr/>
        </p:nvSpPr>
        <p:spPr>
          <a:xfrm>
            <a:off x="2305886" y="4307903"/>
            <a:ext cx="1016625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Jenisej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52616" y="5171999"/>
            <a:ext cx="777777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Lena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688173" y="3279152"/>
            <a:ext cx="877163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Amur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907550" y="5172000"/>
            <a:ext cx="1198598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Mekong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36400" y="6194921"/>
            <a:ext cx="1829603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Brahmaputra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688173" y="4307903"/>
            <a:ext cx="867545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Indus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2551768" y="6194921"/>
            <a:ext cx="974049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Ganga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820376" y="5172000"/>
            <a:ext cx="940129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Eufrat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912196" y="6194921"/>
            <a:ext cx="848309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Tigris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940152" y="2879042"/>
            <a:ext cx="1547218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err="1"/>
              <a:t>Čchang-ťiang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5945306" y="3493151"/>
            <a:ext cx="489236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Ob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5940152" y="4063936"/>
            <a:ext cx="878767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Jenisej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5945306" y="4569513"/>
            <a:ext cx="678391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Lena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5919337" y="5145841"/>
            <a:ext cx="1030410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Mekong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5919337" y="5672525"/>
            <a:ext cx="843564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Ganga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5919337" y="6225698"/>
            <a:ext cx="1559145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Brahmaputra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7812360" y="2890193"/>
            <a:ext cx="763351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Amur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7802102" y="3536022"/>
            <a:ext cx="753732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Indus</a:t>
            </a:r>
            <a:endParaRPr lang="cs-CZ" sz="2000" dirty="0"/>
          </a:p>
        </p:txBody>
      </p:sp>
      <p:sp>
        <p:nvSpPr>
          <p:cNvPr id="27" name="Obdélník 26"/>
          <p:cNvSpPr/>
          <p:nvPr/>
        </p:nvSpPr>
        <p:spPr>
          <a:xfrm>
            <a:off x="7596336" y="4169403"/>
            <a:ext cx="1418978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 err="1"/>
              <a:t>Chuang</a:t>
            </a:r>
            <a:r>
              <a:rPr lang="cs-CZ" sz="2000" dirty="0"/>
              <a:t>-che</a:t>
            </a:r>
            <a:endParaRPr lang="cs-CZ" sz="2000" dirty="0"/>
          </a:p>
        </p:txBody>
      </p:sp>
      <p:sp>
        <p:nvSpPr>
          <p:cNvPr id="28" name="Obdélník 27"/>
          <p:cNvSpPr/>
          <p:nvPr/>
        </p:nvSpPr>
        <p:spPr>
          <a:xfrm>
            <a:off x="7577636" y="4769568"/>
            <a:ext cx="739305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Tigris</a:t>
            </a:r>
            <a:endParaRPr lang="cs-CZ" sz="2000" dirty="0"/>
          </a:p>
        </p:txBody>
      </p:sp>
      <p:sp>
        <p:nvSpPr>
          <p:cNvPr id="29" name="Obdélník 28"/>
          <p:cNvSpPr/>
          <p:nvPr/>
        </p:nvSpPr>
        <p:spPr>
          <a:xfrm>
            <a:off x="7563209" y="5339938"/>
            <a:ext cx="815031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Eufrat</a:t>
            </a:r>
            <a:endParaRPr lang="cs-CZ" sz="2000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1946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895850"/>
          </a:xfrm>
        </p:spPr>
        <p:txBody>
          <a:bodyPr/>
          <a:lstStyle/>
          <a:p>
            <a:r>
              <a:rPr lang="cs-CZ" smtClean="0"/>
              <a:t>Kaspické moře (největší na světě), slané</a:t>
            </a:r>
          </a:p>
          <a:p>
            <a:r>
              <a:rPr lang="cs-CZ" smtClean="0"/>
              <a:t>Aralské jezero - postupně vysychá, původně sladké, ale dnes slané, vítr roznáší sůl a to má za následek zvětšování pouští</a:t>
            </a:r>
          </a:p>
          <a:p>
            <a:r>
              <a:rPr lang="cs-CZ" smtClean="0"/>
              <a:t>Bajkal – nejhlubší na světě (1620 m), největší zásobárna sladké vody</a:t>
            </a:r>
          </a:p>
          <a:p>
            <a:r>
              <a:rPr lang="cs-CZ" smtClean="0"/>
              <a:t>Mrtvé moře – extrémně slaná voda bez ryb, nelze se utopit, léčba kožních chorob</a:t>
            </a:r>
          </a:p>
          <a:p>
            <a:r>
              <a:rPr lang="cs-CZ" smtClean="0"/>
              <a:t>Balchaš</a:t>
            </a:r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Kaspické moře</a:t>
            </a:r>
            <a:endParaRPr lang="cs-CZ" dirty="0"/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265238"/>
            <a:ext cx="4316412" cy="548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1188" y="6237288"/>
            <a:ext cx="742950" cy="36988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1</a:t>
            </a:r>
            <a:endParaRPr lang="cs-CZ" dirty="0"/>
          </a:p>
        </p:txBody>
      </p:sp>
      <p:pic>
        <p:nvPicPr>
          <p:cNvPr id="20486" name="Picture 4" descr="http://upload.wikimedia.org/wikipedia/commons/2/2e/TurkmenbashiSe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60925" y="1238250"/>
            <a:ext cx="3960813" cy="267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860925" y="4149725"/>
            <a:ext cx="744538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2</a:t>
            </a: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Aralské jezero</a:t>
            </a:r>
            <a:endParaRPr lang="cs-CZ" dirty="0"/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85900" y="1371600"/>
            <a:ext cx="6172200" cy="524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3850" y="1412875"/>
            <a:ext cx="742950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3</a:t>
            </a: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916113"/>
            <a:ext cx="4608512" cy="175418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Přečtěte si články, které jsou pod následujícími odkazy. Poté odpovídejte na otázky.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Aralské jezero</a:t>
            </a:r>
            <a:endParaRPr lang="cs-CZ" dirty="0"/>
          </a:p>
        </p:txBody>
      </p:sp>
      <p:pic>
        <p:nvPicPr>
          <p:cNvPr id="22533" name="Picture 2" descr="C:\Users\ucitel\AppData\Local\Microsoft\Windows\Temporary Internet Files\Content.IE5\Q2AZIBVX\MC9003188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48188" y="1412875"/>
            <a:ext cx="4371975" cy="451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Obdélník 9"/>
          <p:cNvSpPr>
            <a:spLocks noChangeArrowheads="1"/>
          </p:cNvSpPr>
          <p:nvPr/>
        </p:nvSpPr>
        <p:spPr bwMode="auto">
          <a:xfrm>
            <a:off x="104775" y="3840163"/>
            <a:ext cx="455930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http://cs.wikipedia.org/wiki/Aralsk%C3%A9_jezero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  <a:hlinkClick r:id="rId4"/>
              </a:rPr>
              <a:t>http://aktualne.centrum.cz/clanek.phtml?id=357020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6218238" y="3182938"/>
            <a:ext cx="1304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Aralské j.</a:t>
            </a:r>
          </a:p>
        </p:txBody>
      </p:sp>
      <p:sp>
        <p:nvSpPr>
          <p:cNvPr id="22536" name="TextovéPole 12"/>
          <p:cNvSpPr txBox="1">
            <a:spLocks noChangeArrowheads="1"/>
          </p:cNvSpPr>
          <p:nvPr/>
        </p:nvSpPr>
        <p:spPr bwMode="auto">
          <a:xfrm>
            <a:off x="7910513" y="1255713"/>
            <a:ext cx="1152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Jaké je?</a:t>
            </a:r>
          </a:p>
        </p:txBody>
      </p:sp>
      <p:sp>
        <p:nvSpPr>
          <p:cNvPr id="22537" name="TextovéPole 13"/>
          <p:cNvSpPr txBox="1">
            <a:spLocks noChangeArrowheads="1"/>
          </p:cNvSpPr>
          <p:nvPr/>
        </p:nvSpPr>
        <p:spPr bwMode="auto">
          <a:xfrm>
            <a:off x="6767513" y="5322888"/>
            <a:ext cx="23447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Co se s ním děje?</a:t>
            </a:r>
          </a:p>
        </p:txBody>
      </p:sp>
      <p:sp>
        <p:nvSpPr>
          <p:cNvPr id="22538" name="TextovéPole 14"/>
          <p:cNvSpPr txBox="1">
            <a:spLocks noChangeArrowheads="1"/>
          </p:cNvSpPr>
          <p:nvPr/>
        </p:nvSpPr>
        <p:spPr bwMode="auto">
          <a:xfrm>
            <a:off x="1476375" y="1158875"/>
            <a:ext cx="5102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Vyjádřete situaci jezera jedním slovem?</a:t>
            </a:r>
          </a:p>
        </p:txBody>
      </p:sp>
      <p:sp>
        <p:nvSpPr>
          <p:cNvPr id="22539" name="TextovéPole 15"/>
          <p:cNvSpPr txBox="1">
            <a:spLocks noChangeArrowheads="1"/>
          </p:cNvSpPr>
          <p:nvPr/>
        </p:nvSpPr>
        <p:spPr bwMode="auto">
          <a:xfrm>
            <a:off x="468313" y="5322888"/>
            <a:ext cx="5559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Vyjádřete budoucnost jezera jednou větou</a:t>
            </a:r>
            <a:r>
              <a:rPr lang="cs-CZ" sz="2400"/>
              <a:t>.</a:t>
            </a:r>
          </a:p>
        </p:txBody>
      </p:sp>
      <p:sp>
        <p:nvSpPr>
          <p:cNvPr id="22540" name="TextovéPole 16"/>
          <p:cNvSpPr txBox="1">
            <a:spLocks noChangeArrowheads="1"/>
          </p:cNvSpPr>
          <p:nvPr/>
        </p:nvSpPr>
        <p:spPr bwMode="auto">
          <a:xfrm>
            <a:off x="581025" y="6237288"/>
            <a:ext cx="4808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Jaký je důvod nynějšího stavu jezera?</a:t>
            </a:r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Mrtvé moře</a:t>
            </a:r>
            <a:endParaRPr lang="cs-CZ" dirty="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0" y="1052513"/>
            <a:ext cx="5033963" cy="377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843213" y="5013325"/>
            <a:ext cx="744537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4</a:t>
            </a:r>
            <a:endParaRPr lang="cs-CZ" dirty="0"/>
          </a:p>
        </p:txBody>
      </p:sp>
      <p:pic>
        <p:nvPicPr>
          <p:cNvPr id="2355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813" y="4843463"/>
            <a:ext cx="2676525" cy="200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843213" y="6359525"/>
            <a:ext cx="744537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4300" y="5662613"/>
            <a:ext cx="742950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6</a:t>
            </a:r>
            <a:endParaRPr lang="cs-CZ" dirty="0"/>
          </a:p>
        </p:txBody>
      </p:sp>
      <p:pic>
        <p:nvPicPr>
          <p:cNvPr id="2356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11713" y="1066800"/>
            <a:ext cx="4333875" cy="580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Bajkal</a:t>
            </a:r>
            <a:endParaRPr lang="cs-CZ" dirty="0"/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87438"/>
            <a:ext cx="4460875" cy="577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75" y="6381750"/>
            <a:ext cx="744538" cy="3683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7</a:t>
            </a:r>
            <a:endParaRPr lang="cs-CZ" dirty="0"/>
          </a:p>
        </p:txBody>
      </p:sp>
      <p:pic>
        <p:nvPicPr>
          <p:cNvPr id="2458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59325" y="1087438"/>
            <a:ext cx="4356100" cy="580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188325" y="1187450"/>
            <a:ext cx="742950" cy="3698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Obr. 8</a:t>
            </a: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849" y="3068960"/>
            <a:ext cx="7139136" cy="864096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Tři soutěsky </a:t>
            </a:r>
            <a:r>
              <a:rPr lang="cs-CZ" dirty="0"/>
              <a:t>na ř</a:t>
            </a:r>
            <a:r>
              <a:rPr lang="cs-CZ" dirty="0" smtClean="0"/>
              <a:t>ece </a:t>
            </a:r>
            <a:r>
              <a:rPr lang="cs-CZ" dirty="0" err="1" smtClean="0"/>
              <a:t>Chang-Jiang</a:t>
            </a:r>
            <a:r>
              <a:rPr lang="cs-CZ" dirty="0"/>
              <a:t> </a:t>
            </a:r>
            <a:r>
              <a:rPr lang="cs-CZ" dirty="0" smtClean="0"/>
              <a:t>(Čína)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Přehrady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557338"/>
            <a:ext cx="8229600" cy="136683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 asijských řekách byly vybudovány velké přehrady. Uveď jméno té největší a řeku, na které se nachází. (učebnice) 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79425" y="4221163"/>
            <a:ext cx="8229600" cy="13684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solidFill>
                  <a:schemeClr val="tx1"/>
                </a:solidFill>
                <a:cs typeface="Arial" charset="0"/>
              </a:rPr>
              <a:t>Jak se jmenuje nejdelší zavlažovací kanál </a:t>
            </a:r>
            <a:r>
              <a:rPr lang="cs-CZ" sz="3200">
                <a:solidFill>
                  <a:schemeClr val="tx1"/>
                </a:solidFill>
                <a:latin typeface="Arial" charset="0"/>
                <a:cs typeface="Arial" charset="0"/>
              </a:rPr>
              <a:t>                  </a:t>
            </a:r>
            <a:r>
              <a:rPr lang="cs-CZ" sz="3200">
                <a:solidFill>
                  <a:schemeClr val="tx1"/>
                </a:solidFill>
                <a:cs typeface="Arial" charset="0"/>
              </a:rPr>
              <a:t>na světě? Jaká je jeho délka? (učebnice)</a:t>
            </a:r>
          </a:p>
          <a:p>
            <a:pPr>
              <a:spcBef>
                <a:spcPct val="20000"/>
              </a:spcBef>
              <a:buFont typeface="Arial" charset="0"/>
              <a:buChar char="•"/>
            </a:pPr>
            <a:endParaRPr lang="cs-CZ" sz="3200">
              <a:solidFill>
                <a:schemeClr val="tx1"/>
              </a:solidFill>
              <a:cs typeface="Arial" charset="0"/>
            </a:endParaRP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02432" y="5733256"/>
            <a:ext cx="7139136" cy="86409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Karakumský kanál (1200 km)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r>
              <a:rPr lang="cs-CZ" smtClean="0"/>
              <a:t>Jak se jmenují řeky, které napájejí Aralské jezero?</a:t>
            </a:r>
          </a:p>
          <a:p>
            <a:endParaRPr lang="cs-CZ" smtClean="0"/>
          </a:p>
          <a:p>
            <a:r>
              <a:rPr lang="cs-CZ" smtClean="0"/>
              <a:t>Jak se jmenuje jediný přítok Mrtvého moře?</a:t>
            </a:r>
          </a:p>
          <a:p>
            <a:endParaRPr lang="cs-CZ" smtClean="0"/>
          </a:p>
          <a:p>
            <a:r>
              <a:rPr lang="cs-CZ" smtClean="0"/>
              <a:t>Z kterého jezera vytéká řeka Angara?</a:t>
            </a:r>
          </a:p>
          <a:p>
            <a:endParaRPr lang="cs-CZ" smtClean="0"/>
          </a:p>
          <a:p>
            <a:r>
              <a:rPr lang="cs-CZ" smtClean="0"/>
              <a:t>Která z řek má největší povodí?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Pracuj s internetem a </a:t>
            </a:r>
            <a:r>
              <a:rPr lang="cs-CZ" dirty="0" err="1" smtClean="0"/>
              <a:t>učebnící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0113" y="2565400"/>
            <a:ext cx="2709862" cy="46196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Amudarja a Syrdarja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5513" y="3759200"/>
            <a:ext cx="1019175" cy="46196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Jordán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0113" y="4868863"/>
            <a:ext cx="923925" cy="46196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Bajkal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0113" y="5969000"/>
            <a:ext cx="549275" cy="46196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Ob</a:t>
            </a:r>
            <a:endParaRPr lang="cs-CZ" sz="2400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Téma</a:t>
            </a:r>
            <a:r>
              <a:rPr lang="cs-CZ" dirty="0" smtClean="0"/>
              <a:t>: Vodstvo Asie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Autor</a:t>
            </a:r>
            <a:r>
              <a:rPr lang="cs-CZ" dirty="0" smtClean="0"/>
              <a:t>: Petr Hlava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Předmět</a:t>
            </a:r>
            <a:r>
              <a:rPr lang="cs-CZ" dirty="0" smtClean="0"/>
              <a:t>: Zeměpis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Ročník</a:t>
            </a:r>
            <a:r>
              <a:rPr lang="cs-CZ" dirty="0" smtClean="0"/>
              <a:t>: sedmý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Obsah</a:t>
            </a:r>
            <a:r>
              <a:rPr lang="cs-CZ" dirty="0" smtClean="0"/>
              <a:t>: Výuková prezentace je tvořena pro žáky sedmého ročníku. Jedná se o soubor úkolů</a:t>
            </a:r>
            <a:r>
              <a:rPr lang="cs-CZ" dirty="0"/>
              <a:t> </a:t>
            </a:r>
            <a:r>
              <a:rPr lang="cs-CZ" dirty="0" smtClean="0"/>
              <a:t>pro aktivní práci žáků s internetem, atlasem a učebnicí. Materiál je vytvořen pro práci s interaktivním dataprojektorem.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Použité materiály</a:t>
            </a:r>
            <a:r>
              <a:rPr lang="cs-CZ" dirty="0" smtClean="0"/>
              <a:t>: Zeměpis pro základní školy a víceletá gymnázia 7 ročník, Fraus, Plzeň, 2005.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Poznámky pro učitele</a:t>
            </a:r>
            <a:r>
              <a:rPr lang="cs-CZ" dirty="0" smtClean="0"/>
              <a:t>: Prezentace je určena pro samostatnou práci, váže se k ní pracovní list.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545138"/>
          </a:xfrm>
        </p:spPr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/>
              <a:t>Mapa 1.: </a:t>
            </a:r>
            <a:r>
              <a:rPr lang="en-US" sz="1800" dirty="0" smtClean="0"/>
              <a:t>Daniel </a:t>
            </a:r>
            <a:r>
              <a:rPr lang="en-US" sz="1800" dirty="0" err="1" smtClean="0"/>
              <a:t>Dalet</a:t>
            </a:r>
            <a:r>
              <a:rPr lang="en-US" sz="1800" dirty="0" smtClean="0"/>
              <a:t>. d-maps.com – </a:t>
            </a:r>
            <a:r>
              <a:rPr lang="cs-CZ" sz="1800" dirty="0" err="1" smtClean="0"/>
              <a:t>Asia</a:t>
            </a:r>
            <a:r>
              <a:rPr lang="cs-CZ" sz="1800" dirty="0" smtClean="0"/>
              <a:t> </a:t>
            </a:r>
            <a:r>
              <a:rPr lang="cs-CZ" sz="1800" dirty="0" err="1" smtClean="0"/>
              <a:t>coasts</a:t>
            </a:r>
            <a:r>
              <a:rPr lang="cs-CZ" sz="1800" dirty="0" smtClean="0"/>
              <a:t>, </a:t>
            </a:r>
            <a:r>
              <a:rPr lang="cs-CZ" sz="1800" dirty="0" err="1" smtClean="0"/>
              <a:t>hydrography</a:t>
            </a:r>
            <a:r>
              <a:rPr lang="cs-CZ" sz="1800" dirty="0" smtClean="0"/>
              <a:t> (</a:t>
            </a:r>
            <a:r>
              <a:rPr lang="cs-CZ" sz="1800" dirty="0" err="1" smtClean="0"/>
              <a:t>white</a:t>
            </a:r>
            <a:r>
              <a:rPr lang="cs-CZ" sz="1800" dirty="0" smtClean="0"/>
              <a:t>) </a:t>
            </a:r>
            <a:r>
              <a:rPr lang="en-US" sz="1800" dirty="0" smtClean="0"/>
              <a:t>[</a:t>
            </a:r>
            <a:r>
              <a:rPr lang="cs-CZ" sz="1800" dirty="0" smtClean="0"/>
              <a:t>On line</a:t>
            </a:r>
            <a:r>
              <a:rPr lang="en-US" sz="1800" dirty="0" smtClean="0"/>
              <a:t>]. </a:t>
            </a:r>
            <a:r>
              <a:rPr lang="de-DE" sz="1800" dirty="0" smtClean="0"/>
              <a:t>201</a:t>
            </a:r>
            <a:r>
              <a:rPr lang="cs-CZ" sz="1800" dirty="0" smtClean="0"/>
              <a:t>0</a:t>
            </a:r>
            <a:r>
              <a:rPr lang="de-DE" sz="1800" dirty="0" smtClean="0"/>
              <a:t> [</a:t>
            </a:r>
            <a:r>
              <a:rPr lang="cs-CZ" sz="1800" dirty="0" smtClean="0"/>
              <a:t>cit. </a:t>
            </a:r>
            <a:r>
              <a:rPr lang="de-DE" sz="1800" dirty="0" smtClean="0"/>
              <a:t>20</a:t>
            </a:r>
            <a:r>
              <a:rPr lang="cs-CZ" sz="1800" dirty="0" smtClean="0"/>
              <a:t>11-05-03</a:t>
            </a:r>
            <a:r>
              <a:rPr lang="de-DE" sz="1800" dirty="0" smtClean="0"/>
              <a:t>]. </a:t>
            </a:r>
            <a:r>
              <a:rPr lang="de-DE" sz="1800" dirty="0" err="1" smtClean="0"/>
              <a:t>Dostupné</a:t>
            </a:r>
            <a:r>
              <a:rPr lang="de-DE" sz="1800" dirty="0" smtClean="0"/>
              <a:t> z WWW:</a:t>
            </a:r>
            <a:r>
              <a:rPr lang="cs-CZ" sz="1800" dirty="0" smtClean="0"/>
              <a:t> http://d-maps.com/carte.php?lib=asia_map&amp;num_car=51&amp;lang=en Licence: Copyright - Všechna práva vyhrazena, materiál smí být volně použit pro vzdělávací účely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Mapa 2.: </a:t>
            </a:r>
            <a:r>
              <a:rPr lang="en-US" sz="1800" dirty="0"/>
              <a:t>Daniel </a:t>
            </a:r>
            <a:r>
              <a:rPr lang="en-US" sz="1800" dirty="0" err="1"/>
              <a:t>Dalet</a:t>
            </a:r>
            <a:r>
              <a:rPr lang="en-US" sz="1800" dirty="0"/>
              <a:t>. d-maps.com </a:t>
            </a:r>
            <a:r>
              <a:rPr lang="en-US" sz="1800" dirty="0" smtClean="0"/>
              <a:t>–</a:t>
            </a:r>
            <a:r>
              <a:rPr lang="cs-CZ" sz="1800" dirty="0" smtClean="0"/>
              <a:t> </a:t>
            </a:r>
            <a:r>
              <a:rPr lang="en-US" sz="1800" dirty="0" smtClean="0"/>
              <a:t>Asia</a:t>
            </a:r>
            <a:r>
              <a:rPr lang="cs-CZ" sz="1800" dirty="0" smtClean="0"/>
              <a:t> </a:t>
            </a:r>
            <a:r>
              <a:rPr lang="en-US" sz="1800" dirty="0" smtClean="0"/>
              <a:t>coasts</a:t>
            </a:r>
            <a:r>
              <a:rPr lang="en-US" sz="1800" dirty="0"/>
              <a:t>, hydrography, main </a:t>
            </a:r>
            <a:r>
              <a:rPr lang="en-US" sz="1800" dirty="0" smtClean="0"/>
              <a:t>cities</a:t>
            </a:r>
            <a:r>
              <a:rPr lang="en-US" sz="1800" dirty="0"/>
              <a:t> [</a:t>
            </a:r>
            <a:r>
              <a:rPr lang="cs-CZ" sz="1800" dirty="0"/>
              <a:t>On line</a:t>
            </a:r>
            <a:r>
              <a:rPr lang="en-US" sz="1800" dirty="0"/>
              <a:t>]. </a:t>
            </a:r>
            <a:r>
              <a:rPr lang="de-DE" sz="1800" dirty="0"/>
              <a:t>201</a:t>
            </a:r>
            <a:r>
              <a:rPr lang="cs-CZ" sz="1800" dirty="0"/>
              <a:t>0</a:t>
            </a:r>
            <a:r>
              <a:rPr lang="de-DE" sz="1800" dirty="0"/>
              <a:t> </a:t>
            </a:r>
            <a:r>
              <a:rPr lang="de-DE" sz="1800" dirty="0" smtClean="0"/>
              <a:t>[</a:t>
            </a:r>
            <a:r>
              <a:rPr lang="cs-CZ" sz="1800" dirty="0"/>
              <a:t>cit. </a:t>
            </a:r>
            <a:r>
              <a:rPr lang="de-DE" sz="1800" dirty="0"/>
              <a:t>20</a:t>
            </a:r>
            <a:r>
              <a:rPr lang="cs-CZ" sz="1800" dirty="0" smtClean="0"/>
              <a:t>11-05-03</a:t>
            </a:r>
            <a:r>
              <a:rPr lang="de-DE" sz="1800" dirty="0" smtClean="0"/>
              <a:t>]. </a:t>
            </a:r>
            <a:r>
              <a:rPr lang="de-DE" sz="1800" dirty="0" err="1"/>
              <a:t>Dostupné</a:t>
            </a:r>
            <a:r>
              <a:rPr lang="de-DE" sz="1800" dirty="0"/>
              <a:t> z </a:t>
            </a:r>
            <a:r>
              <a:rPr lang="de-DE" sz="1800" dirty="0" smtClean="0"/>
              <a:t>WWW:</a:t>
            </a:r>
            <a:r>
              <a:rPr lang="cs-CZ" sz="1800" dirty="0" smtClean="0"/>
              <a:t> http</a:t>
            </a:r>
            <a:r>
              <a:rPr lang="cs-CZ" sz="1800" dirty="0"/>
              <a:t>://</a:t>
            </a:r>
            <a:r>
              <a:rPr lang="cs-CZ" sz="1800" dirty="0" smtClean="0"/>
              <a:t>www.d-maps.com/carte.php?lib=asia_map&amp;num_car=5162&amp;lang=en</a:t>
            </a:r>
            <a:r>
              <a:rPr lang="cs-CZ" sz="1800" dirty="0"/>
              <a:t> Licence: Copyright - Všechna práva vyhrazena, materiál smí být volně použit pro vzdělávací účely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Obr. 1.: SCHMATZ, </a:t>
            </a:r>
            <a:r>
              <a:rPr lang="cs-CZ" sz="1800" dirty="0" err="1" smtClean="0"/>
              <a:t>Jeff</a:t>
            </a:r>
            <a:r>
              <a:rPr lang="cs-CZ" sz="1800" dirty="0"/>
              <a:t>. </a:t>
            </a:r>
            <a:r>
              <a:rPr lang="cs-CZ" sz="1800" dirty="0" smtClean="0"/>
              <a:t>Commons.wikimedia.org. </a:t>
            </a:r>
            <a:r>
              <a:rPr lang="cs-CZ" sz="1800" dirty="0" err="1"/>
              <a:t>Caspian</a:t>
            </a:r>
            <a:r>
              <a:rPr lang="cs-CZ" sz="1800" dirty="0"/>
              <a:t> </a:t>
            </a:r>
            <a:r>
              <a:rPr lang="cs-CZ" sz="1800" dirty="0" err="1"/>
              <a:t>Sea</a:t>
            </a:r>
            <a:r>
              <a:rPr lang="cs-CZ" sz="1800" dirty="0"/>
              <a:t> </a:t>
            </a:r>
            <a:r>
              <a:rPr lang="cs-CZ" sz="1800" dirty="0" err="1"/>
              <a:t>from</a:t>
            </a:r>
            <a:r>
              <a:rPr lang="cs-CZ" sz="1800" dirty="0"/>
              <a:t> </a:t>
            </a:r>
            <a:r>
              <a:rPr lang="cs-CZ" sz="1800" dirty="0" smtClean="0"/>
              <a:t>orbit.jpg </a:t>
            </a:r>
            <a:r>
              <a:rPr lang="cs-CZ" sz="1800" dirty="0"/>
              <a:t> [online]. </a:t>
            </a:r>
            <a:r>
              <a:rPr lang="cs-CZ" sz="1800" dirty="0" smtClean="0"/>
              <a:t>2003 [cit</a:t>
            </a:r>
            <a:r>
              <a:rPr lang="cs-CZ" sz="1800" dirty="0"/>
              <a:t>. </a:t>
            </a:r>
            <a:r>
              <a:rPr lang="cs-CZ" sz="1800" dirty="0" smtClean="0"/>
              <a:t>2011-05-03]. </a:t>
            </a:r>
            <a:r>
              <a:rPr lang="cs-CZ" sz="1800" dirty="0"/>
              <a:t>Dostupný pod licencí </a:t>
            </a:r>
            <a:r>
              <a:rPr lang="cs-CZ" sz="1800" dirty="0" smtClean="0"/>
              <a:t>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na 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cs.wikipedia.org/wiki/Soubor:Caspian_Sea_from_orbit.jpg</a:t>
            </a: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/>
              <a:t>Obr. </a:t>
            </a:r>
            <a:r>
              <a:rPr lang="cs-CZ" sz="1800" dirty="0" smtClean="0"/>
              <a:t>2.: </a:t>
            </a:r>
            <a:r>
              <a:rPr lang="cs-CZ" sz="1800" dirty="0"/>
              <a:t>DORON</a:t>
            </a:r>
            <a:r>
              <a:rPr lang="cs-CZ" sz="1800" dirty="0" smtClean="0"/>
              <a:t>. </a:t>
            </a:r>
            <a:r>
              <a:rPr lang="cs-CZ" sz="1800" dirty="0"/>
              <a:t>Commons.wikimedia.org. </a:t>
            </a:r>
            <a:r>
              <a:rPr lang="cs-CZ" sz="1800" dirty="0" smtClean="0"/>
              <a:t>TurkmenbashiSea.jpg </a:t>
            </a:r>
            <a:r>
              <a:rPr lang="cs-CZ" sz="1800" dirty="0"/>
              <a:t>[online]. </a:t>
            </a:r>
            <a:r>
              <a:rPr lang="cs-CZ" sz="1800" dirty="0" smtClean="0"/>
              <a:t>2007 </a:t>
            </a:r>
            <a:r>
              <a:rPr lang="cs-CZ" sz="1800" dirty="0"/>
              <a:t>[cit. 2011-05-03].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 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smtClean="0"/>
              <a:t>na 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cs.wikipedia.org/wiki/Soubor:TurkmenbashiSea.jpg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/>
              <a:t>Obr. </a:t>
            </a:r>
            <a:r>
              <a:rPr lang="cs-CZ" sz="1800" dirty="0" smtClean="0"/>
              <a:t>3.: </a:t>
            </a:r>
            <a:r>
              <a:rPr lang="cs-CZ" sz="1800" dirty="0"/>
              <a:t>NASA</a:t>
            </a:r>
            <a:r>
              <a:rPr lang="cs-CZ" sz="1800" dirty="0" smtClean="0"/>
              <a:t>. </a:t>
            </a:r>
            <a:r>
              <a:rPr lang="cs-CZ" sz="1800" dirty="0"/>
              <a:t>Commons.wikimedia.org</a:t>
            </a:r>
            <a:r>
              <a:rPr lang="cs-CZ" sz="1800" dirty="0" smtClean="0"/>
              <a:t>. </a:t>
            </a:r>
            <a:r>
              <a:rPr lang="cs-CZ" sz="1800" dirty="0"/>
              <a:t>Aral </a:t>
            </a:r>
            <a:r>
              <a:rPr lang="cs-CZ" sz="1800" dirty="0" err="1"/>
              <a:t>Sea</a:t>
            </a:r>
            <a:r>
              <a:rPr lang="cs-CZ" sz="1800" dirty="0"/>
              <a:t> </a:t>
            </a:r>
            <a:r>
              <a:rPr lang="cs-CZ" sz="1800" dirty="0" smtClean="0"/>
              <a:t>1989-2008.jpg </a:t>
            </a:r>
            <a:r>
              <a:rPr lang="cs-CZ" sz="1800" dirty="0"/>
              <a:t>[online]. </a:t>
            </a:r>
            <a:r>
              <a:rPr lang="cs-CZ" sz="1800" dirty="0" smtClean="0"/>
              <a:t>2008 </a:t>
            </a:r>
            <a:r>
              <a:rPr lang="cs-CZ" sz="1800" dirty="0"/>
              <a:t>[cit. 2011-05-03].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cs.wikipedia.org/wiki/Soubor:Aral_Sea_1989-2008.jpg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/>
              <a:t>Obr. </a:t>
            </a:r>
            <a:r>
              <a:rPr lang="cs-CZ" sz="1800" dirty="0" smtClean="0"/>
              <a:t>4.: </a:t>
            </a:r>
            <a:r>
              <a:rPr lang="cs-CZ" sz="1800" dirty="0"/>
              <a:t>PETE</a:t>
            </a:r>
            <a:r>
              <a:rPr lang="cs-CZ" sz="1800" dirty="0" smtClean="0"/>
              <a:t>. </a:t>
            </a:r>
            <a:r>
              <a:rPr lang="cs-CZ" sz="1800" dirty="0"/>
              <a:t>Commons.wikimedia.org. </a:t>
            </a:r>
            <a:r>
              <a:rPr lang="cs-CZ" sz="1800" dirty="0" err="1" smtClean="0"/>
              <a:t>Dead</a:t>
            </a:r>
            <a:r>
              <a:rPr lang="cs-CZ" sz="1800" dirty="0" smtClean="0"/>
              <a:t> </a:t>
            </a:r>
            <a:r>
              <a:rPr lang="cs-CZ" sz="1800" dirty="0" err="1"/>
              <a:t>sea</a:t>
            </a:r>
            <a:r>
              <a:rPr lang="cs-CZ" sz="1800" dirty="0"/>
              <a:t> </a:t>
            </a:r>
            <a:r>
              <a:rPr lang="cs-CZ" sz="1800" dirty="0" smtClean="0"/>
              <a:t>newspaper.jpg </a:t>
            </a:r>
            <a:r>
              <a:rPr lang="cs-CZ" sz="1800" dirty="0"/>
              <a:t>[online]. </a:t>
            </a:r>
            <a:r>
              <a:rPr lang="cs-CZ" sz="1800" dirty="0" smtClean="0"/>
              <a:t>2005 </a:t>
            </a:r>
            <a:r>
              <a:rPr lang="cs-CZ" sz="1800" dirty="0"/>
              <a:t>[cit. 2011-05-03].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 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smtClean="0"/>
              <a:t>na 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cs.wikipedia.org/wiki/Soubor:Dead_sea_newspaper.jpg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Obr. </a:t>
            </a:r>
            <a:r>
              <a:rPr lang="cs-CZ" sz="2000" dirty="0" smtClean="0"/>
              <a:t>5.: XTA11. </a:t>
            </a:r>
            <a:r>
              <a:rPr lang="cs-CZ" sz="2000" dirty="0"/>
              <a:t>Commons.wikimedia.org. </a:t>
            </a:r>
            <a:r>
              <a:rPr lang="cs-CZ" sz="2000" dirty="0" smtClean="0"/>
              <a:t>DeadSeaIsrael3.jpg</a:t>
            </a:r>
            <a:r>
              <a:rPr lang="cs-CZ" sz="2000" dirty="0"/>
              <a:t> </a:t>
            </a:r>
            <a:r>
              <a:rPr lang="cs-CZ" sz="2000" dirty="0" smtClean="0"/>
              <a:t>[online</a:t>
            </a:r>
            <a:r>
              <a:rPr lang="cs-CZ" sz="2000" dirty="0"/>
              <a:t>]. </a:t>
            </a:r>
            <a:r>
              <a:rPr lang="cs-CZ" sz="2000" dirty="0" smtClean="0"/>
              <a:t>2008 </a:t>
            </a:r>
            <a:r>
              <a:rPr lang="cs-CZ" sz="2000" dirty="0"/>
              <a:t>[cit. 2011-05-03]. Dostupný pod licencí </a:t>
            </a:r>
            <a:r>
              <a:rPr lang="cs-CZ" sz="2000" dirty="0" err="1"/>
              <a:t>Creative</a:t>
            </a:r>
            <a:r>
              <a:rPr lang="cs-CZ" sz="2000" dirty="0"/>
              <a:t> </a:t>
            </a:r>
            <a:r>
              <a:rPr lang="cs-CZ" sz="2000" dirty="0" err="1"/>
              <a:t>Commons</a:t>
            </a:r>
            <a:r>
              <a:rPr lang="cs-CZ" sz="2000" dirty="0"/>
              <a:t> na </a:t>
            </a:r>
            <a:r>
              <a:rPr lang="cs-CZ" sz="2000" dirty="0" smtClean="0"/>
              <a:t>http://commons.wikimedia.org/wiki/File:DeadSeaIsrael3.jpg?uselang=cs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Obr. 6.: </a:t>
            </a:r>
            <a:r>
              <a:rPr lang="he-IL" sz="2000" dirty="0" smtClean="0"/>
              <a:t>רז אייזקס</a:t>
            </a:r>
            <a:r>
              <a:rPr lang="cs-CZ" sz="2000" dirty="0" smtClean="0"/>
              <a:t>. </a:t>
            </a:r>
            <a:r>
              <a:rPr lang="cs-CZ" sz="2000" dirty="0"/>
              <a:t>Commons.wikimedia.org.</a:t>
            </a:r>
            <a:r>
              <a:rPr lang="cs-CZ" sz="2000" dirty="0" smtClean="0"/>
              <a:t> </a:t>
            </a:r>
            <a:r>
              <a:rPr lang="cs-CZ" sz="2000" dirty="0" err="1"/>
              <a:t>PikiWiki</a:t>
            </a:r>
            <a:r>
              <a:rPr lang="cs-CZ" sz="2000" dirty="0"/>
              <a:t> </a:t>
            </a:r>
            <a:r>
              <a:rPr lang="cs-CZ" sz="2000" dirty="0" err="1"/>
              <a:t>Israel</a:t>
            </a:r>
            <a:r>
              <a:rPr lang="cs-CZ" sz="2000" dirty="0"/>
              <a:t> 16251 </a:t>
            </a:r>
            <a:r>
              <a:rPr lang="cs-CZ" sz="2000" dirty="0" err="1"/>
              <a:t>Dead</a:t>
            </a:r>
            <a:r>
              <a:rPr lang="cs-CZ" sz="2000" dirty="0"/>
              <a:t> </a:t>
            </a:r>
            <a:r>
              <a:rPr lang="cs-CZ" sz="2000" dirty="0" smtClean="0"/>
              <a:t>Sea.JPG </a:t>
            </a:r>
            <a:r>
              <a:rPr lang="cs-CZ" sz="2000" dirty="0"/>
              <a:t>[online]. </a:t>
            </a:r>
            <a:r>
              <a:rPr lang="cs-CZ" sz="2000" dirty="0" smtClean="0"/>
              <a:t> Mezi 2008 - 2011 </a:t>
            </a:r>
            <a:r>
              <a:rPr lang="cs-CZ" sz="2000" dirty="0"/>
              <a:t>[cit. 2011-05-03]. Dostupný pod licencí </a:t>
            </a:r>
            <a:r>
              <a:rPr lang="cs-CZ" sz="2000" dirty="0" err="1"/>
              <a:t>Creative</a:t>
            </a:r>
            <a:r>
              <a:rPr lang="cs-CZ" sz="2000" dirty="0"/>
              <a:t> </a:t>
            </a:r>
            <a:r>
              <a:rPr lang="cs-CZ" sz="2000" dirty="0" err="1"/>
              <a:t>Commons</a:t>
            </a:r>
            <a:r>
              <a:rPr lang="cs-CZ" sz="2000" dirty="0"/>
              <a:t> na 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commons.wikimedia.org/wiki/File:PikiWiki_Israel_16251_Dead_Sea.JPG?uselang=cs</a:t>
            </a: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hlinkClick r:id="rId2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Obr. </a:t>
            </a:r>
            <a:r>
              <a:rPr lang="cs-CZ" sz="2000" dirty="0" smtClean="0"/>
              <a:t>7.: DESCLOITRES, Jacques. </a:t>
            </a:r>
            <a:r>
              <a:rPr lang="cs-CZ" sz="2000" dirty="0"/>
              <a:t>Commons.wikimedia.org. </a:t>
            </a:r>
            <a:r>
              <a:rPr lang="cs-CZ" sz="2000" dirty="0" smtClean="0"/>
              <a:t>Baikal.A2001296.0420.250m-NASA.jpg </a:t>
            </a:r>
            <a:r>
              <a:rPr lang="cs-CZ" sz="2000" dirty="0"/>
              <a:t>[online]. </a:t>
            </a:r>
            <a:r>
              <a:rPr lang="cs-CZ" sz="2000" dirty="0" smtClean="0"/>
              <a:t>2001 </a:t>
            </a:r>
            <a:r>
              <a:rPr lang="cs-CZ" sz="2000" dirty="0"/>
              <a:t>[cit. 2011-05-03]. Dostupný pod licencí </a:t>
            </a:r>
            <a:r>
              <a:rPr lang="cs-CZ" sz="2000" dirty="0" smtClean="0"/>
              <a:t>public 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/>
              <a:t>na </a:t>
            </a:r>
            <a:r>
              <a:rPr lang="cs-CZ" sz="2000" dirty="0" smtClean="0"/>
              <a:t>http</a:t>
            </a:r>
            <a:r>
              <a:rPr lang="cs-CZ" sz="2000" dirty="0"/>
              <a:t>://</a:t>
            </a:r>
            <a:r>
              <a:rPr lang="cs-CZ" sz="2000" dirty="0" smtClean="0"/>
              <a:t>commons.wikimedia.org/wiki/File:Baikal.A2001296.0420.250m-NASA.jpg?uselang=cs</a:t>
            </a: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Obr. 8.: KLOCHAK1923. </a:t>
            </a:r>
            <a:r>
              <a:rPr lang="cs-CZ" sz="2000" dirty="0"/>
              <a:t>Commons.wikimedia.org.</a:t>
            </a:r>
            <a:r>
              <a:rPr lang="cs-CZ" sz="2000" dirty="0" smtClean="0"/>
              <a:t> </a:t>
            </a:r>
            <a:r>
              <a:rPr lang="cs-CZ" sz="2000" dirty="0" err="1"/>
              <a:t>Moon</a:t>
            </a:r>
            <a:r>
              <a:rPr lang="cs-CZ" sz="2000" dirty="0"/>
              <a:t> on </a:t>
            </a:r>
            <a:r>
              <a:rPr lang="cs-CZ" sz="2000" dirty="0" smtClean="0"/>
              <a:t>Baikal.JPG </a:t>
            </a:r>
            <a:r>
              <a:rPr lang="cs-CZ" sz="2000" dirty="0"/>
              <a:t>[online]. </a:t>
            </a:r>
            <a:r>
              <a:rPr lang="cs-CZ" sz="2000" dirty="0" smtClean="0"/>
              <a:t>2011 </a:t>
            </a:r>
            <a:r>
              <a:rPr lang="cs-CZ" sz="2000" dirty="0"/>
              <a:t>[cit. 2011-05-03]. Dostupný pod licencí public  </a:t>
            </a:r>
            <a:r>
              <a:rPr lang="cs-CZ" sz="2000" dirty="0" err="1"/>
              <a:t>domain</a:t>
            </a:r>
            <a:r>
              <a:rPr lang="cs-CZ" sz="2000" dirty="0"/>
              <a:t> </a:t>
            </a:r>
            <a:r>
              <a:rPr lang="cs-CZ" sz="2000" dirty="0" smtClean="0"/>
              <a:t>na http</a:t>
            </a:r>
            <a:r>
              <a:rPr lang="cs-CZ" sz="2000"/>
              <a:t>://</a:t>
            </a:r>
            <a:r>
              <a:rPr lang="cs-CZ" sz="2000" smtClean="0"/>
              <a:t>commons.wikimedia.org/wiki/File:Moon_on_Baikal.JPG?uselang=cs</a:t>
            </a: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.</a:t>
            </a:r>
            <a:endParaRPr lang="cs-CZ" sz="2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686</Words>
  <Application>Microsoft Office PowerPoint</Application>
  <PresentationFormat>On-screen Show (4:3)</PresentationFormat>
  <Paragraphs>159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DUM</cp:lastModifiedBy>
  <cp:revision>53</cp:revision>
  <dcterms:created xsi:type="dcterms:W3CDTF">2012-05-01T21:25:49Z</dcterms:created>
  <dcterms:modified xsi:type="dcterms:W3CDTF">2012-10-04T21:21:43Z</dcterms:modified>
</cp:coreProperties>
</file>