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5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NÁZEV: Asie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škola, Chvalkovice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Náboženské systémy v Asii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12006C-CBAD-464E-BF7B-10F4BA0CBD4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DA7DEB-4286-4D43-B039-BD75A287F30C}" type="presOf" srcId="{D1B46980-6531-4606-95E6-44980827E919}" destId="{2BE915AB-18AA-4053-B92C-3BFC9ED204BB}" srcOrd="1" destOrd="0" presId="urn:microsoft.com/office/officeart/2005/8/layout/target3"/>
    <dgm:cxn modelId="{AF71F3A9-18A2-4F40-A91A-106D14B4C807}" type="presOf" srcId="{D1B46980-6531-4606-95E6-44980827E919}" destId="{6140AFEC-043D-4C43-A2F9-D0F5331DF3A3}" srcOrd="0" destOrd="0" presId="urn:microsoft.com/office/officeart/2005/8/layout/target3"/>
    <dgm:cxn modelId="{9D097D55-9753-49C4-AB1C-9AA66D06BFD9}" type="presOf" srcId="{757F3AB3-0718-4624-B441-E567A8F0AB56}" destId="{333A1088-737F-45CB-B68E-254E46348037}" srcOrd="0" destOrd="0" presId="urn:microsoft.com/office/officeart/2005/8/layout/target3"/>
    <dgm:cxn modelId="{70818807-27D9-445F-A761-E4CC07A0E313}" type="presOf" srcId="{D1D4F407-5343-4D3F-B5B9-D407B03CAEB4}" destId="{AED2198E-93D5-4001-81B4-73124B309672}" srcOrd="1" destOrd="0" presId="urn:microsoft.com/office/officeart/2005/8/layout/target3"/>
    <dgm:cxn modelId="{CE306882-DA97-4F37-95B1-9EF9DA6D5851}" type="presOf" srcId="{D1D4F407-5343-4D3F-B5B9-D407B03CAEB4}" destId="{D005CE8C-CC26-4C3E-AC11-E15060ECD759}" srcOrd="0" destOrd="0" presId="urn:microsoft.com/office/officeart/2005/8/layout/target3"/>
    <dgm:cxn modelId="{0F8CDE5C-9138-43F3-8251-AD39B00C9263}" type="presOf" srcId="{D8197B8C-B260-4A16-BDF4-0947B075E274}" destId="{25B08C86-7E15-44DC-BE7F-FFB55DD49D12}" srcOrd="0" destOrd="0" presId="urn:microsoft.com/office/officeart/2005/8/layout/target3"/>
    <dgm:cxn modelId="{EA50473C-2674-4FD7-8B28-351489B4D41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4E7476C-3007-4E90-9F8C-87774437C20F}" type="presOf" srcId="{4C35D32F-0EAB-4CD7-82EE-45574DC2A586}" destId="{8BEBB6EC-1DAA-4CAC-8A25-BC0FCBD5DBD5}" srcOrd="0" destOrd="0" presId="urn:microsoft.com/office/officeart/2005/8/layout/target3"/>
    <dgm:cxn modelId="{55D118C5-D71A-491B-89BF-09E5E6A5D450}" type="presOf" srcId="{D8197B8C-B260-4A16-BDF4-0947B075E274}" destId="{5A5FFA88-C948-4069-8E93-59FA12366E83}" srcOrd="1" destOrd="0" presId="urn:microsoft.com/office/officeart/2005/8/layout/target3"/>
    <dgm:cxn modelId="{B2033661-971C-4C89-9A0C-9D4172A5029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545DAB-1BBA-4A5F-9BCC-D8E184CDA69A}" type="presParOf" srcId="{333A1088-737F-45CB-B68E-254E46348037}" destId="{F5ABB229-8D3B-4694-996A-96F23CF14429}" srcOrd="0" destOrd="0" presId="urn:microsoft.com/office/officeart/2005/8/layout/target3"/>
    <dgm:cxn modelId="{58DEF62E-1C2B-41E1-B0D3-9B869138F0B8}" type="presParOf" srcId="{333A1088-737F-45CB-B68E-254E46348037}" destId="{F41139FD-01EE-4571-8B17-4FB00FC51163}" srcOrd="1" destOrd="0" presId="urn:microsoft.com/office/officeart/2005/8/layout/target3"/>
    <dgm:cxn modelId="{5BD918BB-E5C9-4559-ADCD-D45F6AA12F4C}" type="presParOf" srcId="{333A1088-737F-45CB-B68E-254E46348037}" destId="{D005CE8C-CC26-4C3E-AC11-E15060ECD759}" srcOrd="2" destOrd="0" presId="urn:microsoft.com/office/officeart/2005/8/layout/target3"/>
    <dgm:cxn modelId="{173B6A18-A128-424C-9207-93168813DC04}" type="presParOf" srcId="{333A1088-737F-45CB-B68E-254E46348037}" destId="{2C702D82-9B77-49B7-9568-BB8EB47C3372}" srcOrd="3" destOrd="0" presId="urn:microsoft.com/office/officeart/2005/8/layout/target3"/>
    <dgm:cxn modelId="{4DD7CD2F-8D23-46F4-A790-FE49D1C853EB}" type="presParOf" srcId="{333A1088-737F-45CB-B68E-254E46348037}" destId="{A52A0455-90FF-4808-ABD0-F02540D31D5A}" srcOrd="4" destOrd="0" presId="urn:microsoft.com/office/officeart/2005/8/layout/target3"/>
    <dgm:cxn modelId="{582FC8F9-26D2-4966-9464-A272245391E6}" type="presParOf" srcId="{333A1088-737F-45CB-B68E-254E46348037}" destId="{6140AFEC-043D-4C43-A2F9-D0F5331DF3A3}" srcOrd="5" destOrd="0" presId="urn:microsoft.com/office/officeart/2005/8/layout/target3"/>
    <dgm:cxn modelId="{F72EE24B-0762-4FE3-B1FA-23CA4AA4706C}" type="presParOf" srcId="{333A1088-737F-45CB-B68E-254E46348037}" destId="{9358AC05-5D7D-4327-9F80-1AD486AEA664}" srcOrd="6" destOrd="0" presId="urn:microsoft.com/office/officeart/2005/8/layout/target3"/>
    <dgm:cxn modelId="{F01D78C2-7FD8-4A5F-A49D-F49EDDE9A1F8}" type="presParOf" srcId="{333A1088-737F-45CB-B68E-254E46348037}" destId="{313FC574-E1CD-4FB4-B054-0B805CE0447D}" srcOrd="7" destOrd="0" presId="urn:microsoft.com/office/officeart/2005/8/layout/target3"/>
    <dgm:cxn modelId="{FCD93188-7BEA-499F-BD7C-4A6ED515CBD1}" type="presParOf" srcId="{333A1088-737F-45CB-B68E-254E46348037}" destId="{619D679B-A015-4ECF-8348-D1034C574F40}" srcOrd="8" destOrd="0" presId="urn:microsoft.com/office/officeart/2005/8/layout/target3"/>
    <dgm:cxn modelId="{8ECFB631-E87C-413C-A054-6287ACFBDD89}" type="presParOf" srcId="{333A1088-737F-45CB-B68E-254E46348037}" destId="{322283A8-4A27-4CDA-BAE3-F381106A9174}" srcOrd="9" destOrd="0" presId="urn:microsoft.com/office/officeart/2005/8/layout/target3"/>
    <dgm:cxn modelId="{20F6D26A-EAE9-4DEF-94AF-F2AC6B714351}" type="presParOf" srcId="{333A1088-737F-45CB-B68E-254E46348037}" destId="{FFC9F71D-1B4F-4AD9-A4A6-86ADEFC8AF5C}" srcOrd="10" destOrd="0" presId="urn:microsoft.com/office/officeart/2005/8/layout/target3"/>
    <dgm:cxn modelId="{652829CF-5CF5-4EA3-BA70-2F8DB890E58E}" type="presParOf" srcId="{333A1088-737F-45CB-B68E-254E46348037}" destId="{25B08C86-7E15-44DC-BE7F-FFB55DD49D12}" srcOrd="11" destOrd="0" presId="urn:microsoft.com/office/officeart/2005/8/layout/target3"/>
    <dgm:cxn modelId="{6C0C64C1-FF53-41E0-8040-8DD856C14DD1}" type="presParOf" srcId="{333A1088-737F-45CB-B68E-254E46348037}" destId="{76644BE8-9D7C-4C09-B250-3D10AF48CBB7}" srcOrd="12" destOrd="0" presId="urn:microsoft.com/office/officeart/2005/8/layout/target3"/>
    <dgm:cxn modelId="{3923008F-9897-4E32-A3C0-5E61425C386B}" type="presParOf" srcId="{333A1088-737F-45CB-B68E-254E46348037}" destId="{EE85B701-7295-41C0-BA7A-34D3756A2AE6}" srcOrd="13" destOrd="0" presId="urn:microsoft.com/office/officeart/2005/8/layout/target3"/>
    <dgm:cxn modelId="{82D6BE66-DC76-4A12-B68C-6A1C5AD59011}" type="presParOf" srcId="{333A1088-737F-45CB-B68E-254E46348037}" destId="{8BEBB6EC-1DAA-4CAC-8A25-BC0FCBD5DBD5}" srcOrd="14" destOrd="0" presId="urn:microsoft.com/office/officeart/2005/8/layout/target3"/>
    <dgm:cxn modelId="{B1AA7C89-4E50-42E7-8E00-7A592ACA7E9A}" type="presParOf" srcId="{333A1088-737F-45CB-B68E-254E46348037}" destId="{AED2198E-93D5-4001-81B4-73124B309672}" srcOrd="15" destOrd="0" presId="urn:microsoft.com/office/officeart/2005/8/layout/target3"/>
    <dgm:cxn modelId="{CC172661-D565-4FB0-9FF3-6A75884D5DCD}" type="presParOf" srcId="{333A1088-737F-45CB-B68E-254E46348037}" destId="{2BE915AB-18AA-4053-B92C-3BFC9ED204BB}" srcOrd="16" destOrd="0" presId="urn:microsoft.com/office/officeart/2005/8/layout/target3"/>
    <dgm:cxn modelId="{A6C6CD7F-7D5A-496E-84AD-00BE2B6402DD}" type="presParOf" srcId="{333A1088-737F-45CB-B68E-254E46348037}" destId="{6BB5E863-4638-4E1D-BFDE-399D028AC4ED}" srcOrd="17" destOrd="0" presId="urn:microsoft.com/office/officeart/2005/8/layout/target3"/>
    <dgm:cxn modelId="{EB430D40-F35C-4A85-A7E1-98284EB30AEE}" type="presParOf" srcId="{333A1088-737F-45CB-B68E-254E46348037}" destId="{5A5FFA88-C948-4069-8E93-59FA12366E83}" srcOrd="18" destOrd="0" presId="urn:microsoft.com/office/officeart/2005/8/layout/target3"/>
    <dgm:cxn modelId="{96593534-46FD-48E9-A33D-22ACB6DF2CEB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škola, Chvalkovice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Hlava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Asie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Náboženské systémy v Asii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CZ.1.07/1.1.05/04.0031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368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660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366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19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173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058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882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464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205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865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60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92D050"/>
            </a:gs>
            <a:gs pos="58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EF2ED-F68F-4129-BFFF-B47761B9F3CD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F4D9F-937A-4973-843A-EC0C5024D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493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03335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chemeClr val="accent6"/>
            </a:solidFill>
          </a:ln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529" y="4227303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828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Do sešitu si napište seznam náboženství, která znáte. </a:t>
            </a:r>
          </a:p>
          <a:p>
            <a:pPr marL="0" indent="0">
              <a:buNone/>
            </a:pPr>
            <a:r>
              <a:rPr lang="cs-CZ" dirty="0" smtClean="0"/>
              <a:t>…………………………                </a:t>
            </a:r>
            <a:r>
              <a:rPr lang="cs-CZ" dirty="0" smtClean="0"/>
              <a:t>…………………………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                </a:t>
            </a:r>
            <a:r>
              <a:rPr lang="cs-CZ" dirty="0" smtClean="0"/>
              <a:t>…………………………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                </a:t>
            </a:r>
            <a:r>
              <a:rPr lang="cs-CZ" dirty="0" smtClean="0"/>
              <a:t>…………………………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…………………………                </a:t>
            </a:r>
            <a:r>
              <a:rPr lang="cs-CZ" dirty="0" smtClean="0"/>
              <a:t>…………………………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Asii vznikla tato náboženství.</a:t>
            </a:r>
          </a:p>
          <a:p>
            <a:pPr marL="0" indent="0">
              <a:buNone/>
            </a:pPr>
            <a:r>
              <a:rPr lang="cs-CZ" dirty="0" smtClean="0"/>
              <a:t>BUDHISMUS  HINDUISMUS  ISLÁM  KŘESŤANSTVÍ  KONFUCIANISMUS  JUDAISMUS</a:t>
            </a:r>
          </a:p>
          <a:p>
            <a:pPr marL="0" indent="0">
              <a:buNone/>
            </a:pPr>
            <a:r>
              <a:rPr lang="cs-CZ" dirty="0" smtClean="0"/>
              <a:t>ŠAMANISMUS  ŠINTOISMUS  ZOROASTRISMUS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263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1245"/>
            <a:ext cx="9144000" cy="4663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4641" y="6027003"/>
            <a:ext cx="7848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NYO. </a:t>
            </a:r>
            <a:r>
              <a:rPr lang="en-US" sz="1400" dirty="0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:</a:t>
            </a:r>
            <a:r>
              <a:rPr lang="en-US" sz="1400" dirty="0" smtClean="0"/>
              <a:t> </a:t>
            </a:r>
            <a:r>
              <a:rPr lang="cs-CZ" sz="1400" dirty="0" err="1" smtClean="0">
                <a:effectLst/>
              </a:rPr>
              <a:t>World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religions</a:t>
            </a:r>
            <a:r>
              <a:rPr lang="cs-CZ" sz="1400" dirty="0" smtClean="0">
                <a:effectLst/>
              </a:rPr>
              <a:t> CZE.PNG</a:t>
            </a:r>
            <a:r>
              <a:rPr lang="cs-CZ" sz="1400" dirty="0" smtClean="0"/>
              <a:t> :</a:t>
            </a:r>
            <a:r>
              <a:rPr lang="en-US" sz="1400" dirty="0" smtClean="0"/>
              <a:t> [</a:t>
            </a:r>
            <a:r>
              <a:rPr lang="cs-CZ" sz="1400" dirty="0" smtClean="0"/>
              <a:t>online</a:t>
            </a:r>
            <a:r>
              <a:rPr lang="en-US" sz="1400" dirty="0" smtClean="0"/>
              <a:t>]. 200</a:t>
            </a:r>
            <a:r>
              <a:rPr lang="cs-CZ" sz="1400" dirty="0" smtClean="0"/>
              <a:t>8</a:t>
            </a:r>
            <a:r>
              <a:rPr lang="en-US" sz="1400" dirty="0" smtClean="0"/>
              <a:t> [cit. 201</a:t>
            </a:r>
            <a:r>
              <a:rPr lang="cs-CZ" sz="1400" dirty="0" smtClean="0"/>
              <a:t>1</a:t>
            </a:r>
            <a:r>
              <a:rPr lang="en-US" sz="1400" dirty="0" smtClean="0"/>
              <a:t>-</a:t>
            </a:r>
            <a:r>
              <a:rPr lang="cs-CZ" sz="1400" dirty="0" smtClean="0"/>
              <a:t>11</a:t>
            </a:r>
            <a:r>
              <a:rPr lang="en-US" sz="1400" dirty="0" smtClean="0"/>
              <a:t>-</a:t>
            </a:r>
            <a:r>
              <a:rPr lang="cs-CZ" sz="1400" dirty="0" smtClean="0"/>
              <a:t>20</a:t>
            </a:r>
            <a:r>
              <a:rPr lang="en-US" sz="1400" dirty="0" smtClean="0"/>
              <a:t>].</a:t>
            </a:r>
          </a:p>
          <a:p>
            <a:r>
              <a:rPr lang="en-US" sz="1400" dirty="0" err="1" smtClean="0"/>
              <a:t>Dostupné</a:t>
            </a:r>
            <a:r>
              <a:rPr lang="en-US" sz="1400" dirty="0" smtClean="0"/>
              <a:t> z WWW: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smtClean="0"/>
              <a:t>http://commons.wikimedia.org/wiki/File:World_religions_CZE.PNG </a:t>
            </a:r>
            <a:r>
              <a:rPr lang="en-US" sz="1400" dirty="0" err="1" smtClean="0"/>
              <a:t>Licence</a:t>
            </a:r>
            <a:r>
              <a:rPr lang="en-US" sz="1400" dirty="0" smtClean="0"/>
              <a:t>: public domain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9168" y="764704"/>
            <a:ext cx="5025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MAPA SVĚTOVÝCH NÁBOŽENSTVÍ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4644008" y="1412776"/>
            <a:ext cx="3312368" cy="2376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7164288" y="620688"/>
            <a:ext cx="648072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164288" y="476672"/>
            <a:ext cx="731290" cy="461665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ASIE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48464" y="56612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9502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oup 10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8262671"/>
              </p:ext>
            </p:extLst>
          </p:nvPr>
        </p:nvGraphicFramePr>
        <p:xfrm>
          <a:off x="0" y="1752600"/>
          <a:ext cx="9144000" cy="4852988"/>
        </p:xfrm>
        <a:graphic>
          <a:graphicData uri="http://schemas.openxmlformats.org/drawingml/2006/table">
            <a:tbl>
              <a:tblPr/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7620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islám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buddhismus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hinduismus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judaismus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(židovství)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křesťanství</a:t>
                      </a: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70092"/>
                    </a:solidFill>
                  </a:tcPr>
                </a:tc>
              </a:tr>
              <a:tr h="91122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70092"/>
                    </a:solidFill>
                  </a:tcPr>
                </a:tc>
              </a:tr>
              <a:tr h="317976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570092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887" y="87015"/>
            <a:ext cx="84280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Setřiď uvedené pojmy podle toho, ke kterému náboženství se pojí.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821" y="723146"/>
            <a:ext cx="65274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ible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0370" y="1279670"/>
            <a:ext cx="88120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křesťan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725672"/>
            <a:ext cx="87075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muslim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723146"/>
            <a:ext cx="81182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mešita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09000" y="723146"/>
            <a:ext cx="73289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kostel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25" y="1279670"/>
            <a:ext cx="73039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orán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723146"/>
            <a:ext cx="65594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Alláh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00370" y="723146"/>
            <a:ext cx="128394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Ježíš Kristus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62820" y="1279670"/>
            <a:ext cx="98591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Tripitaka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00933" y="714343"/>
            <a:ext cx="78579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Budha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723146"/>
            <a:ext cx="64607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Védy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48221" y="1247854"/>
            <a:ext cx="88549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irvána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38929" y="1277144"/>
            <a:ext cx="878767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pagoda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8566" y="1170910"/>
            <a:ext cx="115384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Převtělování </a:t>
            </a:r>
          </a:p>
          <a:p>
            <a:r>
              <a:rPr lang="cs-CZ" sz="1400" dirty="0" smtClean="0"/>
              <a:t>(reinkarnace)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1277144"/>
            <a:ext cx="105144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synagoga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93345" y="1277144"/>
            <a:ext cx="58419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Tóra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7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72563"/>
            <a:ext cx="1944216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Hinduismus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37708"/>
            <a:ext cx="4286250" cy="571500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ucitel\AppData\Local\Microsoft\Windows\Temporary Internet Files\Content.IE5\5AZPD9EJ\MP9002277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2563"/>
            <a:ext cx="2438400" cy="3657600"/>
          </a:xfrm>
          <a:prstGeom prst="rect">
            <a:avLst/>
          </a:prstGeom>
          <a:noFill/>
          <a:effectLst>
            <a:glow rad="101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19" y="63000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3740" y="343879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616" y="4191504"/>
            <a:ext cx="3674705" cy="2448272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14535" y="42930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605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72563"/>
            <a:ext cx="1944216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Budhismus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214438"/>
            <a:ext cx="3500437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4699"/>
            <a:ext cx="37909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1795" y="134076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2855" y="3648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526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72563"/>
            <a:ext cx="194421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Judaismus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02" y="987524"/>
            <a:ext cx="3007221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017" y="455321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4903"/>
            <a:ext cx="2448271" cy="3266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3648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60437" y="3826969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4101" name="Picture 5" descr="C:\Users\ucitel\AppData\Local\Microsoft\Windows\Temporary Internet Files\Content.IE5\S1B5P2D9\MC9001941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413" y="3661922"/>
            <a:ext cx="2658890" cy="296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834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72563"/>
            <a:ext cx="93610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Islám</a:t>
            </a:r>
            <a:endParaRPr lang="cs-CZ" sz="2400" dirty="0"/>
          </a:p>
        </p:txBody>
      </p:sp>
      <p:pic>
        <p:nvPicPr>
          <p:cNvPr id="5122" name="Picture 2" descr="C:\Users\ucitel\AppData\Local\Microsoft\Windows\Temporary Internet Files\Content.IE5\EXCEPZYU\MP900402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6575" y="122772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3" name="Picture 3" descr="C:\Users\ucitel\AppData\Local\Microsoft\Windows\Temporary Internet Files\Content.IE5\5AZPD9EJ\MC9003010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16671"/>
            <a:ext cx="2160239" cy="279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83921" y="382324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4" name="Picture 4" descr="C:\Users\ucitel\AppData\Local\Microsoft\Windows\Temporary Internet Files\Content.IE5\MYT2QODD\MC9003098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2563"/>
            <a:ext cx="3964913" cy="264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28376" y="42025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5" name="Picture 5" descr="C:\Users\ucitel\AppData\Local\Microsoft\Windows\Temporary Internet Files\Content.IE5\EGWGR12X\MP9004333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897" y="3590806"/>
            <a:ext cx="4570646" cy="301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55628" y="373338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079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8053" y="4508991"/>
            <a:ext cx="1106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ISLÁM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8053" y="1466746"/>
            <a:ext cx="2118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KŘESŤANSTVÍ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4392" y="2204864"/>
            <a:ext cx="21419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HINDUISMUS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04391" y="3697868"/>
            <a:ext cx="2015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BUDHISMUS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28053" y="2924944"/>
            <a:ext cx="1912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JUDAISMUS</a:t>
            </a:r>
            <a:endParaRPr lang="cs-CZ" sz="2800" dirty="0"/>
          </a:p>
        </p:txBody>
      </p:sp>
      <p:pic>
        <p:nvPicPr>
          <p:cNvPr id="9" name="Picture 99" descr="Obrázek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980729"/>
            <a:ext cx="3026269" cy="74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1" descr="Obrázek1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444997"/>
            <a:ext cx="2574032" cy="95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0" descr="Obrázek24"/>
          <p:cNvPicPr>
            <a:picLocks noChangeAspect="1" noChangeArrowheads="1"/>
          </p:cNvPicPr>
          <p:nvPr/>
        </p:nvPicPr>
        <p:blipFill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810000"/>
            <a:ext cx="2549799" cy="69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4" descr="Obrázek1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4698687"/>
            <a:ext cx="2868611" cy="66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8" descr="Obrázek26"/>
          <p:cNvPicPr>
            <a:picLocks noChangeAspect="1" noChangeArrowheads="1"/>
          </p:cNvPicPr>
          <p:nvPr/>
        </p:nvPicPr>
        <p:blipFill>
          <a:blip r:embed="rId6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5950141"/>
            <a:ext cx="2736305" cy="675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3942" y="209893"/>
            <a:ext cx="4320670" cy="46166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SPOJ POJMY, KTERÉ K SOBĚ PATŘÍ</a:t>
            </a:r>
            <a:endParaRPr lang="cs-CZ" sz="2400" dirty="0"/>
          </a:p>
        </p:txBody>
      </p:sp>
      <p:cxnSp>
        <p:nvCxnSpPr>
          <p:cNvPr id="16" name="Přímá spojnice se šipkou 15"/>
          <p:cNvCxnSpPr>
            <a:stCxn id="9" idx="1"/>
          </p:cNvCxnSpPr>
          <p:nvPr/>
        </p:nvCxnSpPr>
        <p:spPr>
          <a:xfrm flipH="1">
            <a:off x="3219686" y="1354543"/>
            <a:ext cx="1496329" cy="1714417"/>
          </a:xfrm>
          <a:prstGeom prst="straightConnector1">
            <a:avLst/>
          </a:prstGeom>
          <a:ln w="28575" cmpd="tri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5" idx="3"/>
          </p:cNvCxnSpPr>
          <p:nvPr/>
        </p:nvCxnSpPr>
        <p:spPr>
          <a:xfrm flipH="1">
            <a:off x="3219686" y="2924944"/>
            <a:ext cx="1584927" cy="1034534"/>
          </a:xfrm>
          <a:prstGeom prst="straightConnector1">
            <a:avLst/>
          </a:prstGeom>
          <a:ln w="28575" cmpd="tri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3" idx="1"/>
          </p:cNvCxnSpPr>
          <p:nvPr/>
        </p:nvCxnSpPr>
        <p:spPr>
          <a:xfrm flipH="1" flipV="1">
            <a:off x="2334446" y="4770601"/>
            <a:ext cx="2381569" cy="1517537"/>
          </a:xfrm>
          <a:prstGeom prst="straightConnector1">
            <a:avLst/>
          </a:prstGeom>
          <a:ln w="28575" cmpd="tri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3525230" y="1728356"/>
            <a:ext cx="1190785" cy="3042245"/>
          </a:xfrm>
          <a:prstGeom prst="straightConnector1">
            <a:avLst/>
          </a:prstGeom>
          <a:ln w="28575" cmpd="tri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3346325" y="2444997"/>
            <a:ext cx="1458288" cy="1714498"/>
          </a:xfrm>
          <a:prstGeom prst="straightConnector1">
            <a:avLst/>
          </a:prstGeom>
          <a:ln w="28575" cmpd="tri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3519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600" b="1" dirty="0" smtClean="0"/>
              <a:t>Téma</a:t>
            </a:r>
            <a:r>
              <a:rPr lang="cs-CZ" sz="1600" dirty="0" smtClean="0"/>
              <a:t>: Obyvatelstvo Asie</a:t>
            </a:r>
          </a:p>
          <a:p>
            <a:pPr>
              <a:lnSpc>
                <a:spcPct val="90000"/>
              </a:lnSpc>
            </a:pPr>
            <a:r>
              <a:rPr lang="cs-CZ" sz="1600" b="1" dirty="0" smtClean="0"/>
              <a:t>Autor</a:t>
            </a:r>
            <a:r>
              <a:rPr lang="cs-CZ" sz="1600" dirty="0" smtClean="0"/>
              <a:t>: Petr Hlava </a:t>
            </a:r>
          </a:p>
          <a:p>
            <a:pPr>
              <a:lnSpc>
                <a:spcPct val="90000"/>
              </a:lnSpc>
            </a:pPr>
            <a:r>
              <a:rPr lang="cs-CZ" sz="1600" b="1" dirty="0" smtClean="0"/>
              <a:t>Předmět</a:t>
            </a:r>
            <a:r>
              <a:rPr lang="cs-CZ" sz="1600" dirty="0" smtClean="0"/>
              <a:t>: Zeměpis</a:t>
            </a:r>
          </a:p>
          <a:p>
            <a:pPr>
              <a:lnSpc>
                <a:spcPct val="90000"/>
              </a:lnSpc>
            </a:pPr>
            <a:r>
              <a:rPr lang="cs-CZ" sz="1600" b="1" dirty="0" smtClean="0"/>
              <a:t>Ročník</a:t>
            </a:r>
            <a:r>
              <a:rPr lang="cs-CZ" sz="1600" dirty="0" smtClean="0"/>
              <a:t>: sedmý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b="1" dirty="0" smtClean="0"/>
              <a:t>Anotace: </a:t>
            </a:r>
          </a:p>
          <a:p>
            <a:r>
              <a:rPr lang="cs-CZ" sz="1600" dirty="0" smtClean="0"/>
              <a:t>Studenti dokáží identifikovat hlavní světová náboženství založené na asijském kontinentu a popsat hlavní charakteristiky těchto náboženství.</a:t>
            </a:r>
          </a:p>
          <a:p>
            <a:endParaRPr lang="cs-CZ" sz="1600" dirty="0"/>
          </a:p>
          <a:p>
            <a:r>
              <a:rPr lang="cs-CZ" sz="1600" b="1" dirty="0" smtClean="0"/>
              <a:t>Obsah</a:t>
            </a:r>
            <a:r>
              <a:rPr lang="cs-CZ" sz="1600" dirty="0" smtClean="0"/>
              <a:t>: Výuková prezentace je tvořena pro žáky sedmého ročníku. Určena je pro </a:t>
            </a:r>
            <a:r>
              <a:rPr lang="cs-CZ" sz="1600" dirty="0" smtClean="0"/>
              <a:t>samostatnou </a:t>
            </a:r>
            <a:r>
              <a:rPr lang="cs-CZ" sz="1600" dirty="0" smtClean="0"/>
              <a:t>práci žáků s internetem, atlasem a učebnicí. Materiál je vytvořen pro práci s interaktivní tabulí a doplněn pracovním listem.</a:t>
            </a:r>
          </a:p>
          <a:p>
            <a:endParaRPr lang="cs-CZ" sz="1600" dirty="0"/>
          </a:p>
          <a:p>
            <a:r>
              <a:rPr lang="cs-CZ" sz="1600" b="1" dirty="0" smtClean="0"/>
              <a:t>Použité materiály</a:t>
            </a:r>
            <a:r>
              <a:rPr lang="cs-CZ" sz="1600" dirty="0" smtClean="0"/>
              <a:t>: Zeměpis pro základní školy a víceletá gymnázia 7 ročník, Fraus, Plzeň, 2005.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4273722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53"/>
            <a:ext cx="8229600" cy="86895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886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800" b="1" dirty="0" smtClean="0">
                <a:effectLst/>
              </a:rPr>
              <a:t>2. </a:t>
            </a:r>
            <a:r>
              <a:rPr lang="cs-CZ" sz="1800" dirty="0" smtClean="0">
                <a:effectLst/>
              </a:rPr>
              <a:t>RAJESHODAYANCHAL. </a:t>
            </a:r>
            <a:r>
              <a:rPr lang="en-US" sz="1800" dirty="0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:</a:t>
            </a:r>
            <a:r>
              <a:rPr lang="en-US" sz="1800" dirty="0" smtClean="0"/>
              <a:t> </a:t>
            </a:r>
            <a:r>
              <a:rPr lang="cs-CZ" sz="1800" dirty="0" smtClean="0">
                <a:effectLst/>
              </a:rPr>
              <a:t>Kollimalai-siva-temple.JPG</a:t>
            </a:r>
            <a:r>
              <a:rPr lang="cs-CZ" sz="1800" dirty="0" smtClean="0"/>
              <a:t> :</a:t>
            </a:r>
            <a:r>
              <a:rPr lang="en-US" sz="1800" dirty="0" smtClean="0"/>
              <a:t> [</a:t>
            </a:r>
            <a:r>
              <a:rPr lang="cs-CZ" sz="1800" dirty="0" smtClean="0"/>
              <a:t>online</a:t>
            </a:r>
            <a:r>
              <a:rPr lang="en-US" sz="1800" dirty="0" smtClean="0"/>
              <a:t>]. 20</a:t>
            </a:r>
            <a:r>
              <a:rPr lang="cs-CZ" sz="1800" dirty="0" smtClean="0"/>
              <a:t>11 </a:t>
            </a:r>
            <a:r>
              <a:rPr lang="en-US" sz="1800" dirty="0" smtClean="0"/>
              <a:t>[cit. 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</a:t>
            </a:r>
            <a:r>
              <a:rPr lang="cs-CZ" sz="1800" dirty="0" smtClean="0"/>
              <a:t>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 WWW:</a:t>
            </a:r>
            <a:r>
              <a:rPr lang="cs-CZ" sz="1800" dirty="0" smtClean="0"/>
              <a:t> http://commons.wikimedia.org/wiki/File:Kollimalai-siva-temple.JPG . Licence: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</a:t>
            </a:r>
            <a:endParaRPr lang="cs-CZ" sz="1800" dirty="0" smtClean="0">
              <a:effectLst/>
            </a:endParaRPr>
          </a:p>
          <a:p>
            <a:pPr marL="0" indent="0">
              <a:buNone/>
            </a:pPr>
            <a:endParaRPr lang="cs-CZ" sz="1800" dirty="0" smtClean="0">
              <a:effectLst/>
            </a:endParaRPr>
          </a:p>
          <a:p>
            <a:pPr marL="0" indent="0">
              <a:buNone/>
            </a:pPr>
            <a:r>
              <a:rPr lang="cs-CZ" sz="1800" dirty="0" smtClean="0"/>
              <a:t>3. z www.office.com</a:t>
            </a:r>
          </a:p>
          <a:p>
            <a:pPr marL="0" indent="0">
              <a:buNone/>
            </a:pPr>
            <a:r>
              <a:rPr lang="cs-CZ" sz="1800" dirty="0" smtClean="0">
                <a:effectLst/>
              </a:rPr>
              <a:t>4. BOITON, </a:t>
            </a:r>
            <a:r>
              <a:rPr lang="cs-CZ" sz="1800" dirty="0" err="1" smtClean="0">
                <a:effectLst/>
              </a:rPr>
              <a:t>Pierre</a:t>
            </a:r>
            <a:r>
              <a:rPr lang="cs-CZ" sz="1800" dirty="0" smtClean="0">
                <a:effectLst/>
              </a:rPr>
              <a:t>-Emmanuel. </a:t>
            </a:r>
            <a:r>
              <a:rPr lang="en-US" sz="1800" dirty="0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:</a:t>
            </a:r>
            <a:r>
              <a:rPr lang="en-US" sz="1800" dirty="0" smtClean="0"/>
              <a:t> </a:t>
            </a:r>
            <a:r>
              <a:rPr lang="cs-CZ" sz="1800" dirty="0" err="1" smtClean="0">
                <a:effectLst/>
              </a:rPr>
              <a:t>Sadhu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Vârânasî</a:t>
            </a:r>
            <a:r>
              <a:rPr lang="cs-CZ" sz="1800" dirty="0" smtClean="0">
                <a:effectLst/>
              </a:rPr>
              <a:t> .</a:t>
            </a:r>
            <a:r>
              <a:rPr lang="cs-CZ" sz="1800" dirty="0" err="1" smtClean="0">
                <a:effectLst/>
              </a:rPr>
              <a:t>jpg</a:t>
            </a:r>
            <a:r>
              <a:rPr lang="cs-CZ" sz="1800" dirty="0" smtClean="0"/>
              <a:t> :</a:t>
            </a:r>
            <a:r>
              <a:rPr lang="en-US" sz="1800" dirty="0" smtClean="0"/>
              <a:t> [</a:t>
            </a:r>
            <a:r>
              <a:rPr lang="cs-CZ" sz="1800" dirty="0" smtClean="0"/>
              <a:t>online</a:t>
            </a:r>
            <a:r>
              <a:rPr lang="en-US" sz="1800" dirty="0" smtClean="0"/>
              <a:t>]. 20</a:t>
            </a:r>
            <a:r>
              <a:rPr lang="cs-CZ" sz="1800" dirty="0" smtClean="0"/>
              <a:t>10 </a:t>
            </a:r>
            <a:r>
              <a:rPr lang="en-US" sz="1800" dirty="0" smtClean="0"/>
              <a:t>[cit. 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</a:t>
            </a:r>
          </a:p>
          <a:p>
            <a:pPr marL="0" indent="0">
              <a:buNone/>
            </a:pPr>
            <a:r>
              <a:rPr lang="en-US" sz="1800" dirty="0" err="1" smtClean="0"/>
              <a:t>Dostupné</a:t>
            </a:r>
            <a:r>
              <a:rPr lang="en-US" sz="1800" dirty="0" smtClean="0"/>
              <a:t> z WWW:</a:t>
            </a:r>
            <a:r>
              <a:rPr lang="cs-CZ" sz="1800" dirty="0" smtClean="0"/>
              <a:t> http://commons.wikimedia.org/wiki/File:Sadhu_V%C3%A2r%C3%A2nas%C3%AE_.jpg</a:t>
            </a:r>
          </a:p>
          <a:p>
            <a:pPr marL="0" indent="0">
              <a:buNone/>
            </a:pPr>
            <a:r>
              <a:rPr lang="cs-CZ" sz="1800" dirty="0" smtClean="0"/>
              <a:t>Licence: </a:t>
            </a:r>
            <a:r>
              <a:rPr lang="cs-CZ" sz="1800" dirty="0" err="1"/>
              <a:t>C</a:t>
            </a:r>
            <a:r>
              <a:rPr lang="cs-CZ" sz="1800" dirty="0" err="1" smtClean="0"/>
              <a:t>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5. BEYER, </a:t>
            </a:r>
            <a:r>
              <a:rPr lang="cs-CZ" sz="1800" dirty="0" err="1" smtClean="0"/>
              <a:t>Dirk</a:t>
            </a:r>
            <a:r>
              <a:rPr lang="cs-CZ" sz="1800" dirty="0" smtClean="0"/>
              <a:t>. </a:t>
            </a:r>
            <a:r>
              <a:rPr lang="en-US" sz="1800" dirty="0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: </a:t>
            </a:r>
            <a:r>
              <a:rPr lang="sv-SE" sz="1800" dirty="0" smtClean="0">
                <a:effectLst/>
              </a:rPr>
              <a:t>Kamakura Budda Daibutsu front 1885.jpg</a:t>
            </a:r>
            <a:r>
              <a:rPr lang="cs-CZ" sz="1800" dirty="0" smtClean="0"/>
              <a:t>:</a:t>
            </a:r>
            <a:r>
              <a:rPr lang="en-US" sz="1800" dirty="0" smtClean="0"/>
              <a:t> [</a:t>
            </a:r>
            <a:r>
              <a:rPr lang="cs-CZ" sz="1800" dirty="0" smtClean="0"/>
              <a:t>online</a:t>
            </a:r>
            <a:r>
              <a:rPr lang="en-US" sz="1800" dirty="0" smtClean="0"/>
              <a:t>]. 20</a:t>
            </a:r>
            <a:r>
              <a:rPr lang="cs-CZ" sz="1800" dirty="0" smtClean="0"/>
              <a:t>05</a:t>
            </a:r>
            <a:r>
              <a:rPr lang="en-US" sz="1800" dirty="0" smtClean="0"/>
              <a:t>[cit. 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</a:t>
            </a:r>
            <a:r>
              <a:rPr lang="cs-CZ" sz="1800" dirty="0" smtClean="0"/>
              <a:t>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 WWW:</a:t>
            </a:r>
            <a:r>
              <a:rPr lang="cs-CZ" sz="1800" dirty="0"/>
              <a:t> </a:t>
            </a:r>
            <a:r>
              <a:rPr lang="cs-CZ" sz="1800" dirty="0" smtClean="0">
                <a:latin typeface="Book Antiqua" pitchFamily="18" charset="0"/>
              </a:rPr>
              <a:t>http://commons.wikimedia.org/wiki/File:Kamakura_Budda_Daibutsu_front_1885.jpg Licence: </a:t>
            </a:r>
            <a:r>
              <a:rPr lang="cs-CZ" sz="1800" dirty="0" err="1" smtClean="0">
                <a:latin typeface="Book Antiqua" pitchFamily="18" charset="0"/>
              </a:rPr>
              <a:t>Creative</a:t>
            </a:r>
            <a:r>
              <a:rPr lang="cs-CZ" sz="1800" dirty="0" smtClean="0">
                <a:latin typeface="Book Antiqua" pitchFamily="18" charset="0"/>
              </a:rPr>
              <a:t> </a:t>
            </a:r>
            <a:r>
              <a:rPr lang="cs-CZ" sz="1800" dirty="0" err="1" smtClean="0">
                <a:latin typeface="Book Antiqua" pitchFamily="18" charset="0"/>
              </a:rPr>
              <a:t>commons</a:t>
            </a:r>
            <a:endParaRPr lang="cs-CZ" sz="1800" dirty="0" smtClean="0">
              <a:latin typeface="Book Antiqua" pitchFamily="18" charset="0"/>
            </a:endParaRPr>
          </a:p>
          <a:p>
            <a:pPr marL="0" indent="0">
              <a:buNone/>
            </a:pPr>
            <a:endParaRPr lang="cs-CZ" sz="1800" dirty="0" smtClean="0">
              <a:latin typeface="Book Antiqua" pitchFamily="18" charset="0"/>
            </a:endParaRPr>
          </a:p>
          <a:p>
            <a:pPr marL="0" indent="0">
              <a:buNone/>
            </a:pPr>
            <a:r>
              <a:rPr lang="cs-CZ" sz="1800" dirty="0" smtClean="0"/>
              <a:t>6. ELECTRON. </a:t>
            </a:r>
            <a:r>
              <a:rPr lang="en-US" sz="1800" dirty="0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:  </a:t>
            </a:r>
            <a:r>
              <a:rPr lang="en-US" sz="1800" dirty="0" smtClean="0">
                <a:effectLst/>
              </a:rPr>
              <a:t>Very happy Tibetan Buddhist Monk.jpg</a:t>
            </a:r>
            <a:r>
              <a:rPr lang="cs-CZ" sz="1800" b="1" dirty="0" smtClean="0"/>
              <a:t>: </a:t>
            </a:r>
            <a:r>
              <a:rPr lang="en-US" sz="1800" dirty="0" smtClean="0"/>
              <a:t>[</a:t>
            </a:r>
            <a:r>
              <a:rPr lang="cs-CZ" sz="1800" dirty="0" smtClean="0"/>
              <a:t>online</a:t>
            </a:r>
            <a:r>
              <a:rPr lang="en-US" sz="1800" dirty="0" smtClean="0"/>
              <a:t>]. 20</a:t>
            </a:r>
            <a:r>
              <a:rPr lang="cs-CZ" sz="1800" dirty="0" smtClean="0"/>
              <a:t>10 </a:t>
            </a:r>
            <a:r>
              <a:rPr lang="en-US" sz="1800" dirty="0" smtClean="0"/>
              <a:t>[cit. 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</a:t>
            </a:r>
            <a:r>
              <a:rPr lang="cs-CZ" sz="1800" dirty="0" smtClean="0"/>
              <a:t>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 WWW:</a:t>
            </a:r>
            <a:r>
              <a:rPr lang="cs-CZ" sz="1800" dirty="0" smtClean="0"/>
              <a:t> </a:t>
            </a:r>
            <a:r>
              <a:rPr lang="cs-CZ" sz="1800" dirty="0" smtClean="0">
                <a:effectLst/>
              </a:rPr>
              <a:t>http://commons.wikimedia.org/wiki/File:Very_happy_Tibetan_Buddhist_Monk.jpg</a:t>
            </a:r>
            <a:endParaRPr lang="en-US" sz="1800" dirty="0" smtClean="0">
              <a:effectLst/>
            </a:endParaRPr>
          </a:p>
          <a:p>
            <a:pPr marL="0" indent="0">
              <a:buNone/>
            </a:pPr>
            <a:r>
              <a:rPr lang="cs-CZ" sz="1800" dirty="0" smtClean="0"/>
              <a:t>Licence: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endParaRPr lang="cs-CZ" sz="1800" dirty="0" smtClean="0"/>
          </a:p>
          <a:p>
            <a:pPr marL="0" indent="0">
              <a:buNone/>
            </a:pPr>
            <a:endParaRPr lang="cs-CZ" sz="1800" b="1" dirty="0" smtClean="0">
              <a:effectLst/>
            </a:endParaRPr>
          </a:p>
          <a:p>
            <a:pPr marL="0" indent="0">
              <a:buNone/>
            </a:pPr>
            <a:r>
              <a:rPr lang="cs-CZ" sz="1800" dirty="0" smtClean="0"/>
              <a:t>7</a:t>
            </a:r>
            <a:r>
              <a:rPr lang="cs-CZ" sz="1800" dirty="0" smtClean="0">
                <a:effectLst/>
              </a:rPr>
              <a:t>. MGARTEN. </a:t>
            </a:r>
            <a:r>
              <a:rPr lang="en-US" sz="1800" dirty="0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: </a:t>
            </a:r>
            <a:r>
              <a:rPr lang="cs-CZ" sz="1800" dirty="0" err="1" smtClean="0">
                <a:effectLst/>
              </a:rPr>
              <a:t>Young</a:t>
            </a:r>
            <a:r>
              <a:rPr lang="cs-CZ" sz="1800" dirty="0" smtClean="0">
                <a:effectLst/>
              </a:rPr>
              <a:t> hasid.jpg</a:t>
            </a:r>
            <a:r>
              <a:rPr lang="cs-CZ" sz="1800" dirty="0" smtClean="0"/>
              <a:t> :</a:t>
            </a:r>
            <a:r>
              <a:rPr lang="en-US" sz="1800" dirty="0" smtClean="0"/>
              <a:t> [</a:t>
            </a:r>
            <a:r>
              <a:rPr lang="cs-CZ" sz="1800" dirty="0" smtClean="0"/>
              <a:t>online</a:t>
            </a:r>
            <a:r>
              <a:rPr lang="en-US" sz="1800" dirty="0" smtClean="0"/>
              <a:t>]. 20</a:t>
            </a:r>
            <a:r>
              <a:rPr lang="cs-CZ" sz="1800" dirty="0" smtClean="0"/>
              <a:t>07</a:t>
            </a:r>
            <a:r>
              <a:rPr lang="en-US" sz="1800" dirty="0" smtClean="0"/>
              <a:t>[cit. 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</a:t>
            </a:r>
            <a:r>
              <a:rPr lang="cs-CZ" sz="1800" dirty="0" smtClean="0"/>
              <a:t>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 WWW:</a:t>
            </a:r>
            <a:r>
              <a:rPr lang="cs-CZ" sz="1800" dirty="0" smtClean="0"/>
              <a:t> </a:t>
            </a:r>
            <a:endParaRPr lang="cs-CZ" sz="1800" dirty="0" smtClean="0">
              <a:effectLst/>
            </a:endParaRPr>
          </a:p>
          <a:p>
            <a:pPr marL="0" indent="0">
              <a:buNone/>
            </a:pPr>
            <a:r>
              <a:rPr lang="cs-CZ" sz="1800" dirty="0" smtClean="0">
                <a:effectLst/>
              </a:rPr>
              <a:t>http://commons.wikimedia.org/wiki/File:Young_hasid.jpg</a:t>
            </a:r>
            <a:r>
              <a:rPr lang="cs-CZ" sz="1800" dirty="0"/>
              <a:t> </a:t>
            </a:r>
            <a:r>
              <a:rPr lang="cs-CZ" sz="1800" dirty="0" smtClean="0"/>
              <a:t> </a:t>
            </a:r>
            <a:r>
              <a:rPr lang="cs-CZ" sz="1800" dirty="0" smtClean="0">
                <a:latin typeface="Book Antiqua" pitchFamily="18" charset="0"/>
              </a:rPr>
              <a:t>Licence: </a:t>
            </a:r>
            <a:r>
              <a:rPr lang="cs-CZ" sz="1800" dirty="0" err="1" smtClean="0">
                <a:latin typeface="Book Antiqua" pitchFamily="18" charset="0"/>
              </a:rPr>
              <a:t>Creative</a:t>
            </a:r>
            <a:r>
              <a:rPr lang="cs-CZ" sz="1800" dirty="0" smtClean="0">
                <a:latin typeface="Book Antiqua" pitchFamily="18" charset="0"/>
              </a:rPr>
              <a:t> </a:t>
            </a:r>
            <a:r>
              <a:rPr lang="cs-CZ" sz="1800" dirty="0" err="1" smtClean="0">
                <a:latin typeface="Book Antiqua" pitchFamily="18" charset="0"/>
              </a:rPr>
              <a:t>commons</a:t>
            </a:r>
            <a:endParaRPr lang="cs-CZ" sz="1800" dirty="0" smtClean="0">
              <a:latin typeface="Book Antiqua" pitchFamily="18" charset="0"/>
            </a:endParaRP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8</a:t>
            </a:r>
            <a:r>
              <a:rPr lang="cs-CZ" sz="1800" dirty="0" smtClean="0"/>
              <a:t>. MIZRAHI, </a:t>
            </a:r>
            <a:r>
              <a:rPr lang="cs-CZ" sz="1800" dirty="0" err="1" smtClean="0"/>
              <a:t>Rabino</a:t>
            </a:r>
            <a:r>
              <a:rPr lang="cs-CZ" sz="1800" dirty="0" smtClean="0">
                <a:effectLst/>
              </a:rPr>
              <a:t>. </a:t>
            </a:r>
            <a:r>
              <a:rPr lang="en-US" sz="1800" dirty="0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: </a:t>
            </a:r>
            <a:r>
              <a:rPr lang="cs-CZ" sz="1800" dirty="0" smtClean="0">
                <a:effectLst/>
              </a:rPr>
              <a:t>Ajnazat.jpg: </a:t>
            </a:r>
            <a:r>
              <a:rPr lang="en-US" sz="1800" dirty="0" smtClean="0"/>
              <a:t>[</a:t>
            </a:r>
            <a:r>
              <a:rPr lang="cs-CZ" sz="1800" dirty="0" smtClean="0"/>
              <a:t>online</a:t>
            </a:r>
            <a:r>
              <a:rPr lang="en-US" sz="1800" dirty="0" smtClean="0"/>
              <a:t>]. 20</a:t>
            </a:r>
            <a:r>
              <a:rPr lang="cs-CZ" sz="1800" dirty="0" smtClean="0"/>
              <a:t>07</a:t>
            </a:r>
            <a:r>
              <a:rPr lang="en-US" sz="1800" dirty="0" smtClean="0"/>
              <a:t>[cit. 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11</a:t>
            </a:r>
            <a:r>
              <a:rPr lang="en-US" sz="1800" dirty="0" smtClean="0"/>
              <a:t>-</a:t>
            </a:r>
            <a:r>
              <a:rPr lang="cs-CZ" sz="1800" dirty="0" smtClean="0"/>
              <a:t>20</a:t>
            </a:r>
            <a:r>
              <a:rPr lang="en-US" sz="1800" dirty="0" smtClean="0"/>
              <a:t>].</a:t>
            </a:r>
            <a:r>
              <a:rPr lang="cs-CZ" sz="1800" dirty="0" smtClean="0"/>
              <a:t>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 WWW:</a:t>
            </a:r>
            <a:r>
              <a:rPr lang="cs-CZ" sz="1800" dirty="0" smtClean="0"/>
              <a:t> </a:t>
            </a:r>
            <a:endParaRPr lang="cs-CZ" sz="1800" dirty="0" smtClean="0">
              <a:effectLst/>
            </a:endParaRPr>
          </a:p>
          <a:p>
            <a:pPr marL="0" indent="0">
              <a:buNone/>
            </a:pPr>
            <a:r>
              <a:rPr lang="cs-CZ" sz="1800" dirty="0" smtClean="0">
                <a:latin typeface="Book Antiqua" pitchFamily="18" charset="0"/>
              </a:rPr>
              <a:t>http://commons.wikimedia.org/wiki/File:Ajnazat.jpg Licence: </a:t>
            </a:r>
            <a:r>
              <a:rPr lang="cs-CZ" sz="1800" dirty="0" err="1" smtClean="0">
                <a:latin typeface="Book Antiqua" pitchFamily="18" charset="0"/>
              </a:rPr>
              <a:t>Creative</a:t>
            </a:r>
            <a:r>
              <a:rPr lang="cs-CZ" sz="1800" dirty="0" smtClean="0">
                <a:latin typeface="Book Antiqua" pitchFamily="18" charset="0"/>
              </a:rPr>
              <a:t> </a:t>
            </a:r>
            <a:r>
              <a:rPr lang="cs-CZ" sz="1800" dirty="0" err="1" smtClean="0">
                <a:latin typeface="Book Antiqua" pitchFamily="18" charset="0"/>
              </a:rPr>
              <a:t>commons</a:t>
            </a:r>
            <a:endParaRPr lang="cs-CZ" sz="1800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r>
              <a:rPr lang="cs-CZ" sz="1800" dirty="0" smtClean="0"/>
              <a:t>9. – 13. </a:t>
            </a:r>
            <a:r>
              <a:rPr lang="cs-CZ" sz="1800" dirty="0"/>
              <a:t>z</a:t>
            </a:r>
            <a:r>
              <a:rPr lang="cs-CZ" sz="1800" dirty="0" smtClean="0"/>
              <a:t> www.office.com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11112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513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Hlava Petr</cp:lastModifiedBy>
  <cp:revision>22</cp:revision>
  <dcterms:created xsi:type="dcterms:W3CDTF">2011-11-20T18:50:47Z</dcterms:created>
  <dcterms:modified xsi:type="dcterms:W3CDTF">2011-11-20T22:59:27Z</dcterms:modified>
</cp:coreProperties>
</file>