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Česko a jeho přírodní poměry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škola, Chvalkovice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Hlava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Povrch České republiky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CZ.1.07/1.1.05/04.0031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škola, Chvalkovice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Hlava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Česko a jeho přírodní poměry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Povrch České republiky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CZ.1.07/1.1.05/04.0031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4B68B-B5BB-46A7-95E0-A6468ACC066D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903A0-7D84-4030-8C98-7315AC9196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894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AA32F5-C053-40C9-BB41-737B13F1A1B9}" type="slidenum">
              <a:rPr lang="en-US"/>
              <a:pPr/>
              <a:t>6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1000">
              <a:schemeClr val="accent1">
                <a:tint val="44500"/>
                <a:satMod val="160000"/>
                <a:lumMod val="53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6171098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1207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latin typeface="+mn-lt"/>
              </a:rPr>
              <a:t>Nížiny</a:t>
            </a:r>
            <a:endParaRPr lang="cs-CZ" sz="36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48224"/>
            <a:ext cx="7112916" cy="5498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0311" y="6175007"/>
            <a:ext cx="968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Mapa 1.</a:t>
            </a:r>
            <a:endParaRPr lang="cs-CZ" b="1" dirty="0"/>
          </a:p>
        </p:txBody>
      </p:sp>
      <p:sp>
        <p:nvSpPr>
          <p:cNvPr id="5" name="Šipka dolů 4"/>
          <p:cNvSpPr/>
          <p:nvPr/>
        </p:nvSpPr>
        <p:spPr>
          <a:xfrm>
            <a:off x="4499992" y="2852936"/>
            <a:ext cx="244090" cy="50405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2483604"/>
            <a:ext cx="2126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Polabská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nížina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Šipka dolů 7"/>
          <p:cNvSpPr/>
          <p:nvPr/>
        </p:nvSpPr>
        <p:spPr>
          <a:xfrm rot="10992788">
            <a:off x="5893401" y="4947140"/>
            <a:ext cx="229456" cy="58339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707904" y="5640741"/>
            <a:ext cx="2779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Dolnomoravský úval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10252" y="4077072"/>
            <a:ext cx="2813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Hornomoravský úval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 rot="10800000">
            <a:off x="6262805" y="4192488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9120028">
            <a:off x="4885641" y="4901762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672969" y="5008005"/>
            <a:ext cx="3193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Dyjskosvratecký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ký</a:t>
            </a:r>
            <a:r>
              <a:rPr lang="cs-CZ" sz="2400" b="1" dirty="0" smtClean="0">
                <a:solidFill>
                  <a:srgbClr val="FF0000"/>
                </a:solidFill>
              </a:rPr>
              <a:t> úval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321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8" grpId="0" animBg="1"/>
      <p:bldP spid="9" grpId="0"/>
      <p:bldP spid="11" grpId="0"/>
      <p:bldP spid="10" grpId="0" animBg="1"/>
      <p:bldP spid="12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+mn-lt"/>
              </a:rPr>
              <a:t>Pohoří a vrchoviny</a:t>
            </a:r>
            <a:endParaRPr lang="cs-CZ" sz="3600" dirty="0"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435" y="947726"/>
            <a:ext cx="7185679" cy="555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96356" y="6327844"/>
            <a:ext cx="968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Mapa 2.</a:t>
            </a:r>
            <a:endParaRPr lang="cs-CZ" b="1" dirty="0"/>
          </a:p>
        </p:txBody>
      </p:sp>
      <p:sp>
        <p:nvSpPr>
          <p:cNvPr id="8" name="Šipka doprava 7"/>
          <p:cNvSpPr/>
          <p:nvPr/>
        </p:nvSpPr>
        <p:spPr>
          <a:xfrm rot="10800000">
            <a:off x="5055268" y="2490131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2374715"/>
            <a:ext cx="1371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Krkonoše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3" y="908720"/>
            <a:ext cx="2570213" cy="192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47107" y="1052527"/>
            <a:ext cx="843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Sněžka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 rot="19120028">
            <a:off x="3990170" y="2572306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199356" y="1805505"/>
            <a:ext cx="18128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Jizerské hory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Šipka dolů 13"/>
          <p:cNvSpPr/>
          <p:nvPr/>
        </p:nvSpPr>
        <p:spPr>
          <a:xfrm>
            <a:off x="3789279" y="1958196"/>
            <a:ext cx="244090" cy="50405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732310" y="3639700"/>
            <a:ext cx="1723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Krušné hory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 rot="18183720">
            <a:off x="3035599" y="3035219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3551386" y="3263047"/>
            <a:ext cx="2323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České středohoří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Šipka dolů 17"/>
          <p:cNvSpPr/>
          <p:nvPr/>
        </p:nvSpPr>
        <p:spPr>
          <a:xfrm rot="10992788">
            <a:off x="2451261" y="3156608"/>
            <a:ext cx="229456" cy="58339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243254" y="1473166"/>
            <a:ext cx="1754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Lužické hory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0" name="Šipka dolů 19"/>
          <p:cNvSpPr/>
          <p:nvPr/>
        </p:nvSpPr>
        <p:spPr>
          <a:xfrm>
            <a:off x="3288530" y="4553676"/>
            <a:ext cx="244090" cy="50405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2787623" y="5157192"/>
            <a:ext cx="118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Šumava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2" name="Šipka doprava 21"/>
          <p:cNvSpPr/>
          <p:nvPr/>
        </p:nvSpPr>
        <p:spPr>
          <a:xfrm rot="14056895">
            <a:off x="3409992" y="3976465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3911324" y="4402758"/>
            <a:ext cx="773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Brdy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5" name="Šipka doprava 24"/>
          <p:cNvSpPr/>
          <p:nvPr/>
        </p:nvSpPr>
        <p:spPr>
          <a:xfrm rot="18183720">
            <a:off x="1812255" y="4293283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1281375" y="4683150"/>
            <a:ext cx="1343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Český les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7" name="Šipka doprava 26"/>
          <p:cNvSpPr/>
          <p:nvPr/>
        </p:nvSpPr>
        <p:spPr>
          <a:xfrm rot="14056895">
            <a:off x="4771328" y="4487696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4796041" y="4931138"/>
            <a:ext cx="22296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Českomoravská 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vrchovina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9" name="Šipka doprava 28"/>
          <p:cNvSpPr/>
          <p:nvPr/>
        </p:nvSpPr>
        <p:spPr>
          <a:xfrm rot="10800000">
            <a:off x="5576435" y="3035219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6341622" y="2919803"/>
            <a:ext cx="1730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Orlické hory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Šipka doprava 31"/>
          <p:cNvSpPr/>
          <p:nvPr/>
        </p:nvSpPr>
        <p:spPr>
          <a:xfrm rot="10800000">
            <a:off x="6256045" y="3609295"/>
            <a:ext cx="668860" cy="2308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6924905" y="3451396"/>
            <a:ext cx="1255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Jeseníky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4" name="Šipka doprava 33"/>
          <p:cNvSpPr/>
          <p:nvPr/>
        </p:nvSpPr>
        <p:spPr>
          <a:xfrm rot="14635382">
            <a:off x="6538261" y="4722052"/>
            <a:ext cx="1573928" cy="26389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4998222" y="5682616"/>
            <a:ext cx="34517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Moravskoslezské Beskydy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01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/>
      <p:bldP spid="4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1" grpId="0"/>
      <p:bldP spid="32" grpId="0" animBg="1"/>
      <p:bldP spid="33" grpId="0"/>
      <p:bldP spid="34" grpId="0" animBg="1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+mn-lt"/>
              </a:rPr>
              <a:t>Nejvyšší vrcholy našich pohoří</a:t>
            </a:r>
            <a:endParaRPr lang="cs-CZ" sz="36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4320480" cy="5373216"/>
          </a:xfrm>
        </p:spPr>
        <p:txBody>
          <a:bodyPr>
            <a:normAutofit/>
          </a:bodyPr>
          <a:lstStyle/>
          <a:p>
            <a:r>
              <a:rPr lang="cs-CZ" dirty="0" smtClean="0"/>
              <a:t>Jizerské hory</a:t>
            </a:r>
          </a:p>
          <a:p>
            <a:r>
              <a:rPr lang="cs-CZ" dirty="0" smtClean="0"/>
              <a:t>Lužické hory</a:t>
            </a:r>
          </a:p>
          <a:p>
            <a:r>
              <a:rPr lang="cs-CZ" dirty="0" smtClean="0"/>
              <a:t>České středohoří</a:t>
            </a:r>
          </a:p>
          <a:p>
            <a:r>
              <a:rPr lang="cs-CZ" dirty="0" smtClean="0"/>
              <a:t>Krušné hory</a:t>
            </a:r>
          </a:p>
          <a:p>
            <a:r>
              <a:rPr lang="cs-CZ" dirty="0" smtClean="0"/>
              <a:t>Brdy</a:t>
            </a:r>
          </a:p>
          <a:p>
            <a:r>
              <a:rPr lang="cs-CZ" dirty="0" smtClean="0"/>
              <a:t>Český les</a:t>
            </a:r>
          </a:p>
          <a:p>
            <a:r>
              <a:rPr lang="cs-CZ" dirty="0" smtClean="0"/>
              <a:t>Šumava</a:t>
            </a:r>
          </a:p>
          <a:p>
            <a:r>
              <a:rPr lang="cs-CZ" dirty="0" smtClean="0"/>
              <a:t>Českomoravská </a:t>
            </a:r>
            <a:r>
              <a:rPr lang="cs-CZ" dirty="0" err="1" smtClean="0"/>
              <a:t>vrchov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63332" y="1628800"/>
            <a:ext cx="1031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Smrk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63332" y="2270847"/>
            <a:ext cx="7360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Luž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63332" y="2847875"/>
            <a:ext cx="1865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Milešovka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63332" y="3432650"/>
            <a:ext cx="1576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Klínovec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63332" y="4038973"/>
            <a:ext cx="7509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Tok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63332" y="4645296"/>
            <a:ext cx="15345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Čerchov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63331" y="5230071"/>
            <a:ext cx="12622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Plechý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61659" y="5822539"/>
            <a:ext cx="1519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Javořice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7410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+mn-lt"/>
              </a:rPr>
              <a:t>Nejvyšší vrcholy našich pohoří</a:t>
            </a:r>
            <a:endParaRPr lang="cs-CZ" sz="36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4320480" cy="5373216"/>
          </a:xfrm>
        </p:spPr>
        <p:txBody>
          <a:bodyPr>
            <a:normAutofit/>
          </a:bodyPr>
          <a:lstStyle/>
          <a:p>
            <a:r>
              <a:rPr lang="cs-CZ" dirty="0" smtClean="0"/>
              <a:t>Orlické hory</a:t>
            </a:r>
          </a:p>
          <a:p>
            <a:r>
              <a:rPr lang="cs-CZ" dirty="0" smtClean="0"/>
              <a:t>Jeseníky</a:t>
            </a:r>
          </a:p>
          <a:p>
            <a:r>
              <a:rPr lang="cs-CZ" dirty="0" smtClean="0"/>
              <a:t>Moravskoslezské Beskydy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963332" y="1628800"/>
            <a:ext cx="2327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Velká Deštná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63332" y="2270847"/>
            <a:ext cx="1364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Praděd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63332" y="2847875"/>
            <a:ext cx="17788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Lysá Hora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6994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66700" y="260648"/>
            <a:ext cx="8686800" cy="5334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cs-CZ" dirty="0"/>
              <a:t>K uvedeným horám vyhledejte jejich nadmořské výšky: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04800" y="1295400"/>
            <a:ext cx="86106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dirty="0"/>
              <a:t>Sněžka – 				Klínovec – </a:t>
            </a:r>
          </a:p>
          <a:p>
            <a:pPr>
              <a:spcBef>
                <a:spcPct val="50000"/>
              </a:spcBef>
            </a:pPr>
            <a:r>
              <a:rPr lang="cs-CZ" dirty="0"/>
              <a:t>Velká Deštná – 			Luž – </a:t>
            </a:r>
          </a:p>
          <a:p>
            <a:pPr>
              <a:spcBef>
                <a:spcPct val="50000"/>
              </a:spcBef>
            </a:pPr>
            <a:r>
              <a:rPr lang="cs-CZ" dirty="0"/>
              <a:t>Milešovka – 				Plechý – </a:t>
            </a:r>
          </a:p>
          <a:p>
            <a:pPr>
              <a:spcBef>
                <a:spcPct val="50000"/>
              </a:spcBef>
            </a:pPr>
            <a:r>
              <a:rPr lang="cs-CZ" dirty="0"/>
              <a:t>Javořice – 				Lysá hora – </a:t>
            </a:r>
          </a:p>
          <a:p>
            <a:pPr>
              <a:spcBef>
                <a:spcPct val="50000"/>
              </a:spcBef>
            </a:pPr>
            <a:r>
              <a:rPr lang="cs-CZ" dirty="0"/>
              <a:t>Praděd – 				Smrk – </a:t>
            </a:r>
          </a:p>
          <a:p>
            <a:pPr>
              <a:spcBef>
                <a:spcPct val="50000"/>
              </a:spcBef>
            </a:pPr>
            <a:r>
              <a:rPr lang="cs-CZ" dirty="0" err="1"/>
              <a:t>Čerchov</a:t>
            </a:r>
            <a:r>
              <a:rPr lang="cs-CZ" dirty="0"/>
              <a:t> – 				Tok – 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979712" y="1308867"/>
            <a:ext cx="1544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1 602 m n. m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359790" y="1837989"/>
            <a:ext cx="20313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1 115 m n. m.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267744" y="2348880"/>
            <a:ext cx="1439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837 m n. m.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267744" y="2996952"/>
            <a:ext cx="1439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837 m n. m.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147723" y="3573016"/>
            <a:ext cx="1569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1491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267744" y="4126944"/>
            <a:ext cx="1569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1042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516216" y="1308867"/>
            <a:ext cx="1569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1244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1873160"/>
            <a:ext cx="1439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793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516216" y="2348880"/>
            <a:ext cx="1569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1378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516216" y="2996952"/>
            <a:ext cx="1569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1323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516216" y="3573016"/>
            <a:ext cx="1569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1124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4008297"/>
            <a:ext cx="1439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865 </a:t>
            </a:r>
            <a:r>
              <a:rPr lang="cs-CZ" sz="2000" b="1" dirty="0">
                <a:solidFill>
                  <a:srgbClr val="FF0000"/>
                </a:solidFill>
              </a:rPr>
              <a:t>m n. m.</a:t>
            </a:r>
          </a:p>
        </p:txBody>
      </p:sp>
    </p:spTree>
    <p:extLst>
      <p:ext uri="{BB962C8B-B14F-4D97-AF65-F5344CB8AC3E}">
        <p14:creationId xmlns:p14="http://schemas.microsoft.com/office/powerpoint/2010/main" val="128966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10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build="p"/>
      <p:bldP spid="40963" grpId="0" build="p"/>
      <p:bldP spid="2" grpId="0"/>
      <p:bldP spid="5" grpId="0"/>
      <p:bldP spid="3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učiva: povrch České republiky – nížiny, pohoří a nejvyšší hory. Žáci při prezentaci vyhledávají objekty ve svých příručních mapách. </a:t>
            </a:r>
            <a:r>
              <a:rPr lang="cs-CZ"/>
              <a:t>Ke konci prezentace je zařazeno opakování formou samostatné práce žáků s možností kontroly.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04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Mapa 1. a  2: BLOOD, </a:t>
            </a:r>
            <a:r>
              <a:rPr lang="cs-CZ" sz="2000" dirty="0" err="1" smtClean="0"/>
              <a:t>Captain</a:t>
            </a:r>
            <a:r>
              <a:rPr lang="cs-CZ" sz="2000" dirty="0" smtClean="0"/>
              <a:t>.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: </a:t>
            </a:r>
            <a:r>
              <a:rPr lang="cs-CZ" sz="2000" dirty="0" smtClean="0"/>
              <a:t>Tschechien_topo.png: </a:t>
            </a:r>
            <a:r>
              <a:rPr lang="cs-CZ" sz="2000" dirty="0"/>
              <a:t>[On line]. </a:t>
            </a:r>
            <a:r>
              <a:rPr lang="cs-CZ" sz="2000" dirty="0" smtClean="0"/>
              <a:t>2005 </a:t>
            </a:r>
            <a:r>
              <a:rPr lang="cs-CZ" sz="2000" dirty="0"/>
              <a:t>[cit. </a:t>
            </a:r>
            <a:r>
              <a:rPr lang="cs-CZ" sz="2000" dirty="0" smtClean="0"/>
              <a:t>2011-09-29]. </a:t>
            </a:r>
            <a:r>
              <a:rPr lang="cs-CZ" sz="2000" dirty="0"/>
              <a:t>Dostupné z WWW: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upload.wikimedia.org/</a:t>
            </a:r>
            <a:r>
              <a:rPr lang="cs-CZ" sz="2000" dirty="0" err="1" smtClean="0"/>
              <a:t>wikipedia</a:t>
            </a:r>
            <a:r>
              <a:rPr lang="cs-CZ" sz="2000" dirty="0" smtClean="0"/>
              <a:t>/</a:t>
            </a:r>
            <a:r>
              <a:rPr lang="cs-CZ" sz="2000" dirty="0" err="1" smtClean="0"/>
              <a:t>commons</a:t>
            </a:r>
            <a:r>
              <a:rPr lang="cs-CZ" sz="2000" dirty="0" smtClean="0"/>
              <a:t>/0/08/Tschechien_topo.png. Dostupný pod licencí:</a:t>
            </a:r>
            <a:r>
              <a:rPr lang="cs-CZ" sz="2000" dirty="0"/>
              <a:t> </a:t>
            </a:r>
            <a:r>
              <a:rPr lang="en-US" sz="2000" dirty="0" smtClean="0"/>
              <a:t>Creative </a:t>
            </a:r>
            <a:r>
              <a:rPr lang="en-US" sz="2000" dirty="0"/>
              <a:t>Commons Attribution-Share Alike 3.0 </a:t>
            </a:r>
            <a:r>
              <a:rPr lang="en-US" sz="2000" dirty="0" err="1"/>
              <a:t>Unported</a:t>
            </a:r>
            <a:r>
              <a:rPr lang="en-US" sz="2000" dirty="0"/>
              <a:t> license</a:t>
            </a:r>
            <a:r>
              <a:rPr lang="en-US" sz="2000" dirty="0" smtClean="0"/>
              <a:t>.</a:t>
            </a:r>
            <a:endParaRPr lang="cs-CZ" sz="2000" dirty="0"/>
          </a:p>
          <a:p>
            <a:r>
              <a:rPr lang="cs-CZ" sz="2000" dirty="0" smtClean="0"/>
              <a:t>Obr.: </a:t>
            </a:r>
            <a:r>
              <a:rPr lang="cs-CZ" sz="2000" dirty="0" err="1" smtClean="0"/>
              <a:t>CS:Šjů</a:t>
            </a:r>
            <a:r>
              <a:rPr lang="cs-CZ" sz="2000" dirty="0" smtClean="0"/>
              <a:t>.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: </a:t>
            </a:r>
            <a:r>
              <a:rPr lang="pl-PL" sz="2000" dirty="0"/>
              <a:t>Sněžka, z Růžové hory (01).</a:t>
            </a:r>
            <a:r>
              <a:rPr lang="pl-PL" sz="2000" dirty="0" smtClean="0"/>
              <a:t>jpg:</a:t>
            </a:r>
            <a:r>
              <a:rPr lang="cs-CZ" sz="2000" dirty="0"/>
              <a:t> [On line]. 2005 [cit. 2011-09-29]. Dostupné z </a:t>
            </a:r>
            <a:r>
              <a:rPr lang="cs-CZ" sz="2000" dirty="0" smtClean="0"/>
              <a:t>WWW: http</a:t>
            </a:r>
            <a:r>
              <a:rPr lang="cs-CZ" sz="2000" dirty="0"/>
              <a:t>://commons.wikimedia.org/wiki/File:Sn%C4%9B%C5%BEka,_z_R%C5%AF%C5%BEov%C3%A9_hory_(01).</a:t>
            </a:r>
            <a:r>
              <a:rPr lang="cs-CZ" sz="2000" dirty="0" err="1" smtClean="0"/>
              <a:t>jpg</a:t>
            </a:r>
            <a:r>
              <a:rPr lang="cs-CZ" sz="2000" dirty="0" smtClean="0"/>
              <a:t>. </a:t>
            </a:r>
            <a:r>
              <a:rPr lang="cs-CZ" sz="2000" dirty="0"/>
              <a:t>Dostupný pod licencí: </a:t>
            </a:r>
            <a:r>
              <a:rPr lang="en-US" sz="2000" dirty="0"/>
              <a:t>Creative Commons Attribution-Share Alike 3.0 </a:t>
            </a:r>
            <a:r>
              <a:rPr lang="en-US" sz="2000" dirty="0" err="1"/>
              <a:t>Unported</a:t>
            </a:r>
            <a:r>
              <a:rPr lang="en-US" sz="2000" dirty="0"/>
              <a:t> license.</a:t>
            </a: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6872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335</Words>
  <Application>Microsoft Office PowerPoint</Application>
  <PresentationFormat>Předvádění na obrazovce (4:3)</PresentationFormat>
  <Paragraphs>76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Nížiny</vt:lpstr>
      <vt:lpstr>Pohoří a vrchoviny</vt:lpstr>
      <vt:lpstr>Nejvyšší vrcholy našich pohoří</vt:lpstr>
      <vt:lpstr>Nejvyšší vrcholy našich pohoří</vt:lpstr>
      <vt:lpstr>Prezentace aplikace PowerPoint</vt:lpstr>
      <vt:lpstr>Metodika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Hlava Petr</cp:lastModifiedBy>
  <cp:revision>23</cp:revision>
  <dcterms:created xsi:type="dcterms:W3CDTF">2011-06-20T10:40:08Z</dcterms:created>
  <dcterms:modified xsi:type="dcterms:W3CDTF">2011-10-24T15:14:03Z</dcterms:modified>
</cp:coreProperties>
</file>