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7" r:id="rId2"/>
    <p:sldId id="296" r:id="rId3"/>
    <p:sldId id="282" r:id="rId4"/>
    <p:sldId id="283" r:id="rId5"/>
    <p:sldId id="285" r:id="rId6"/>
    <p:sldId id="286" r:id="rId7"/>
    <p:sldId id="287" r:id="rId8"/>
    <p:sldId id="289" r:id="rId9"/>
    <p:sldId id="290" r:id="rId10"/>
    <p:sldId id="294" r:id="rId11"/>
    <p:sldId id="291" r:id="rId12"/>
    <p:sldId id="292" r:id="rId13"/>
    <p:sldId id="293" r:id="rId14"/>
    <p:sldId id="295" r:id="rId15"/>
    <p:sldId id="288" r:id="rId16"/>
    <p:sldId id="29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DA81B8-36FD-4A9C-94E1-BC5BBDF796A5}" type="presOf" srcId="{914700B9-77B5-440A-A438-DE98B6D4894D}" destId="{BD9AF279-D483-48F2-BBBD-45F8E8923512}" srcOrd="1" destOrd="0" presId="urn:microsoft.com/office/officeart/2005/8/layout/target3"/>
    <dgm:cxn modelId="{B594627C-5DCF-47C2-9047-62FB5014877F}" type="presOf" srcId="{27FE2D31-D344-4B63-A89A-A89AB0D9F3E3}" destId="{FE47432B-CA46-450C-8D8F-66C300A95B52}" srcOrd="0" destOrd="0" presId="urn:microsoft.com/office/officeart/2005/8/layout/target3"/>
    <dgm:cxn modelId="{A976C958-867C-480C-8955-EF7260CF6B61}" type="presOf" srcId="{1D8420EA-BFA0-403B-80F5-647FA396CC45}" destId="{8467D0EB-87A2-4285-8ACA-0398EFBF29BC}" srcOrd="1" destOrd="0" presId="urn:microsoft.com/office/officeart/2005/8/layout/target3"/>
    <dgm:cxn modelId="{B708CF7E-5BFF-4C31-962F-3ADF92375758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B5A2A88-98A7-436D-B706-41A2F58E2383}" type="presOf" srcId="{100B6B2E-82E6-4C11-B19B-F2DB3A0EA64F}" destId="{645AA564-2E9E-4954-AD87-AE01782CEC59}" srcOrd="0" destOrd="0" presId="urn:microsoft.com/office/officeart/2005/8/layout/target3"/>
    <dgm:cxn modelId="{64509B6F-38D2-47F2-84E7-E38500DC656D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8BF0A66A-0F4E-4D27-ABDD-5E36BC9D35F7}" type="presOf" srcId="{130831A4-0540-4EC5-8F5A-93030E89D2D9}" destId="{F69CC921-512E-49F4-824C-A648EC5F27A5}" srcOrd="0" destOrd="0" presId="urn:microsoft.com/office/officeart/2005/8/layout/target3"/>
    <dgm:cxn modelId="{26529687-1D90-46C9-AF72-2518896136B4}" type="presOf" srcId="{100B6B2E-82E6-4C11-B19B-F2DB3A0EA64F}" destId="{DBA8199F-D892-4A8E-A352-2B7844050E09}" srcOrd="1" destOrd="0" presId="urn:microsoft.com/office/officeart/2005/8/layout/target3"/>
    <dgm:cxn modelId="{C5500DE7-6474-44F5-9474-AA6F7661B5CB}" type="presOf" srcId="{1D8420EA-BFA0-403B-80F5-647FA396CC45}" destId="{F7B3C0B7-F0F7-4F49-B02C-3630F8C5FAE5}" srcOrd="0" destOrd="0" presId="urn:microsoft.com/office/officeart/2005/8/layout/target3"/>
    <dgm:cxn modelId="{7198869B-F72E-4C32-AA5B-DE49B243E97C}" type="presParOf" srcId="{FE47432B-CA46-450C-8D8F-66C300A95B52}" destId="{B522209E-30D0-49D6-A340-2D383A11C668}" srcOrd="0" destOrd="0" presId="urn:microsoft.com/office/officeart/2005/8/layout/target3"/>
    <dgm:cxn modelId="{EC7A3D4F-04FE-4A41-99A3-7E1653163BE7}" type="presParOf" srcId="{FE47432B-CA46-450C-8D8F-66C300A95B52}" destId="{ED5A8377-51D5-4DC5-B0E7-680166966720}" srcOrd="1" destOrd="0" presId="urn:microsoft.com/office/officeart/2005/8/layout/target3"/>
    <dgm:cxn modelId="{ACAB35C9-8FBA-4F94-91F0-60A49C6ECC2D}" type="presParOf" srcId="{FE47432B-CA46-450C-8D8F-66C300A95B52}" destId="{F69CC921-512E-49F4-824C-A648EC5F27A5}" srcOrd="2" destOrd="0" presId="urn:microsoft.com/office/officeart/2005/8/layout/target3"/>
    <dgm:cxn modelId="{31AA0A08-C51B-4711-95E0-AB20909E217E}" type="presParOf" srcId="{FE47432B-CA46-450C-8D8F-66C300A95B52}" destId="{61C9CE18-EDA6-4EDF-BA1C-09779D38FBBF}" srcOrd="3" destOrd="0" presId="urn:microsoft.com/office/officeart/2005/8/layout/target3"/>
    <dgm:cxn modelId="{6338F3BF-18C9-4569-B9C9-8236A99168C8}" type="presParOf" srcId="{FE47432B-CA46-450C-8D8F-66C300A95B52}" destId="{D60DEAAB-7AFE-435A-ACF6-18851E4B0426}" srcOrd="4" destOrd="0" presId="urn:microsoft.com/office/officeart/2005/8/layout/target3"/>
    <dgm:cxn modelId="{2404264D-2B96-4C58-B221-BA2B9D052D2C}" type="presParOf" srcId="{FE47432B-CA46-450C-8D8F-66C300A95B52}" destId="{F7B3C0B7-F0F7-4F49-B02C-3630F8C5FAE5}" srcOrd="5" destOrd="0" presId="urn:microsoft.com/office/officeart/2005/8/layout/target3"/>
    <dgm:cxn modelId="{88484474-49C3-45CA-9E44-6C7FA0D2D283}" type="presParOf" srcId="{FE47432B-CA46-450C-8D8F-66C300A95B52}" destId="{C9DA9446-E2D3-4F6A-8960-3CADFBF870B8}" srcOrd="6" destOrd="0" presId="urn:microsoft.com/office/officeart/2005/8/layout/target3"/>
    <dgm:cxn modelId="{A2E11F39-575A-4B6B-AC66-7DB8E20B53C4}" type="presParOf" srcId="{FE47432B-CA46-450C-8D8F-66C300A95B52}" destId="{9726EC6F-D322-4CD3-B489-1BE3DF7CE70B}" srcOrd="7" destOrd="0" presId="urn:microsoft.com/office/officeart/2005/8/layout/target3"/>
    <dgm:cxn modelId="{05D40083-DE85-4A88-9EE8-72100094F5F6}" type="presParOf" srcId="{FE47432B-CA46-450C-8D8F-66C300A95B52}" destId="{645AA564-2E9E-4954-AD87-AE01782CEC59}" srcOrd="8" destOrd="0" presId="urn:microsoft.com/office/officeart/2005/8/layout/target3"/>
    <dgm:cxn modelId="{E494631D-2D70-43F5-B0E7-AAB6F63BD072}" type="presParOf" srcId="{FE47432B-CA46-450C-8D8F-66C300A95B52}" destId="{8538CAC4-6A86-42B8-B5AF-2FF155DB9D02}" srcOrd="9" destOrd="0" presId="urn:microsoft.com/office/officeart/2005/8/layout/target3"/>
    <dgm:cxn modelId="{394D72F3-C49D-4BEB-97BF-A20461FBE0B3}" type="presParOf" srcId="{FE47432B-CA46-450C-8D8F-66C300A95B52}" destId="{26FD6024-A07F-46D0-8BC0-B5E595C5673D}" srcOrd="10" destOrd="0" presId="urn:microsoft.com/office/officeart/2005/8/layout/target3"/>
    <dgm:cxn modelId="{7FF505F1-0F16-4089-96F5-34E294C593F1}" type="presParOf" srcId="{FE47432B-CA46-450C-8D8F-66C300A95B52}" destId="{E73F1C26-6DCD-4001-88B9-355E01E2BCE7}" srcOrd="11" destOrd="0" presId="urn:microsoft.com/office/officeart/2005/8/layout/target3"/>
    <dgm:cxn modelId="{E3488565-1599-46F8-B3F1-40402F8C409D}" type="presParOf" srcId="{FE47432B-CA46-450C-8D8F-66C300A95B52}" destId="{8E23E229-92FC-49D1-B5FE-0303176B8A4E}" srcOrd="12" destOrd="0" presId="urn:microsoft.com/office/officeart/2005/8/layout/target3"/>
    <dgm:cxn modelId="{32A6A6E0-483D-4BAC-ABA3-55366B192FA9}" type="presParOf" srcId="{FE47432B-CA46-450C-8D8F-66C300A95B52}" destId="{8467D0EB-87A2-4285-8ACA-0398EFBF29BC}" srcOrd="13" destOrd="0" presId="urn:microsoft.com/office/officeart/2005/8/layout/target3"/>
    <dgm:cxn modelId="{9ECE4C8D-5A0F-4D7B-9B1C-21457E303CB3}" type="presParOf" srcId="{FE47432B-CA46-450C-8D8F-66C300A95B52}" destId="{DBA8199F-D892-4A8E-A352-2B7844050E09}" srcOrd="14" destOrd="0" presId="urn:microsoft.com/office/officeart/2005/8/layout/target3"/>
    <dgm:cxn modelId="{F2C36305-7AD9-4FF2-8CF3-CD2DA7638C8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voltag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ylo_nas_pet_Rychnov_nad_Kneznou_2011.JPG" TargetMode="External"/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Vladislav_Vancur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roslav_Foglar.jpg" TargetMode="External"/><Relationship Id="rId5" Type="http://schemas.openxmlformats.org/officeDocument/2006/relationships/hyperlink" Target="http://cs.wikipedia.org/wiki/Soubor:Bust_of_Karel_Pol%C3%A1%C4%8Dek.jpg" TargetMode="External"/><Relationship Id="rId4" Type="http://schemas.openxmlformats.org/officeDocument/2006/relationships/hyperlink" Target="http://cs.wikipedia.org/wiki/Soubor:Karel_%C4%8Capek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3.emf"/><Relationship Id="rId4" Type="http://schemas.openxmlformats.org/officeDocument/2006/relationships/package" Target="../embeddings/Dokument_aplikace_Microsoft_Word1.doc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6565488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Česká próza 20. století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o základních rysech české prózy 20. století a o životě a díle vybraných spisovatelů. 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doplní  informace o autorech, románech a postavách české prózy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do tabulky,  na základě indícií rozpozná autora prozaika a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na základě fotografií odhalí filmové adaptace slavných českých próz 20. století.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Česká próza</a:t>
            </a:r>
            <a:br>
              <a:rPr lang="cs-CZ" dirty="0" smtClean="0"/>
            </a:br>
            <a:r>
              <a:rPr lang="cs-CZ" dirty="0" smtClean="0"/>
              <a:t> 20. století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82726"/>
          </a:xfrm>
        </p:spPr>
        <p:txBody>
          <a:bodyPr>
            <a:noAutofit/>
          </a:bodyPr>
          <a:lstStyle/>
          <a:p>
            <a:pPr lvl="0"/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informace do tabulky</a:t>
            </a:r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500174"/>
            <a:ext cx="785818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autora prozaika</a:t>
            </a:r>
            <a: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Karel Čapek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Karel Poláček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lvl="0"/>
            <a:r>
              <a:rPr lang="cs-CZ" dirty="0" smtClean="0"/>
              <a:t>Který ze spisovatelů měl za manželku herečku Olgu Scheinpflugovou?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0"/>
            <a:r>
              <a:rPr lang="cs-CZ" dirty="0" smtClean="0"/>
              <a:t>Který ze spisovatelů zemřel v koncentračním táboře?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3071810"/>
            <a:ext cx="1928826" cy="2357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70" y="3000372"/>
            <a:ext cx="1892206" cy="2446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autora prozaika</a:t>
            </a:r>
            <a: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Jaroslav Foglar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Jan Drda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lvl="0"/>
            <a:r>
              <a:rPr lang="cs-CZ" dirty="0" smtClean="0"/>
              <a:t>Který ze spisovatelů je tvůrcem dobrodružné chlapecké literatury?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0"/>
            <a:r>
              <a:rPr lang="cs-CZ" dirty="0" smtClean="0"/>
              <a:t>Který z autorů napsal povídku Pancéřová pěst?</a:t>
            </a:r>
          </a:p>
          <a:p>
            <a:pPr lvl="0"/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r>
              <a:rPr lang="cs-CZ" dirty="0" smtClean="0"/>
              <a:t>Tentýž autor napsal cyklus povídek Němá barikáda.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3143248"/>
            <a:ext cx="1714512" cy="2313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autora prozaika</a:t>
            </a:r>
            <a: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Ota Pavel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Vladislav Vančura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lvl="0"/>
            <a:r>
              <a:rPr lang="cs-CZ" dirty="0" smtClean="0"/>
              <a:t>Kdo pracoval jako sportovní komentátor? Proslul například knihou Pohádka o Raškovi?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Dle autobiografické knihy mu rodiče přezdívali Prdelka.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Který ze spisovatelů pracoval jako lékař a žil na Zbraslavi?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3286124"/>
            <a:ext cx="1628776" cy="2088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Rozhodni, zda-li je tvrzení pravdivé </a:t>
            </a:r>
            <a:endParaRPr lang="cs-CZ" sz="40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329246" cy="4525963"/>
          </a:xfrm>
        </p:spPr>
        <p:txBody>
          <a:bodyPr>
            <a:normAutofit/>
          </a:bodyPr>
          <a:lstStyle/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Jan Neruda se nemohl setkat </a:t>
            </a:r>
          </a:p>
          <a:p>
            <a:pPr lvl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s Karlem Čapkem.   </a:t>
            </a:r>
          </a:p>
          <a:p>
            <a:pPr lvl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             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Bílá nemoc je divadelní </a:t>
            </a:r>
          </a:p>
          <a:p>
            <a:pPr lvl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hra.</a:t>
            </a:r>
          </a:p>
          <a:p>
            <a:pPr lvl="0"/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Karel Čapek zemřel </a:t>
            </a:r>
          </a:p>
          <a:p>
            <a:pPr lvl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před 2. světovou válku.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72198" y="1600200"/>
            <a:ext cx="1852602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" name="Elipsa 4"/>
          <p:cNvSpPr/>
          <p:nvPr/>
        </p:nvSpPr>
        <p:spPr>
          <a:xfrm>
            <a:off x="5857884" y="1714488"/>
            <a:ext cx="185738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857884" y="3357562"/>
            <a:ext cx="192879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929322" y="5000636"/>
            <a:ext cx="185738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Rozhodni, zda-li je tvrzení pravdivé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Vladislav Vančura byl popraven.</a:t>
            </a:r>
          </a:p>
          <a:p>
            <a:pPr lvl="0"/>
            <a:endParaRPr lang="cs-CZ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Jaroslav Hašek nebojoval ve válce</a:t>
            </a:r>
          </a:p>
          <a:p>
            <a:pPr lvl="0"/>
            <a:endParaRPr lang="cs-CZ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Ota Pavel napsal knihu Smrt krásných srnců.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72264" y="1643050"/>
            <a:ext cx="214314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643570" y="1571612"/>
            <a:ext cx="178595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5008" y="3071810"/>
            <a:ext cx="185738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715008" y="4786322"/>
            <a:ext cx="185738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Filmové adaptace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2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Většina z románů  20. století byla zfilmována.</a:t>
            </a:r>
          </a:p>
          <a:p>
            <a:pPr lvl="0"/>
            <a:r>
              <a:rPr lang="cs-CZ" sz="32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Poznáš z obrázků, o které literární dílo se jedná?</a:t>
            </a:r>
          </a:p>
          <a:p>
            <a:pPr lvl="0"/>
            <a:r>
              <a:rPr lang="cs-CZ" sz="32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Připiš pod obrázek jméno filmu (je totožné s literárním dílem) a spisovatele, který román napsal.</a:t>
            </a:r>
            <a:endParaRPr lang="cs-CZ" sz="32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Filmové adaptace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5000636"/>
            <a:ext cx="4040188" cy="132396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Osudy dobrého vojáka Švejka</a:t>
            </a:r>
          </a:p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5025" y="5000636"/>
            <a:ext cx="4041775" cy="132396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Jak jsem potkal ryby</a:t>
            </a:r>
          </a:p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16913"/>
            <a:ext cx="4040188" cy="3555162"/>
          </a:xfrm>
        </p:spPr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45025" y="1516913"/>
            <a:ext cx="4041775" cy="3197972"/>
          </a:xfrm>
        </p:spPr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61238" y="1571612"/>
            <a:ext cx="2096316" cy="2902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38522" y="2143115"/>
            <a:ext cx="3676816" cy="2286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Elipsa 8"/>
          <p:cNvSpPr/>
          <p:nvPr/>
        </p:nvSpPr>
        <p:spPr>
          <a:xfrm>
            <a:off x="1000100" y="5786454"/>
            <a:ext cx="3000396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J.Hašek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429256" y="5857892"/>
            <a:ext cx="285752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O.Pavel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Filmové adaptace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4929198"/>
            <a:ext cx="4040188" cy="139540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Postřižiny</a:t>
            </a:r>
          </a:p>
          <a:p>
            <a:pPr algn="ctr"/>
            <a:endParaRPr lang="cs-CZ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algn="ctr"/>
            <a:endParaRPr lang="cs-CZ" dirty="0">
              <a:solidFill>
                <a:srgbClr val="00B0F0"/>
              </a:solidFill>
              <a:cs typeface="Times New Roman" pitchFamily="18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3438" y="4929198"/>
            <a:ext cx="4041775" cy="139540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Záhada hlavolamu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16913"/>
            <a:ext cx="4040188" cy="3055095"/>
          </a:xfrm>
        </p:spPr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45025" y="1516913"/>
            <a:ext cx="4041775" cy="3269410"/>
          </a:xfrm>
        </p:spPr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143116"/>
            <a:ext cx="3071834" cy="2225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2143116"/>
            <a:ext cx="3238510" cy="2198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Elipsa 8"/>
          <p:cNvSpPr/>
          <p:nvPr/>
        </p:nvSpPr>
        <p:spPr>
          <a:xfrm>
            <a:off x="5500694" y="5643578"/>
            <a:ext cx="2786082" cy="84296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J.Foglar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857224" y="5643578"/>
            <a:ext cx="2928958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B.Hrabal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Filmové adaptace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5000636"/>
            <a:ext cx="4040188" cy="132396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Ostře sledované vlaky</a:t>
            </a:r>
          </a:p>
          <a:p>
            <a:pPr algn="ctr"/>
            <a:endParaRPr lang="cs-CZ" dirty="0" smtClean="0"/>
          </a:p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5025" y="5072074"/>
            <a:ext cx="4041775" cy="125252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Bylo nás pět</a:t>
            </a:r>
          </a:p>
          <a:p>
            <a:pPr algn="ctr"/>
            <a:endParaRPr lang="cs-CZ" dirty="0" smtClean="0"/>
          </a:p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16913"/>
            <a:ext cx="4040188" cy="3340848"/>
          </a:xfrm>
        </p:spPr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45025" y="1516913"/>
            <a:ext cx="4041775" cy="3126534"/>
          </a:xfrm>
        </p:spPr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2134092"/>
            <a:ext cx="2952758" cy="2233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2071678"/>
            <a:ext cx="3619499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Elipsa 8"/>
          <p:cNvSpPr/>
          <p:nvPr/>
        </p:nvSpPr>
        <p:spPr>
          <a:xfrm>
            <a:off x="1000100" y="5643578"/>
            <a:ext cx="2643206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B.Hrabal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357818" y="5572140"/>
            <a:ext cx="257176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K.Poláček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J. Hašek – Osudy dobrého vojáka Švejka za světové války – Švejk</a:t>
            </a:r>
          </a:p>
          <a:p>
            <a:r>
              <a:rPr lang="cs-CZ" dirty="0" smtClean="0"/>
              <a:t>J. Drda – Hrátky s čertem – Martin Kabát</a:t>
            </a:r>
          </a:p>
          <a:p>
            <a:r>
              <a:rPr lang="cs-CZ" dirty="0" smtClean="0"/>
              <a:t>B. Hrabal – Postřižiny – strýc Pepin</a:t>
            </a:r>
          </a:p>
          <a:p>
            <a:r>
              <a:rPr lang="cs-CZ" dirty="0" smtClean="0"/>
              <a:t>O. Pavel – Zlatí úhoři – Prdelka</a:t>
            </a:r>
          </a:p>
          <a:p>
            <a:r>
              <a:rPr lang="cs-CZ" dirty="0" smtClean="0"/>
              <a:t>J. Škvorecký – Tankový prapor – Dany Smiřický</a:t>
            </a:r>
          </a:p>
          <a:p>
            <a:r>
              <a:rPr lang="cs-CZ" dirty="0" smtClean="0"/>
              <a:t>V. Vančura – Rozmarné léto - A. Důra</a:t>
            </a:r>
          </a:p>
          <a:p>
            <a:r>
              <a:rPr lang="cs-CZ" dirty="0" smtClean="0"/>
              <a:t>K. Poláček – Bylo nás pět – Petr Bajza</a:t>
            </a:r>
          </a:p>
          <a:p>
            <a:r>
              <a:rPr lang="cs-CZ" dirty="0" smtClean="0"/>
              <a:t>J. Foglar – Záhada hlavolamu – Rychlonožka</a:t>
            </a:r>
          </a:p>
          <a:p>
            <a:r>
              <a:rPr lang="cs-CZ" dirty="0" smtClean="0"/>
              <a:t>R. Těsnohlídek – Liška Bystrouška – liška</a:t>
            </a:r>
          </a:p>
          <a:p>
            <a:r>
              <a:rPr lang="cs-CZ" dirty="0" smtClean="0"/>
              <a:t>K. Čapek – Dášenka čili život štěněte - Dášenka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odkazů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48291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Všechny uveřejněné odkazy [cit. 2012-01-20]. Není-li uvedeno jinak -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endParaRPr lang="cs-CZ" sz="2000" dirty="0" smtClean="0">
              <a:hlinkClick r:id="rId4"/>
            </a:endParaRPr>
          </a:p>
          <a:p>
            <a:r>
              <a:rPr lang="cs-CZ" sz="1700" dirty="0" smtClean="0">
                <a:solidFill>
                  <a:srgbClr val="00B0F0"/>
                </a:solidFill>
                <a:hlinkClick r:id="rId4"/>
              </a:rPr>
              <a:t>http://</a:t>
            </a:r>
            <a:r>
              <a:rPr lang="cs-CZ" sz="1800" dirty="0" smtClean="0">
                <a:solidFill>
                  <a:srgbClr val="00B0F0"/>
                </a:solidFill>
                <a:hlinkClick r:id="rId4"/>
              </a:rPr>
              <a:t>cs.wikipedia.org/wiki/Soubor:Karel</a:t>
            </a:r>
            <a:r>
              <a:rPr lang="cs-CZ" sz="1700" dirty="0" smtClean="0">
                <a:solidFill>
                  <a:srgbClr val="00B0F0"/>
                </a:solidFill>
                <a:hlinkClick r:id="rId4"/>
              </a:rPr>
              <a:t>_%C4%8Capek.jpg</a:t>
            </a:r>
            <a:r>
              <a:rPr lang="cs-CZ" sz="1700" dirty="0" smtClean="0">
                <a:solidFill>
                  <a:srgbClr val="00B0F0"/>
                </a:solidFill>
              </a:rPr>
              <a:t> </a:t>
            </a:r>
            <a:br>
              <a:rPr lang="cs-CZ" sz="1700" dirty="0" smtClean="0">
                <a:solidFill>
                  <a:srgbClr val="00B0F0"/>
                </a:solidFill>
              </a:rPr>
            </a:br>
            <a:r>
              <a:rPr lang="cs-CZ" sz="1700" dirty="0" smtClean="0">
                <a:solidFill>
                  <a:srgbClr val="00B0F0"/>
                </a:solidFill>
              </a:rPr>
              <a:t>(obrázek K. Čapka, str. 3)</a:t>
            </a:r>
          </a:p>
          <a:p>
            <a:r>
              <a:rPr lang="cs-CZ" sz="1700" dirty="0" smtClean="0">
                <a:solidFill>
                  <a:srgbClr val="00B0F0"/>
                </a:solidFill>
                <a:hlinkClick r:id="rId5"/>
              </a:rPr>
              <a:t>http://cs.wikipedia.org/wiki/Soubor:Bust_of_Karel_Pol%C3%A1%C4%8Dek.jpg</a:t>
            </a:r>
            <a:r>
              <a:rPr lang="cs-CZ" sz="1700" dirty="0" smtClean="0">
                <a:solidFill>
                  <a:srgbClr val="00B0F0"/>
                </a:solidFill>
              </a:rPr>
              <a:t> (obrázek K. Poláčka, str. 3)</a:t>
            </a:r>
          </a:p>
          <a:p>
            <a:r>
              <a:rPr lang="cs-CZ" sz="1700" dirty="0" smtClean="0">
                <a:solidFill>
                  <a:srgbClr val="00B0F0"/>
                </a:solidFill>
                <a:hlinkClick r:id="rId6"/>
              </a:rPr>
              <a:t>http://cs.wikipedia.org/wiki/Soubor:Jaroslav_Foglar.jpg</a:t>
            </a:r>
            <a:r>
              <a:rPr lang="cs-CZ" sz="1700" dirty="0" smtClean="0">
                <a:solidFill>
                  <a:srgbClr val="00B0F0"/>
                </a:solidFill>
              </a:rPr>
              <a:t> </a:t>
            </a:r>
            <a:br>
              <a:rPr lang="cs-CZ" sz="1700" dirty="0" smtClean="0">
                <a:solidFill>
                  <a:srgbClr val="00B0F0"/>
                </a:solidFill>
              </a:rPr>
            </a:br>
            <a:r>
              <a:rPr lang="cs-CZ" sz="1700" dirty="0" smtClean="0">
                <a:solidFill>
                  <a:srgbClr val="00B0F0"/>
                </a:solidFill>
              </a:rPr>
              <a:t>(obrázek J. Foglara, str.4)</a:t>
            </a:r>
          </a:p>
          <a:p>
            <a:r>
              <a:rPr lang="cs-CZ" sz="1700" dirty="0" smtClean="0">
                <a:solidFill>
                  <a:srgbClr val="00B0F0"/>
                </a:solidFill>
                <a:hlinkClick r:id="rId7"/>
              </a:rPr>
              <a:t>http://cs.wikipedia.org/wiki/Soubor:Vladislav_Vancura.jpg</a:t>
            </a:r>
            <a:r>
              <a:rPr lang="cs-CZ" sz="1700" dirty="0" smtClean="0">
                <a:solidFill>
                  <a:srgbClr val="00B0F0"/>
                </a:solidFill>
              </a:rPr>
              <a:t> </a:t>
            </a:r>
            <a:br>
              <a:rPr lang="cs-CZ" sz="1700" dirty="0" smtClean="0">
                <a:solidFill>
                  <a:srgbClr val="00B0F0"/>
                </a:solidFill>
              </a:rPr>
            </a:br>
            <a:r>
              <a:rPr lang="cs-CZ" sz="1700" dirty="0" smtClean="0">
                <a:solidFill>
                  <a:srgbClr val="00B0F0"/>
                </a:solidFill>
              </a:rPr>
              <a:t>(obrázek V. Vančury, str. 5)</a:t>
            </a:r>
            <a:endParaRPr lang="cs-CZ" sz="1700" dirty="0" smtClean="0">
              <a:solidFill>
                <a:srgbClr val="00B0F0"/>
              </a:solidFill>
              <a:hlinkClick r:id="rId8"/>
            </a:endParaRPr>
          </a:p>
          <a:p>
            <a:r>
              <a:rPr lang="cs-CZ" sz="1700" dirty="0" smtClean="0">
                <a:solidFill>
                  <a:srgbClr val="00B0F0"/>
                </a:solidFill>
              </a:rPr>
              <a:t>Obrázky uvedené na str. 9 – 11 byly pořízeny snímkováním filmu (vlastní zdroje)</a:t>
            </a:r>
          </a:p>
          <a:p>
            <a:r>
              <a:rPr lang="cs-CZ" sz="1700" dirty="0" smtClean="0">
                <a:solidFill>
                  <a:srgbClr val="00B0F0"/>
                </a:solidFill>
                <a:hlinkClick r:id="rId8"/>
              </a:rPr>
              <a:t>http://cs.wikipedia.org/wiki/Soubor:Bylo_nas_pet_Rychnov_nad_Kneznou_2011.JPG</a:t>
            </a:r>
            <a:r>
              <a:rPr lang="cs-CZ" sz="1700" dirty="0" smtClean="0">
                <a:solidFill>
                  <a:srgbClr val="00B0F0"/>
                </a:solidFill>
              </a:rPr>
              <a:t> (obrázek soch Bylo nás pět, str. 11)</a:t>
            </a:r>
          </a:p>
          <a:p>
            <a:r>
              <a:rPr lang="cs-CZ" sz="18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1700" dirty="0" smtClean="0">
              <a:solidFill>
                <a:srgbClr val="00B0F0"/>
              </a:solidFill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3290045"/>
              </p:ext>
            </p:extLst>
          </p:nvPr>
        </p:nvGraphicFramePr>
        <p:xfrm>
          <a:off x="705332" y="0"/>
          <a:ext cx="7733336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6787548" imgH="6019786" progId="Word.Document.12">
                  <p:embed/>
                </p:oleObj>
              </mc:Choice>
              <mc:Fallback>
                <p:oleObj name="Dokument" r:id="rId4" imgW="6787548" imgH="601978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05332" y="0"/>
                        <a:ext cx="7733336" cy="6858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51202033"/>
      </p:ext>
    </p:extLst>
  </p:cSld>
  <p:clrMapOvr>
    <a:masterClrMapping/>
  </p:clrMapOvr>
  <p:transition spd="slow">
    <p:newsflash/>
    <p:sndAc>
      <p:stSnd>
        <p:snd r:embed="rId3" name="voltag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837</TotalTime>
  <Words>474</Words>
  <Application>Microsoft Office PowerPoint</Application>
  <PresentationFormat>Předvádění na obrazovce (4:3)</PresentationFormat>
  <Paragraphs>158</Paragraphs>
  <Slides>16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Technický</vt:lpstr>
      <vt:lpstr>Dokument aplikace Microsoft Word</vt:lpstr>
      <vt:lpstr>Prezentace aplikace PowerPoint</vt:lpstr>
      <vt:lpstr>ANOTACE:</vt:lpstr>
      <vt:lpstr> Česká próza  20. století</vt:lpstr>
      <vt:lpstr>Doplň informace do tabulky </vt:lpstr>
      <vt:lpstr> Poznej autora prozaika </vt:lpstr>
      <vt:lpstr> Poznej autora prozaika </vt:lpstr>
      <vt:lpstr> Poznej autora prozaika </vt:lpstr>
      <vt:lpstr> Rozhodni, zda-li je tvrzení pravdivé </vt:lpstr>
      <vt:lpstr>Rozhodni, zda-li je tvrzení pravdivé </vt:lpstr>
      <vt:lpstr>Filmové adaptace</vt:lpstr>
      <vt:lpstr>Filmové adaptace</vt:lpstr>
      <vt:lpstr>Filmové adaptace</vt:lpstr>
      <vt:lpstr>Filmové adaptace</vt:lpstr>
      <vt:lpstr>Řešení</vt:lpstr>
      <vt:lpstr>Zdroje odkazů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107</cp:revision>
  <dcterms:created xsi:type="dcterms:W3CDTF">2012-01-21T17:57:42Z</dcterms:created>
  <dcterms:modified xsi:type="dcterms:W3CDTF">2012-07-11T10:23:51Z</dcterms:modified>
</cp:coreProperties>
</file>