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av" ContentType="audio/wav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95" r:id="rId2"/>
    <p:sldId id="296" r:id="rId3"/>
    <p:sldId id="282" r:id="rId4"/>
    <p:sldId id="283" r:id="rId5"/>
    <p:sldId id="285" r:id="rId6"/>
    <p:sldId id="286" r:id="rId7"/>
    <p:sldId id="287" r:id="rId8"/>
    <p:sldId id="290" r:id="rId9"/>
    <p:sldId id="289" r:id="rId10"/>
    <p:sldId id="288" r:id="rId11"/>
    <p:sldId id="291" r:id="rId12"/>
    <p:sldId id="292" r:id="rId13"/>
    <p:sldId id="293" r:id="rId14"/>
    <p:sldId id="294" r:id="rId15"/>
    <p:sldId id="284" r:id="rId16"/>
    <p:sldId id="297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0759E95-5F2D-4A78-A376-68F77B990D2F}" type="presOf" srcId="{914700B9-77B5-440A-A438-DE98B6D4894D}" destId="{BD9AF279-D483-48F2-BBBD-45F8E8923512}" srcOrd="1" destOrd="0" presId="urn:microsoft.com/office/officeart/2005/8/layout/target3"/>
    <dgm:cxn modelId="{5A59C3F8-EEEB-4FAB-8E36-953DF1E80526}" type="presOf" srcId="{100B6B2E-82E6-4C11-B19B-F2DB3A0EA64F}" destId="{DBA8199F-D892-4A8E-A352-2B7844050E09}" srcOrd="1" destOrd="0" presId="urn:microsoft.com/office/officeart/2005/8/layout/target3"/>
    <dgm:cxn modelId="{0C6C08A9-9D3E-4B8C-9EF2-7EFF7584958C}" type="presOf" srcId="{130831A4-0540-4EC5-8F5A-93030E89D2D9}" destId="{8E23E229-92FC-49D1-B5FE-0303176B8A4E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7ABAD11E-4752-457D-B751-C80DFBE4965E}" type="presOf" srcId="{100B6B2E-82E6-4C11-B19B-F2DB3A0EA64F}" destId="{645AA564-2E9E-4954-AD87-AE01782CEC59}" srcOrd="0" destOrd="0" presId="urn:microsoft.com/office/officeart/2005/8/layout/target3"/>
    <dgm:cxn modelId="{09B71B40-C015-4F90-829A-33F2F72479AE}" type="presOf" srcId="{1D8420EA-BFA0-403B-80F5-647FA396CC45}" destId="{8467D0EB-87A2-4285-8ACA-0398EFBF29BC}" srcOrd="1" destOrd="0" presId="urn:microsoft.com/office/officeart/2005/8/layout/target3"/>
    <dgm:cxn modelId="{6055C017-2006-42F8-AF6F-8094C7A77E26}" type="presOf" srcId="{914700B9-77B5-440A-A438-DE98B6D4894D}" destId="{E73F1C26-6DCD-4001-88B9-355E01E2BCE7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9513722B-9DCD-4994-8620-838B0672ED9E}" type="presOf" srcId="{1D8420EA-BFA0-403B-80F5-647FA396CC45}" destId="{F7B3C0B7-F0F7-4F49-B02C-3630F8C5FAE5}" srcOrd="0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3130B01B-9727-4820-BC12-0E27EEAC2221}" type="presOf" srcId="{130831A4-0540-4EC5-8F5A-93030E89D2D9}" destId="{F69CC921-512E-49F4-824C-A648EC5F27A5}" srcOrd="0" destOrd="0" presId="urn:microsoft.com/office/officeart/2005/8/layout/target3"/>
    <dgm:cxn modelId="{6BC5FB5D-D4E9-4A50-8995-032C305B424A}" type="presOf" srcId="{27FE2D31-D344-4B63-A89A-A89AB0D9F3E3}" destId="{FE47432B-CA46-450C-8D8F-66C300A95B52}" srcOrd="0" destOrd="0" presId="urn:microsoft.com/office/officeart/2005/8/layout/target3"/>
    <dgm:cxn modelId="{1A5D0A60-1E1A-4A92-9475-8DCDC192ED3F}" type="presParOf" srcId="{FE47432B-CA46-450C-8D8F-66C300A95B52}" destId="{B522209E-30D0-49D6-A340-2D383A11C668}" srcOrd="0" destOrd="0" presId="urn:microsoft.com/office/officeart/2005/8/layout/target3"/>
    <dgm:cxn modelId="{CD2C0577-99F7-4FAB-A18A-147C929BFA19}" type="presParOf" srcId="{FE47432B-CA46-450C-8D8F-66C300A95B52}" destId="{ED5A8377-51D5-4DC5-B0E7-680166966720}" srcOrd="1" destOrd="0" presId="urn:microsoft.com/office/officeart/2005/8/layout/target3"/>
    <dgm:cxn modelId="{B6283BAD-F502-4A48-9CCA-87DD68EC037B}" type="presParOf" srcId="{FE47432B-CA46-450C-8D8F-66C300A95B52}" destId="{F69CC921-512E-49F4-824C-A648EC5F27A5}" srcOrd="2" destOrd="0" presId="urn:microsoft.com/office/officeart/2005/8/layout/target3"/>
    <dgm:cxn modelId="{81B25C49-0900-4F00-BA19-DC221E631A2D}" type="presParOf" srcId="{FE47432B-CA46-450C-8D8F-66C300A95B52}" destId="{61C9CE18-EDA6-4EDF-BA1C-09779D38FBBF}" srcOrd="3" destOrd="0" presId="urn:microsoft.com/office/officeart/2005/8/layout/target3"/>
    <dgm:cxn modelId="{997205ED-19DE-46FF-AA16-47F8BCFD05B3}" type="presParOf" srcId="{FE47432B-CA46-450C-8D8F-66C300A95B52}" destId="{D60DEAAB-7AFE-435A-ACF6-18851E4B0426}" srcOrd="4" destOrd="0" presId="urn:microsoft.com/office/officeart/2005/8/layout/target3"/>
    <dgm:cxn modelId="{ED389E50-15D1-4597-BE58-BA7CA4D4D9F0}" type="presParOf" srcId="{FE47432B-CA46-450C-8D8F-66C300A95B52}" destId="{F7B3C0B7-F0F7-4F49-B02C-3630F8C5FAE5}" srcOrd="5" destOrd="0" presId="urn:microsoft.com/office/officeart/2005/8/layout/target3"/>
    <dgm:cxn modelId="{354CA38D-AB30-4028-808C-D2DA39BC328C}" type="presParOf" srcId="{FE47432B-CA46-450C-8D8F-66C300A95B52}" destId="{C9DA9446-E2D3-4F6A-8960-3CADFBF870B8}" srcOrd="6" destOrd="0" presId="urn:microsoft.com/office/officeart/2005/8/layout/target3"/>
    <dgm:cxn modelId="{E463F874-3837-46CA-BCE2-030BAC2C3316}" type="presParOf" srcId="{FE47432B-CA46-450C-8D8F-66C300A95B52}" destId="{9726EC6F-D322-4CD3-B489-1BE3DF7CE70B}" srcOrd="7" destOrd="0" presId="urn:microsoft.com/office/officeart/2005/8/layout/target3"/>
    <dgm:cxn modelId="{FC408D7A-0423-4F35-A7B0-A09411628776}" type="presParOf" srcId="{FE47432B-CA46-450C-8D8F-66C300A95B52}" destId="{645AA564-2E9E-4954-AD87-AE01782CEC59}" srcOrd="8" destOrd="0" presId="urn:microsoft.com/office/officeart/2005/8/layout/target3"/>
    <dgm:cxn modelId="{70CA121F-18C8-472F-A82B-09EE50ED8E48}" type="presParOf" srcId="{FE47432B-CA46-450C-8D8F-66C300A95B52}" destId="{8538CAC4-6A86-42B8-B5AF-2FF155DB9D02}" srcOrd="9" destOrd="0" presId="urn:microsoft.com/office/officeart/2005/8/layout/target3"/>
    <dgm:cxn modelId="{6FB69BC7-BED4-43C7-AFA6-34CA777B3158}" type="presParOf" srcId="{FE47432B-CA46-450C-8D8F-66C300A95B52}" destId="{26FD6024-A07F-46D0-8BC0-B5E595C5673D}" srcOrd="10" destOrd="0" presId="urn:microsoft.com/office/officeart/2005/8/layout/target3"/>
    <dgm:cxn modelId="{DA446A65-8638-4126-8ACC-2999363559C2}" type="presParOf" srcId="{FE47432B-CA46-450C-8D8F-66C300A95B52}" destId="{E73F1C26-6DCD-4001-88B9-355E01E2BCE7}" srcOrd="11" destOrd="0" presId="urn:microsoft.com/office/officeart/2005/8/layout/target3"/>
    <dgm:cxn modelId="{2F3A4B16-F90F-42AE-8EE8-E2DF838202E9}" type="presParOf" srcId="{FE47432B-CA46-450C-8D8F-66C300A95B52}" destId="{8E23E229-92FC-49D1-B5FE-0303176B8A4E}" srcOrd="12" destOrd="0" presId="urn:microsoft.com/office/officeart/2005/8/layout/target3"/>
    <dgm:cxn modelId="{594ED1A7-F7AB-489A-AA4C-75446A5281F3}" type="presParOf" srcId="{FE47432B-CA46-450C-8D8F-66C300A95B52}" destId="{8467D0EB-87A2-4285-8ACA-0398EFBF29BC}" srcOrd="13" destOrd="0" presId="urn:microsoft.com/office/officeart/2005/8/layout/target3"/>
    <dgm:cxn modelId="{45CC50C5-C6AA-4F69-A449-CA885D9C591B}" type="presParOf" srcId="{FE47432B-CA46-450C-8D8F-66C300A95B52}" destId="{DBA8199F-D892-4A8E-A352-2B7844050E09}" srcOrd="14" destOrd="0" presId="urn:microsoft.com/office/officeart/2005/8/layout/target3"/>
    <dgm:cxn modelId="{A94BFF1D-41E6-461C-BF90-36411D994F08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70000">
            <a:schemeClr val="accent1"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70000">
            <a:schemeClr val="accent1"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70000">
            <a:schemeClr val="accent1"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70000">
            <a:schemeClr val="accent1"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3.e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newsflash/>
    <p:sndAc>
      <p:stSnd>
        <p:snd r:embed="rId1" name="type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type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newsflash/>
    <p:sndAc>
      <p:stSnd>
        <p:snd r:embed="rId1" name="type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type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type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type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type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type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type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type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type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newsflash/>
    <p:sndAc>
      <p:stSnd>
        <p:snd r:embed="rId13" name="type.wav"/>
      </p:stSnd>
    </p:sndAc>
  </p:transition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4/45/Jan_Neruda_02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Bezruc_2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b/b2/Bo%C5%BEena_N%C4%9Bmcov%C3%A1_1850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ikipedia.cz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ikipedia.cz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Bezdez_od_JV,_1834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1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Jan_Vil%C3%ADmek_-_Karel_Hynek_M%C3%A1cha.jpg" TargetMode="External"/><Relationship Id="rId3" Type="http://schemas.openxmlformats.org/officeDocument/2006/relationships/hyperlink" Target="http://cs.wikipedia.org/wiki/Soubor:Jan_Vil&#237;mek_-_Alois_Jir&#225;sek.jpg" TargetMode="External"/><Relationship Id="rId7" Type="http://schemas.openxmlformats.org/officeDocument/2006/relationships/hyperlink" Target="http://cs.wikipedia.org/wiki/Soubor:Ota_Pavel_grave_Strasnice_4919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Jan_Vil%C3%ADmek_-_Bo%C5%BEena_N%C4%9Bmcov%C3%A1.jpg" TargetMode="External"/><Relationship Id="rId5" Type="http://schemas.openxmlformats.org/officeDocument/2006/relationships/hyperlink" Target="http://cs.wikipedia.org/wiki/Soubor:Bezruc_2.jpg" TargetMode="External"/><Relationship Id="rId10" Type="http://schemas.openxmlformats.org/officeDocument/2006/relationships/hyperlink" Target="http://cs.wikipedia.org/wiki/Soubor:Bezdez_od_JV,_1834.jpg" TargetMode="External"/><Relationship Id="rId4" Type="http://schemas.openxmlformats.org/officeDocument/2006/relationships/hyperlink" Target="http://cs.wikipedia.org/wiki/Soubor:Jan_Neruda_02.jpg" TargetMode="External"/><Relationship Id="rId9" Type="http://schemas.openxmlformats.org/officeDocument/2006/relationships/hyperlink" Target="http://cs.wikipedia.org/wiki/Soubor:Vilem_Mrstik_1897.png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13.emf"/><Relationship Id="rId5" Type="http://schemas.openxmlformats.org/officeDocument/2006/relationships/package" Target="../embeddings/Dokument_aplikace_Microsoft_Word1.docx"/><Relationship Id="rId4" Type="http://schemas.openxmlformats.org/officeDocument/2006/relationships/oleObject" Target="../embeddings/oleObject1.bin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88772798"/>
              </p:ext>
            </p:extLst>
          </p:nvPr>
        </p:nvGraphicFramePr>
        <p:xfrm>
          <a:off x="1691680" y="2852936"/>
          <a:ext cx="7056784" cy="2214941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Calibri" pitchFamily="34" charset="0"/>
                          <a:cs typeface="Calibri" pitchFamily="34" charset="0"/>
                        </a:rPr>
                        <a:t>NÁZEV</a:t>
                      </a:r>
                      <a:r>
                        <a:rPr lang="cs-CZ" sz="1400" b="0" baseline="0" dirty="0" smtClean="0">
                          <a:latin typeface="Calibri" pitchFamily="34" charset="0"/>
                          <a:cs typeface="Calibri" pitchFamily="34" charset="0"/>
                        </a:rPr>
                        <a:t> A ČÍSLO MATERIÁLU:</a:t>
                      </a:r>
                      <a:endParaRPr lang="cs-CZ" sz="1400" b="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Times New Roman" pitchFamily="18" charset="0"/>
                          <a:cs typeface="Times New Roman" pitchFamily="18" charset="0"/>
                        </a:rPr>
                        <a:t>VY_32_INOVACE_19_S05-</a:t>
                      </a:r>
                      <a:r>
                        <a:rPr lang="cs-CZ" sz="16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Čj</a:t>
                      </a:r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-9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VYTVOŘENO: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duben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26269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AUTOR: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Jarmila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 Karlovcová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VZDĚLÁVACÍ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 OBLAST:</a:t>
                      </a:r>
                      <a:endParaRPr lang="cs-CZ" sz="1400" dirty="0" smtClean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VZDĚLÁVACÍ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 OBOR:</a:t>
                      </a:r>
                      <a:endParaRPr lang="cs-CZ" sz="1400" dirty="0" smtClean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26721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SADA: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  9.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NÁZEV VZDĚLÁVACÍHO MATERIÁLU: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Oblíbená místa slavných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Obrázek 5"/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229200"/>
            <a:ext cx="5752465" cy="12560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157990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pPr algn="ctr"/>
            <a:r>
              <a:rPr lang="cs-CZ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49788573"/>
              </p:ext>
            </p:extLst>
          </p:nvPr>
        </p:nvGraphicFramePr>
        <p:xfrm>
          <a:off x="539552" y="3573016"/>
          <a:ext cx="8280920" cy="25603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ROČNÍK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9.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0344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DRUH UČEBNÍHO MATERIÁLU: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- pracovní list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STUPEŇ</a:t>
                      </a:r>
                      <a:r>
                        <a:rPr lang="cs-CZ" sz="1400" b="1" baseline="0" dirty="0" smtClean="0">
                          <a:latin typeface="Calibri" pitchFamily="34" charset="0"/>
                          <a:cs typeface="Calibri" pitchFamily="34" charset="0"/>
                        </a:rPr>
                        <a:t> A TYP VZDĚLÁVÁNÍ: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 -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POMŮCKY: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Pracovní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list, fixy na 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CÍL – INOVACE: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Výklad učiva s využitím interaktivní tabule, procvičování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METODICKÉ POKYNY: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Součástí prezentace je i pracovní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list zaměřený na opakování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5446500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Cílem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prezentace je informovat o českých spisovatelích a jejich oblíbených místech.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na základě popisu odhalí české spisovatele (J. Nerudu, P. Bezruče, O. Pavla, B. Němcovou, K. H. Máchu),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doplní k literárnímu dílu spisovatele a dále se zaměří na práci s internetem jako informačním zdrojem – k místu přiřadí autora a místa zanese do slepé mapy.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91639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Oblíbená místa slavných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Český jazyk 9. ročník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725602"/>
          </a:xfrm>
        </p:spPr>
        <p:txBody>
          <a:bodyPr>
            <a:normAutofit fontScale="90000"/>
          </a:bodyPr>
          <a:lstStyle/>
          <a:p>
            <a:pPr lvl="0"/>
            <a:r>
              <a:rPr lang="cs-CZ" sz="40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Poznáš na základě popisu českého spisovatele? Kdo jsem?</a:t>
            </a:r>
            <a:r>
              <a:rPr lang="cs-CZ" b="1" u="sng" dirty="0" smtClean="0">
                <a:solidFill>
                  <a:srgbClr val="92D050"/>
                </a:solidFill>
              </a:rPr>
              <a:t/>
            </a:r>
            <a:br>
              <a:rPr lang="cs-CZ" b="1" u="sng" dirty="0" smtClean="0">
                <a:solidFill>
                  <a:srgbClr val="92D050"/>
                </a:solidFill>
              </a:rPr>
            </a:br>
            <a:endParaRPr lang="cs-CZ" b="1" u="sng" dirty="0">
              <a:solidFill>
                <a:srgbClr val="92D05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Proslavil jsem se již svoji první sbírkou Hřbitovní kvítí, která však byla více zatracována než obdivována. </a:t>
            </a:r>
          </a:p>
          <a:p>
            <a:pPr lvl="0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Velmi často jsem  vzpomínal na svoji maminku, která mi láskyplně říkala Honzíku…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Jsem</a:t>
            </a:r>
            <a:r>
              <a:rPr lang="cs-CZ" dirty="0" smtClean="0"/>
              <a:t>    </a:t>
            </a:r>
            <a:endParaRPr lang="cs-CZ" b="1" dirty="0">
              <a:solidFill>
                <a:srgbClr val="00B050"/>
              </a:solidFill>
            </a:endParaRPr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6072198" y="2000240"/>
            <a:ext cx="221457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Soubor:Jan Neruda 02.jpg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857752" y="2143116"/>
            <a:ext cx="3286148" cy="4090919"/>
          </a:xfrm>
          <a:prstGeom prst="rect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</p:pic>
      <p:sp>
        <p:nvSpPr>
          <p:cNvPr id="7" name="Elipsa 6"/>
          <p:cNvSpPr/>
          <p:nvPr/>
        </p:nvSpPr>
        <p:spPr>
          <a:xfrm>
            <a:off x="5715008" y="1357298"/>
            <a:ext cx="2786082" cy="91440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Jan Neruda</a:t>
            </a:r>
            <a:endParaRPr lang="cs-CZ" sz="2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Kdo jsem?</a:t>
            </a:r>
            <a:endParaRPr lang="cs-CZ" sz="3600" b="1" u="sng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Jsem spojován především s jedním konkrétním městem na Moravě, ačkoliv jsem zde nenarodil. </a:t>
            </a:r>
          </a:p>
          <a:p>
            <a:pPr lvl="0"/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Moje původní jméno je Vladimír Vašek. Znáte mě především jako tvůrce balady Maryčka Magdónova  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Jsem    </a:t>
            </a:r>
            <a:endParaRPr lang="cs-CZ" b="1" dirty="0">
              <a:solidFill>
                <a:srgbClr val="00B050"/>
              </a:solidFill>
            </a:endParaRPr>
          </a:p>
        </p:txBody>
      </p:sp>
      <p:pic>
        <p:nvPicPr>
          <p:cNvPr id="15363" name="Picture 3" descr="Bezruc 2.jpg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857752" y="2143117"/>
            <a:ext cx="3097182" cy="4000527"/>
          </a:xfrm>
          <a:prstGeom prst="rect">
            <a:avLst/>
          </a:prstGeom>
          <a:noFill/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</p:pic>
      <p:cxnSp>
        <p:nvCxnSpPr>
          <p:cNvPr id="10" name="Přímá spojovací čára 9"/>
          <p:cNvCxnSpPr/>
          <p:nvPr/>
        </p:nvCxnSpPr>
        <p:spPr>
          <a:xfrm>
            <a:off x="5929322" y="2000240"/>
            <a:ext cx="2286016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Elipsa 6"/>
          <p:cNvSpPr/>
          <p:nvPr/>
        </p:nvSpPr>
        <p:spPr>
          <a:xfrm>
            <a:off x="5643570" y="1357298"/>
            <a:ext cx="2786082" cy="91440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Petr Bezruč</a:t>
            </a:r>
            <a:endParaRPr lang="cs-CZ" sz="2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53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build="p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Kdo jsem?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Bez pochyb patřím mezi největší české spisovatelky. </a:t>
            </a:r>
          </a:p>
          <a:p>
            <a:pPr lvl="0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Můj portrét naleznete také na jedné z českých bankovek.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Prožila celý život v ponižující chudobě a často i v hladu…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5091146" cy="4525963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Jsem </a:t>
            </a:r>
            <a:endParaRPr lang="cs-CZ" sz="2400" b="1" dirty="0">
              <a:solidFill>
                <a:srgbClr val="00B050"/>
              </a:solidFill>
            </a:endParaRPr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5929322" y="2000240"/>
            <a:ext cx="2286016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506" name="Picture 2" descr="Soubor:Božena Němcová 1850.jpg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929190" y="2143116"/>
            <a:ext cx="3243770" cy="4071966"/>
          </a:xfrm>
          <a:prstGeom prst="rect">
            <a:avLst/>
          </a:prstGeom>
          <a:noFill/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</p:pic>
      <p:sp>
        <p:nvSpPr>
          <p:cNvPr id="7" name="Elipsa 6"/>
          <p:cNvSpPr/>
          <p:nvPr/>
        </p:nvSpPr>
        <p:spPr>
          <a:xfrm>
            <a:off x="5715008" y="1428736"/>
            <a:ext cx="2786082" cy="91440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Božena Němcová</a:t>
            </a:r>
            <a:endParaRPr lang="cs-CZ" sz="2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Kdo jsem?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5043510"/>
          </a:xfrm>
        </p:spPr>
        <p:txBody>
          <a:bodyPr/>
          <a:lstStyle/>
          <a:p>
            <a:pPr lvl="0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Do paměti svých čtenářů jsem se vryl především autobiografickými vzpomínkami v souvislosti se zlatými úhoři a chytáním ryb…</a:t>
            </a:r>
          </a:p>
          <a:p>
            <a:pPr lvl="0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lvl="0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Na snímku vidíte můj pomník.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Jsem   </a:t>
            </a:r>
            <a:endParaRPr lang="cs-CZ" sz="28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5786446" y="2000240"/>
            <a:ext cx="2286016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929190" y="2357430"/>
            <a:ext cx="3000381" cy="4000508"/>
          </a:xfrm>
          <a:prstGeom prst="rect">
            <a:avLst/>
          </a:prstGeom>
          <a:noFill/>
          <a:ln w="9525">
            <a:solidFill>
              <a:srgbClr val="7030A0"/>
            </a:solidFill>
            <a:miter lim="800000"/>
            <a:headEnd/>
            <a:tailEnd/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</p:pic>
      <p:sp>
        <p:nvSpPr>
          <p:cNvPr id="7" name="Elipsa 6"/>
          <p:cNvSpPr/>
          <p:nvPr/>
        </p:nvSpPr>
        <p:spPr>
          <a:xfrm>
            <a:off x="5643570" y="1428736"/>
            <a:ext cx="2786082" cy="91440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Ota Pavel</a:t>
            </a:r>
            <a:endParaRPr lang="cs-CZ" sz="2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Kdo jsem?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cs-CZ" dirty="0" smtClean="0"/>
              <a:t>Tento spisovatel je považován za nejčistějšího představitele romantismu v české literatuře. Slavný je především básnickou skladbou o Hynkovi, Vilémovi a Jarmile…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4305328" cy="4525963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Jsem  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endParaRPr lang="cs-CZ" b="1" dirty="0">
              <a:solidFill>
                <a:srgbClr val="00B050"/>
              </a:solidFill>
            </a:endParaRPr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6000760" y="2000240"/>
            <a:ext cx="2286016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41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857752" y="2143116"/>
            <a:ext cx="3393305" cy="4071966"/>
          </a:xfrm>
          <a:prstGeom prst="rect">
            <a:avLst/>
          </a:prstGeom>
          <a:noFill/>
          <a:ln w="9525">
            <a:solidFill>
              <a:srgbClr val="7030A0"/>
            </a:solidFill>
            <a:miter lim="800000"/>
            <a:headEnd/>
            <a:tailEnd/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</p:pic>
      <p:sp>
        <p:nvSpPr>
          <p:cNvPr id="7" name="Elipsa 6"/>
          <p:cNvSpPr/>
          <p:nvPr/>
        </p:nvSpPr>
        <p:spPr>
          <a:xfrm>
            <a:off x="5643570" y="1428736"/>
            <a:ext cx="2786082" cy="91440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Karel H. Mácha</a:t>
            </a:r>
            <a:endParaRPr lang="cs-CZ" sz="2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4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74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4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Kdo jsem?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142984"/>
            <a:ext cx="3657600" cy="4983179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 </a:t>
            </a:r>
          </a:p>
          <a:p>
            <a:pPr lvl="0"/>
            <a:r>
              <a:rPr lang="cs-CZ" dirty="0" smtClean="0"/>
              <a:t>V české literatuře se neobjevuje velké množství slavných bratrů, nejsme Karel a Josef Čapkovi, ale přesto jsme s bratrem slavní</a:t>
            </a:r>
          </a:p>
          <a:p>
            <a:pPr lvl="0"/>
            <a:r>
              <a:rPr lang="cs-CZ" dirty="0" smtClean="0"/>
              <a:t>Proslavili se především dramatem Maryša </a:t>
            </a:r>
          </a:p>
          <a:p>
            <a:pPr lvl="0"/>
            <a:r>
              <a:rPr lang="cs-CZ" dirty="0" smtClean="0"/>
              <a:t>Na fotografii vidíte mého bratra Viléma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Jsme  </a:t>
            </a:r>
            <a:endParaRPr lang="cs-CZ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00B050"/>
                </a:solidFill>
              </a:rPr>
              <a:t>              </a:t>
            </a:r>
            <a:endParaRPr lang="cs-CZ" b="1" dirty="0">
              <a:solidFill>
                <a:srgbClr val="00B050"/>
              </a:solidFill>
            </a:endParaRP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286512" y="2071678"/>
            <a:ext cx="178595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643570" y="2214554"/>
            <a:ext cx="2685389" cy="3884482"/>
          </a:xfrm>
          <a:prstGeom prst="rect">
            <a:avLst/>
          </a:prstGeom>
          <a:noFill/>
          <a:ln w="9525">
            <a:solidFill>
              <a:srgbClr val="7030A0"/>
            </a:solidFill>
            <a:miter lim="800000"/>
            <a:headEnd/>
            <a:tailEnd/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</p:pic>
      <p:sp>
        <p:nvSpPr>
          <p:cNvPr id="8" name="Obdélník 7"/>
          <p:cNvSpPr/>
          <p:nvPr/>
        </p:nvSpPr>
        <p:spPr>
          <a:xfrm>
            <a:off x="5643570" y="5572140"/>
            <a:ext cx="2714644" cy="571504"/>
          </a:xfrm>
          <a:prstGeom prst="rect">
            <a:avLst/>
          </a:prstGeom>
          <a:solidFill>
            <a:schemeClr val="tx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Elipsa 8"/>
          <p:cNvSpPr/>
          <p:nvPr/>
        </p:nvSpPr>
        <p:spPr>
          <a:xfrm>
            <a:off x="5786446" y="1285860"/>
            <a:ext cx="2786082" cy="91440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bratři Mrštíkové</a:t>
            </a:r>
            <a:endParaRPr lang="cs-CZ" sz="2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uiExpand="1" build="p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Doplň k dílům spisovatele . </a:t>
            </a:r>
            <a:endParaRPr lang="cs-CZ" sz="3600" u="sng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dirty="0"/>
          </a:p>
        </p:txBody>
      </p:sp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1472" y="1500174"/>
            <a:ext cx="7935332" cy="4429156"/>
          </a:xfrm>
          <a:prstGeom prst="rect">
            <a:avLst/>
          </a:prstGeom>
          <a:noFill/>
          <a:ln w="9525">
            <a:solidFill>
              <a:srgbClr val="7030A0"/>
            </a:solidFill>
            <a:miter lim="800000"/>
            <a:headEnd/>
            <a:tailEnd/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</p:pic>
      <p:cxnSp>
        <p:nvCxnSpPr>
          <p:cNvPr id="15" name="Přímá spojovací čára 14"/>
          <p:cNvCxnSpPr/>
          <p:nvPr/>
        </p:nvCxnSpPr>
        <p:spPr>
          <a:xfrm>
            <a:off x="714348" y="2786058"/>
            <a:ext cx="7715304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714348" y="3929066"/>
            <a:ext cx="7715304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642910" y="5214950"/>
            <a:ext cx="778674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Elipsa 7"/>
          <p:cNvSpPr/>
          <p:nvPr/>
        </p:nvSpPr>
        <p:spPr>
          <a:xfrm>
            <a:off x="6929454" y="4929198"/>
            <a:ext cx="1571636" cy="55721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Němcová</a:t>
            </a:r>
            <a:endParaRPr lang="cs-CZ" sz="1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642910" y="4929198"/>
            <a:ext cx="1571636" cy="55721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Němcová</a:t>
            </a:r>
            <a:endParaRPr lang="cs-CZ" sz="1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785786" y="3643314"/>
            <a:ext cx="1343028" cy="55721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Neruda</a:t>
            </a:r>
            <a:endParaRPr lang="cs-CZ" sz="1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3000364" y="3643314"/>
            <a:ext cx="1343028" cy="55721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Mácha</a:t>
            </a:r>
            <a:endParaRPr lang="cs-CZ" sz="1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5143504" y="3643314"/>
            <a:ext cx="1343028" cy="55721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Pavel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Elipsa 15"/>
          <p:cNvSpPr/>
          <p:nvPr/>
        </p:nvSpPr>
        <p:spPr>
          <a:xfrm>
            <a:off x="7072330" y="3643314"/>
            <a:ext cx="1343028" cy="55721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Mrštík</a:t>
            </a:r>
            <a:endParaRPr lang="cs-CZ" sz="1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Elipsa 17"/>
          <p:cNvSpPr/>
          <p:nvPr/>
        </p:nvSpPr>
        <p:spPr>
          <a:xfrm>
            <a:off x="7072330" y="2500306"/>
            <a:ext cx="1343028" cy="55721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Mácha</a:t>
            </a:r>
            <a:endParaRPr lang="cs-CZ" sz="1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" name="Elipsa 19"/>
          <p:cNvSpPr/>
          <p:nvPr/>
        </p:nvSpPr>
        <p:spPr>
          <a:xfrm>
            <a:off x="5072066" y="2500306"/>
            <a:ext cx="1343028" cy="55721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Pavel</a:t>
            </a:r>
            <a:endParaRPr lang="cs-CZ" sz="1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1" name="Elipsa 20"/>
          <p:cNvSpPr/>
          <p:nvPr/>
        </p:nvSpPr>
        <p:spPr>
          <a:xfrm>
            <a:off x="2928926" y="2500306"/>
            <a:ext cx="1343028" cy="55721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Bezruč</a:t>
            </a:r>
            <a:endParaRPr lang="cs-CZ" sz="1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Elipsa 21"/>
          <p:cNvSpPr/>
          <p:nvPr/>
        </p:nvSpPr>
        <p:spPr>
          <a:xfrm>
            <a:off x="785786" y="2500306"/>
            <a:ext cx="1343028" cy="55721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Neruda</a:t>
            </a:r>
            <a:endParaRPr lang="cs-CZ" sz="1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3" name="Elipsa 22"/>
          <p:cNvSpPr/>
          <p:nvPr/>
        </p:nvSpPr>
        <p:spPr>
          <a:xfrm>
            <a:off x="5143504" y="4929198"/>
            <a:ext cx="1343028" cy="55721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Pavel</a:t>
            </a:r>
            <a:endParaRPr lang="cs-CZ" sz="1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4" name="Elipsa 23"/>
          <p:cNvSpPr/>
          <p:nvPr/>
        </p:nvSpPr>
        <p:spPr>
          <a:xfrm>
            <a:off x="3071802" y="4929198"/>
            <a:ext cx="1343028" cy="55721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Mácha</a:t>
            </a:r>
            <a:endParaRPr lang="cs-CZ" sz="1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1" grpId="0" animBg="1"/>
      <p:bldP spid="12" grpId="0" animBg="1"/>
      <p:bldP spid="13" grpId="0" animBg="1"/>
      <p:bldP spid="14" grpId="0" animBg="1"/>
      <p:bldP spid="16" grpId="0" animBg="1"/>
      <p:bldP spid="18" grpId="0" animBg="1"/>
      <p:bldP spid="20" grpId="0" animBg="1"/>
      <p:bldP spid="21" grpId="0" animBg="1"/>
      <p:bldP spid="22" grpId="0" animBg="1"/>
      <p:bldP spid="23" grpId="0" animBg="1"/>
      <p:bldP spid="2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Doplň jména spisovatelů do tabulky </a:t>
            </a:r>
            <a:endParaRPr lang="cs-CZ" sz="3600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2800" b="1" u="sng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  <a:t> Pomocí internetu  </a:t>
            </a:r>
            <a:r>
              <a:rPr lang="cs-CZ" sz="2800" b="1" u="sng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www.wikipedia.cz</a:t>
            </a:r>
            <a:r>
              <a:rPr lang="cs-CZ" sz="2800" b="1" u="sng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  <a:t> tabulku doplň.</a:t>
            </a:r>
            <a:endParaRPr lang="cs-CZ" sz="2800" b="1" dirty="0" smtClean="0">
              <a:solidFill>
                <a:schemeClr val="accent3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0034" y="2714620"/>
            <a:ext cx="8001056" cy="3371857"/>
          </a:xfrm>
          <a:prstGeom prst="rect">
            <a:avLst/>
          </a:prstGeom>
          <a:noFill/>
          <a:ln w="9525">
            <a:solidFill>
              <a:srgbClr val="7030A0"/>
            </a:solidFill>
            <a:miter lim="800000"/>
            <a:headEnd/>
            <a:tailEnd/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</p:pic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Práce s internetem</a:t>
            </a:r>
            <a:endParaRPr lang="cs-CZ" sz="3600" b="1" u="sng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7686700" cy="4525963"/>
          </a:xfrm>
        </p:spPr>
        <p:txBody>
          <a:bodyPr>
            <a:normAutofit/>
          </a:bodyPr>
          <a:lstStyle/>
          <a:p>
            <a:pPr lvl="0"/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Vaším úkolem bude pokusit se spojit jméno autora s oblastí či městem a poté zkontrolovat si svůj odhad na stránkách </a:t>
            </a:r>
            <a:r>
              <a:rPr lang="cs-CZ" sz="2400" b="1" u="sng" dirty="0" smtClean="0">
                <a:latin typeface="Times New Roman" pitchFamily="18" charset="0"/>
                <a:cs typeface="Times New Roman" pitchFamily="18" charset="0"/>
                <a:hlinkClick r:id="rId3"/>
              </a:rPr>
              <a:t>www.wikipedia.cz</a:t>
            </a:r>
            <a:r>
              <a:rPr lang="cs-CZ" sz="2400" b="1" u="sng" dirty="0" smtClean="0">
                <a:latin typeface="Times New Roman" pitchFamily="18" charset="0"/>
                <a:cs typeface="Times New Roman" pitchFamily="18" charset="0"/>
              </a:rPr>
              <a:t>  Nejdříve doplň jména spisovatelů pod čísla 1 – 6. </a:t>
            </a: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8358214" y="3643314"/>
            <a:ext cx="500066" cy="2571768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>
              <a:solidFill>
                <a:srgbClr val="FFFF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FF0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rgbClr val="FFFF00"/>
                </a:solidFill>
              </a:rPr>
              <a:t>.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23554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28596" y="3214686"/>
            <a:ext cx="8358246" cy="3357586"/>
          </a:xfrm>
          <a:prstGeom prst="rect">
            <a:avLst/>
          </a:prstGeom>
          <a:noFill/>
          <a:ln w="9525">
            <a:solidFill>
              <a:srgbClr val="7030A0"/>
            </a:solidFill>
            <a:miter lim="800000"/>
            <a:headEnd/>
            <a:tailEnd/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</p:pic>
      <p:sp>
        <p:nvSpPr>
          <p:cNvPr id="6" name="Elipsa 5"/>
          <p:cNvSpPr/>
          <p:nvPr/>
        </p:nvSpPr>
        <p:spPr>
          <a:xfrm>
            <a:off x="642910" y="3214686"/>
            <a:ext cx="3429024" cy="500066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rgbClr val="7030A0">
                <a:alpha val="4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Ota Pavel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Elipsa 6"/>
          <p:cNvSpPr/>
          <p:nvPr/>
        </p:nvSpPr>
        <p:spPr>
          <a:xfrm>
            <a:off x="642910" y="3786190"/>
            <a:ext cx="3429024" cy="500066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rgbClr val="7030A0">
                <a:alpha val="4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Petr Bezruč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Elipsa 7"/>
          <p:cNvSpPr/>
          <p:nvPr/>
        </p:nvSpPr>
        <p:spPr>
          <a:xfrm>
            <a:off x="642910" y="4286256"/>
            <a:ext cx="3429024" cy="500066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rgbClr val="7030A0">
                <a:alpha val="4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Bratři Mrštíkové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Elipsa 8"/>
          <p:cNvSpPr/>
          <p:nvPr/>
        </p:nvSpPr>
        <p:spPr>
          <a:xfrm>
            <a:off x="714348" y="4786322"/>
            <a:ext cx="3357586" cy="500066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rgbClr val="7030A0">
                <a:alpha val="4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Božena Němcová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Elipsa 9"/>
          <p:cNvSpPr/>
          <p:nvPr/>
        </p:nvSpPr>
        <p:spPr>
          <a:xfrm>
            <a:off x="714348" y="5357826"/>
            <a:ext cx="3429024" cy="500066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rgbClr val="7030A0">
                <a:alpha val="4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K. H. Mácha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714348" y="5929330"/>
            <a:ext cx="3429024" cy="500066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rgbClr val="7030A0">
                <a:alpha val="4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Jan Neruda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Hádej osobnost !</a:t>
            </a:r>
            <a:endParaRPr lang="cs-CZ" sz="3600" b="1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2143108" y="5486400"/>
            <a:ext cx="857256" cy="838200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rgbClr val="00B050"/>
                </a:solidFill>
              </a:rPr>
              <a:t>.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half" idx="3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                   .</a:t>
            </a:r>
          </a:p>
          <a:p>
            <a:r>
              <a:rPr lang="cs-CZ" dirty="0" smtClean="0"/>
              <a:t>                           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Jeden z výše zmíněných spisovatelů podnikl zajímavou cestu pěšky po českých městech a hradech. Tato cesta zahrnovala Prahu, Mělník, Kokořín, Housku, Doksy, Bezděz. Který ze spisovatelů to byl?   </a:t>
            </a:r>
            <a:r>
              <a:rPr lang="cs-CZ" dirty="0" smtClean="0"/>
              <a:t>___________________</a:t>
            </a:r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       </a:t>
            </a:r>
            <a:r>
              <a:rPr lang="cs-CZ" sz="32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Hrad Bezděz</a:t>
            </a:r>
            <a:endParaRPr lang="cs-CZ" sz="32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4578" name="Picture 2" descr="http://upload.wikimedia.org/wikipedia/commons/thumb/8/89/Bezdez_od_JV%2C_1834.jpg/140px-Bezdez_od_JV%2C_1834.jpg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286380" y="2571744"/>
            <a:ext cx="3500462" cy="3357586"/>
          </a:xfrm>
          <a:prstGeom prst="rect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</p:pic>
      <p:sp>
        <p:nvSpPr>
          <p:cNvPr id="8" name="Elipsa 7"/>
          <p:cNvSpPr/>
          <p:nvPr/>
        </p:nvSpPr>
        <p:spPr>
          <a:xfrm>
            <a:off x="500034" y="4929198"/>
            <a:ext cx="4200548" cy="1143008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Karel Hynek Mácha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 build="p"/>
      <p:bldP spid="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Slepá mapy</a:t>
            </a:r>
            <a:endParaRPr lang="cs-CZ" sz="3600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algn="ctr">
              <a:buNone/>
            </a:pP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Zakresli všechna uvedená místa do slepé mapy.  Zakresli tam i výše zmíněnou cestu. </a:t>
            </a:r>
          </a:p>
          <a:p>
            <a:endParaRPr lang="cs-CZ" dirty="0"/>
          </a:p>
        </p:txBody>
      </p:sp>
      <p:sp>
        <p:nvSpPr>
          <p:cNvPr id="2560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               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25601" name="obrázek 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14414" y="2786058"/>
            <a:ext cx="6786610" cy="3643338"/>
          </a:xfrm>
          <a:prstGeom prst="rect">
            <a:avLst/>
          </a:prstGeom>
          <a:noFill/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</p:pic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56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56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56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188640"/>
            <a:ext cx="7467600" cy="936104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Zdroje odkazů</a:t>
            </a:r>
            <a:endParaRPr lang="cs-CZ" sz="3600" b="1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67544" y="1052736"/>
            <a:ext cx="8507288" cy="5715016"/>
          </a:xfrm>
        </p:spPr>
        <p:txBody>
          <a:bodyPr>
            <a:normAutofit/>
          </a:bodyPr>
          <a:lstStyle/>
          <a:p>
            <a:r>
              <a:rPr lang="cs-CZ" sz="2000" b="1" dirty="0" smtClean="0"/>
              <a:t>Všechny uveřejněné odkazy [cit. 2012-01-20]. Není-li uvedeno jinak - dostupné pod licencí Public domain na:</a:t>
            </a:r>
            <a:endParaRPr lang="cs-CZ" sz="2000" b="1" dirty="0" smtClean="0">
              <a:solidFill>
                <a:schemeClr val="tx2">
                  <a:lumMod val="50000"/>
                </a:schemeClr>
              </a:solidFill>
              <a:latin typeface="Times New Roman" pitchFamily="18" charset="0"/>
              <a:cs typeface="Times New Roman" pitchFamily="18" charset="0"/>
              <a:hlinkClick r:id="rId3"/>
            </a:endParaRPr>
          </a:p>
          <a:p>
            <a:endParaRPr lang="cs-CZ" sz="1800" dirty="0" smtClean="0">
              <a:latin typeface="Times New Roman" pitchFamily="18" charset="0"/>
              <a:cs typeface="Times New Roman" pitchFamily="18" charset="0"/>
              <a:hlinkClick r:id="rId4"/>
            </a:endParaRPr>
          </a:p>
          <a:p>
            <a:r>
              <a:rPr lang="cs-CZ" sz="19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http://cs.wikipedia.org/wiki/Soubor:Jan_Neruda_02.jpg</a:t>
            </a:r>
            <a:r>
              <a:rPr lang="cs-CZ" sz="19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br>
              <a:rPr lang="cs-CZ" sz="19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19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(obrázek J. Nerudy, str. 2)</a:t>
            </a:r>
          </a:p>
          <a:p>
            <a:r>
              <a:rPr lang="cs-CZ" sz="19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http://cs.wikipedia.org/wiki/Soubor:Bezruc_2.jpg</a:t>
            </a:r>
            <a:r>
              <a:rPr lang="cs-CZ" sz="19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(obrázek, str. 3)</a:t>
            </a:r>
          </a:p>
          <a:p>
            <a:r>
              <a:rPr lang="cs-CZ" sz="19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6"/>
              </a:rPr>
              <a:t>http://cs.wikipedia.org/wiki/Soubor:Jan_Vil%C3%ADmek_-_Bo%C5%BEena_N%C4%9Bmcov%C3%A1.jpg</a:t>
            </a:r>
            <a:r>
              <a:rPr lang="cs-CZ" sz="19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(obrázek B. Němcové, str. 4)</a:t>
            </a:r>
          </a:p>
          <a:p>
            <a:r>
              <a:rPr lang="cs-CZ" sz="19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7"/>
              </a:rPr>
              <a:t>http://cs.wikipedia.org/wiki/Soubor:Ota_Pavel_grave_Strasnice_4919.JPG</a:t>
            </a:r>
            <a:r>
              <a:rPr lang="cs-CZ" sz="19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(obrázek náhrobku O. Pavla, str. 5)</a:t>
            </a:r>
          </a:p>
          <a:p>
            <a:r>
              <a:rPr lang="cs-CZ" sz="19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8"/>
              </a:rPr>
              <a:t>http://cs.wikipedia.org/wiki/Soubor:Jan_Vil%C3%ADmek_-_Karel_Hynek_M%C3%A1cha.jpg</a:t>
            </a:r>
            <a:r>
              <a:rPr lang="cs-CZ" sz="19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(obrázek K.H. Máchy, str. 6)</a:t>
            </a:r>
          </a:p>
          <a:p>
            <a:r>
              <a:rPr lang="cs-CZ" sz="19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9"/>
              </a:rPr>
              <a:t>http://cs.wikipedia.org/wiki/Soubor:Vilem_Mrstik_1897.png</a:t>
            </a:r>
            <a:r>
              <a:rPr lang="cs-CZ" sz="19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br>
              <a:rPr lang="cs-CZ" sz="19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19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(obrazek V. Mrstika, str. 7)</a:t>
            </a:r>
          </a:p>
          <a:p>
            <a:r>
              <a:rPr lang="cs-CZ" sz="19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10"/>
              </a:rPr>
              <a:t>http://cs.wikipedia.org/wiki/Soubor:Bezdez_od_JV,_1834.jpg</a:t>
            </a:r>
            <a:r>
              <a:rPr lang="cs-CZ" sz="19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br>
              <a:rPr lang="cs-CZ" sz="19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19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(obrázek Bezdězu, str. 11)</a:t>
            </a:r>
          </a:p>
          <a:p>
            <a:r>
              <a:rPr lang="cs-CZ" sz="19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Klipart (volně ke stažení Microsoft Office)</a:t>
            </a:r>
          </a:p>
          <a:p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16197772"/>
              </p:ext>
            </p:extLst>
          </p:nvPr>
        </p:nvGraphicFramePr>
        <p:xfrm>
          <a:off x="2627784" y="93080"/>
          <a:ext cx="3888432" cy="667184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kument" r:id="rId5" imgW="5902889" imgH="10127807" progId="Word.Document.12">
                  <p:embed/>
                </p:oleObj>
              </mc:Choice>
              <mc:Fallback>
                <p:oleObj name="Dokument" r:id="rId5" imgW="5902889" imgH="10127807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2627784" y="93080"/>
                        <a:ext cx="3888432" cy="6671840"/>
                      </a:xfrm>
                      <a:prstGeom prst="rect">
                        <a:avLst/>
                      </a:prstGeom>
                      <a:solidFill>
                        <a:schemeClr val="tx1"/>
                      </a:solidFill>
                      <a:ln>
                        <a:solidFill>
                          <a:schemeClr val="bg1"/>
                        </a:solidFill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075204766"/>
      </p:ext>
    </p:extLst>
  </p:cSld>
  <p:clrMapOvr>
    <a:masterClrMapping/>
  </p:clrMapOvr>
  <p:transition spd="slow">
    <p:newsflash/>
    <p:sndAc>
      <p:stSnd>
        <p:snd r:embed="rId3" name="type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530</TotalTime>
  <Words>442</Words>
  <Application>Microsoft Office PowerPoint</Application>
  <PresentationFormat>Předvádění na obrazovce (4:3)</PresentationFormat>
  <Paragraphs>124</Paragraphs>
  <Slides>16</Slides>
  <Notes>0</Notes>
  <HiddenSlides>2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8" baseType="lpstr">
      <vt:lpstr>Technický</vt:lpstr>
      <vt:lpstr>Dokument</vt:lpstr>
      <vt:lpstr>Prezentace aplikace PowerPoint</vt:lpstr>
      <vt:lpstr>ANOTACE:</vt:lpstr>
      <vt:lpstr> Oblíbená místa slavných</vt:lpstr>
      <vt:lpstr>Poznáš na základě popisu českého spisovatele? Kdo jsem? </vt:lpstr>
      <vt:lpstr>Kdo jsem?</vt:lpstr>
      <vt:lpstr>Kdo jsem?</vt:lpstr>
      <vt:lpstr>Kdo jsem?</vt:lpstr>
      <vt:lpstr>Kdo jsem?</vt:lpstr>
      <vt:lpstr>Kdo jsem?</vt:lpstr>
      <vt:lpstr>Doplň k dílům spisovatele . </vt:lpstr>
      <vt:lpstr>Doplň jména spisovatelů do tabulky </vt:lpstr>
      <vt:lpstr>Práce s internetem</vt:lpstr>
      <vt:lpstr>Hádej osobnost !</vt:lpstr>
      <vt:lpstr>Slepá mapy</vt:lpstr>
      <vt:lpstr>Zdroje odkazů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Předválečná literatura</dc:title>
  <dc:creator>ajinka</dc:creator>
  <cp:lastModifiedBy>admin</cp:lastModifiedBy>
  <cp:revision>81</cp:revision>
  <dcterms:created xsi:type="dcterms:W3CDTF">2012-01-21T17:57:42Z</dcterms:created>
  <dcterms:modified xsi:type="dcterms:W3CDTF">2012-07-11T10:24:30Z</dcterms:modified>
</cp:coreProperties>
</file>