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6" r:id="rId2"/>
    <p:sldId id="295" r:id="rId3"/>
    <p:sldId id="282" r:id="rId4"/>
    <p:sldId id="289" r:id="rId5"/>
    <p:sldId id="290" r:id="rId6"/>
    <p:sldId id="291" r:id="rId7"/>
    <p:sldId id="292" r:id="rId8"/>
    <p:sldId id="293" r:id="rId9"/>
    <p:sldId id="294" r:id="rId10"/>
    <p:sldId id="288" r:id="rId11"/>
    <p:sldId id="29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197513-BEB3-41E2-9131-417A5BB342F4}" type="presOf" srcId="{100B6B2E-82E6-4C11-B19B-F2DB3A0EA64F}" destId="{DBA8199F-D892-4A8E-A352-2B7844050E09}" srcOrd="1" destOrd="0" presId="urn:microsoft.com/office/officeart/2005/8/layout/target3"/>
    <dgm:cxn modelId="{CA96D147-C295-4B59-BBE3-530152DCBF6A}" type="presOf" srcId="{130831A4-0540-4EC5-8F5A-93030E89D2D9}" destId="{8E23E229-92FC-49D1-B5FE-0303176B8A4E}" srcOrd="1" destOrd="0" presId="urn:microsoft.com/office/officeart/2005/8/layout/target3"/>
    <dgm:cxn modelId="{F9FB51B1-E257-4C19-BA73-64BCC1138E01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C7216E6B-8A95-4D99-A437-B136F6E2E7B3}" type="presOf" srcId="{914700B9-77B5-440A-A438-DE98B6D4894D}" destId="{BD9AF279-D483-48F2-BBBD-45F8E8923512}" srcOrd="1" destOrd="0" presId="urn:microsoft.com/office/officeart/2005/8/layout/target3"/>
    <dgm:cxn modelId="{D69970B8-CFC9-4908-B7F6-ABD6608B2D04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78ED99D-F604-49A7-838A-46B206B30911}" type="presOf" srcId="{100B6B2E-82E6-4C11-B19B-F2DB3A0EA64F}" destId="{645AA564-2E9E-4954-AD87-AE01782CEC59}" srcOrd="0" destOrd="0" presId="urn:microsoft.com/office/officeart/2005/8/layout/target3"/>
    <dgm:cxn modelId="{2F28E08C-280F-4F39-93D5-1AD472EC799D}" type="presOf" srcId="{1D8420EA-BFA0-403B-80F5-647FA396CC45}" destId="{F7B3C0B7-F0F7-4F49-B02C-3630F8C5FAE5}" srcOrd="0" destOrd="0" presId="urn:microsoft.com/office/officeart/2005/8/layout/target3"/>
    <dgm:cxn modelId="{8806D33F-9259-499F-83F2-08E4091B353C}" type="presOf" srcId="{1D8420EA-BFA0-403B-80F5-647FA396CC45}" destId="{8467D0EB-87A2-4285-8ACA-0398EFBF29BC}" srcOrd="1" destOrd="0" presId="urn:microsoft.com/office/officeart/2005/8/layout/target3"/>
    <dgm:cxn modelId="{FA1B3F25-8896-44C1-AB0E-32263857BEA1}" type="presOf" srcId="{27FE2D31-D344-4B63-A89A-A89AB0D9F3E3}" destId="{FE47432B-CA46-450C-8D8F-66C300A95B52}" srcOrd="0" destOrd="0" presId="urn:microsoft.com/office/officeart/2005/8/layout/target3"/>
    <dgm:cxn modelId="{1DC57C92-F0ED-498F-A701-FC0B371EAE5F}" type="presParOf" srcId="{FE47432B-CA46-450C-8D8F-66C300A95B52}" destId="{B522209E-30D0-49D6-A340-2D383A11C668}" srcOrd="0" destOrd="0" presId="urn:microsoft.com/office/officeart/2005/8/layout/target3"/>
    <dgm:cxn modelId="{D1561C01-2047-4460-8EE9-EF4D70B5FC03}" type="presParOf" srcId="{FE47432B-CA46-450C-8D8F-66C300A95B52}" destId="{ED5A8377-51D5-4DC5-B0E7-680166966720}" srcOrd="1" destOrd="0" presId="urn:microsoft.com/office/officeart/2005/8/layout/target3"/>
    <dgm:cxn modelId="{EE7A277B-2A2D-432F-8994-03B4FB557B30}" type="presParOf" srcId="{FE47432B-CA46-450C-8D8F-66C300A95B52}" destId="{F69CC921-512E-49F4-824C-A648EC5F27A5}" srcOrd="2" destOrd="0" presId="urn:microsoft.com/office/officeart/2005/8/layout/target3"/>
    <dgm:cxn modelId="{88A4A521-64A2-4D1D-9607-901B0B9615A9}" type="presParOf" srcId="{FE47432B-CA46-450C-8D8F-66C300A95B52}" destId="{61C9CE18-EDA6-4EDF-BA1C-09779D38FBBF}" srcOrd="3" destOrd="0" presId="urn:microsoft.com/office/officeart/2005/8/layout/target3"/>
    <dgm:cxn modelId="{7DE4DF09-6846-4636-A793-D8F8047AD7AE}" type="presParOf" srcId="{FE47432B-CA46-450C-8D8F-66C300A95B52}" destId="{D60DEAAB-7AFE-435A-ACF6-18851E4B0426}" srcOrd="4" destOrd="0" presId="urn:microsoft.com/office/officeart/2005/8/layout/target3"/>
    <dgm:cxn modelId="{411FF852-35BA-4F4B-BD6E-98BB0ED16B35}" type="presParOf" srcId="{FE47432B-CA46-450C-8D8F-66C300A95B52}" destId="{F7B3C0B7-F0F7-4F49-B02C-3630F8C5FAE5}" srcOrd="5" destOrd="0" presId="urn:microsoft.com/office/officeart/2005/8/layout/target3"/>
    <dgm:cxn modelId="{9286F323-B698-44AF-B6AE-03526F6893C9}" type="presParOf" srcId="{FE47432B-CA46-450C-8D8F-66C300A95B52}" destId="{C9DA9446-E2D3-4F6A-8960-3CADFBF870B8}" srcOrd="6" destOrd="0" presId="urn:microsoft.com/office/officeart/2005/8/layout/target3"/>
    <dgm:cxn modelId="{39F77577-EE11-422C-913D-209E3DA763D1}" type="presParOf" srcId="{FE47432B-CA46-450C-8D8F-66C300A95B52}" destId="{9726EC6F-D322-4CD3-B489-1BE3DF7CE70B}" srcOrd="7" destOrd="0" presId="urn:microsoft.com/office/officeart/2005/8/layout/target3"/>
    <dgm:cxn modelId="{59F91987-1405-474A-9DF1-07597E4CEC22}" type="presParOf" srcId="{FE47432B-CA46-450C-8D8F-66C300A95B52}" destId="{645AA564-2E9E-4954-AD87-AE01782CEC59}" srcOrd="8" destOrd="0" presId="urn:microsoft.com/office/officeart/2005/8/layout/target3"/>
    <dgm:cxn modelId="{A0A127D5-B8BF-4B50-9599-640D26ED29A7}" type="presParOf" srcId="{FE47432B-CA46-450C-8D8F-66C300A95B52}" destId="{8538CAC4-6A86-42B8-B5AF-2FF155DB9D02}" srcOrd="9" destOrd="0" presId="urn:microsoft.com/office/officeart/2005/8/layout/target3"/>
    <dgm:cxn modelId="{1C23F177-3065-4703-93D5-E3A641E4BEBF}" type="presParOf" srcId="{FE47432B-CA46-450C-8D8F-66C300A95B52}" destId="{26FD6024-A07F-46D0-8BC0-B5E595C5673D}" srcOrd="10" destOrd="0" presId="urn:microsoft.com/office/officeart/2005/8/layout/target3"/>
    <dgm:cxn modelId="{97453CDD-FA50-4774-AF93-034F91EB9893}" type="presParOf" srcId="{FE47432B-CA46-450C-8D8F-66C300A95B52}" destId="{E73F1C26-6DCD-4001-88B9-355E01E2BCE7}" srcOrd="11" destOrd="0" presId="urn:microsoft.com/office/officeart/2005/8/layout/target3"/>
    <dgm:cxn modelId="{0083E604-0570-46C6-B4DA-4FDFF9EBA140}" type="presParOf" srcId="{FE47432B-CA46-450C-8D8F-66C300A95B52}" destId="{8E23E229-92FC-49D1-B5FE-0303176B8A4E}" srcOrd="12" destOrd="0" presId="urn:microsoft.com/office/officeart/2005/8/layout/target3"/>
    <dgm:cxn modelId="{0C118110-2761-484B-BBE8-1F233A92FE8E}" type="presParOf" srcId="{FE47432B-CA46-450C-8D8F-66C300A95B52}" destId="{8467D0EB-87A2-4285-8ACA-0398EFBF29BC}" srcOrd="13" destOrd="0" presId="urn:microsoft.com/office/officeart/2005/8/layout/target3"/>
    <dgm:cxn modelId="{E5B9D26F-F916-41DC-9C7F-8A538B41FCA0}" type="presParOf" srcId="{FE47432B-CA46-450C-8D8F-66C300A95B52}" destId="{DBA8199F-D892-4A8E-A352-2B7844050E09}" srcOrd="14" destOrd="0" presId="urn:microsoft.com/office/officeart/2005/8/layout/target3"/>
    <dgm:cxn modelId="{A8A0CAE7-B9DD-4DF6-9D74-9B25FAADD447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newsflash/>
    <p:sndAc>
      <p:stSnd>
        <p:snd r:embed="rId13" name="type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&#237;mek_-_Alois_Jir&#225;sek.jpg" TargetMode="External"/><Relationship Id="rId7" Type="http://schemas.openxmlformats.org/officeDocument/2006/relationships/hyperlink" Target="http://cs.wikipedia.org/wiki/Soubor:Jan_Vil&#237;mek_-_Karel_Hynek_M&#225;ch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roslav_Ha&#353;ek.gif" TargetMode="External"/><Relationship Id="rId5" Type="http://schemas.openxmlformats.org/officeDocument/2006/relationships/hyperlink" Target="http://cs.wikipedia.org/wiki/Soubor:Jan_Vil&#237;mek_-_Jan_Neruda.jpg" TargetMode="External"/><Relationship Id="rId4" Type="http://schemas.openxmlformats.org/officeDocument/2006/relationships/hyperlink" Target="http://cs.wikipedia.org/wiki/Soubor:Johan_amos_comenius_1592-1671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0.emf"/><Relationship Id="rId5" Type="http://schemas.openxmlformats.org/officeDocument/2006/relationships/package" Target="../embeddings/Dokument_aplikace_Microsoft_Word1.docx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220527"/>
              </p:ext>
            </p:extLst>
          </p:nvPr>
        </p:nvGraphicFramePr>
        <p:xfrm>
          <a:off x="1691680" y="2852936"/>
          <a:ext cx="7056784" cy="22149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VY_32_INOVACE_20_S05-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 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Hrdinové literárních děl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Obrázek 6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157192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8252226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informovat o hrdinech literárních děl.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přiřadí k literárním postavám román, ve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kterém vystupují. Do křížovky pak vypisuje jména spisovatelů, kteří tyto romány napsali. Závěrem pak odpovídá na otázky vztahující se k hrdinům či jejich autorům.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Hrdinové </a:t>
            </a:r>
            <a:br>
              <a:rPr lang="cs-CZ" dirty="0" smtClean="0"/>
            </a:br>
            <a:r>
              <a:rPr lang="cs-CZ" dirty="0" smtClean="0"/>
              <a:t>literárních děl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Český jazyk 9. ročník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 descr="C:\Users\Aja\AppData\Local\Microsoft\Windows\Temporary Internet Files\Content.IE5\S7YR0DND\MC9003077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86710" y="4714884"/>
            <a:ext cx="1042988" cy="18303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Přečti si literární postavy, připiš na řádek dílo, z kterého pochází </a:t>
            </a:r>
            <a:endParaRPr lang="cs-CZ" sz="36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43050"/>
            <a:ext cx="3657600" cy="5000660"/>
          </a:xfrm>
        </p:spPr>
        <p:txBody>
          <a:bodyPr>
            <a:noAutofit/>
          </a:bodyPr>
          <a:lstStyle/>
          <a:p>
            <a:pPr lvl="0"/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Rychtář Hrubý, Lomikar, Kozina		</a:t>
            </a:r>
          </a:p>
          <a:p>
            <a:pPr lvl="0"/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Maryša, Vávra, Francek			</a:t>
            </a:r>
          </a:p>
          <a:p>
            <a:pPr lvl="0"/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Vašek Karas, táta Malina, Petr Berwitz</a:t>
            </a:r>
          </a:p>
          <a:p>
            <a:pPr lvl="0">
              <a:buNone/>
            </a:pP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</a:p>
          <a:p>
            <a:pPr lvl="0"/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Barunka, kněžna Hortenzie, Sultán	</a:t>
            </a:r>
          </a:p>
          <a:p>
            <a:pPr lvl="0"/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Všudybud, Mámení, poutník		</a:t>
            </a:r>
          </a:p>
          <a:p>
            <a:pPr lvl="0"/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Jarmila, Hynek, Vilém			</a:t>
            </a:r>
          </a:p>
          <a:p>
            <a:pPr lvl="0"/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Švejk, paní Müllerová			</a:t>
            </a:r>
          </a:p>
          <a:p>
            <a:pPr lvl="0"/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Zilvar, Péťa Bajza, Rampepurda		</a:t>
            </a:r>
          </a:p>
          <a:p>
            <a:pPr lvl="0"/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Mirek Dušín, Červeňáček, Tleskač		</a:t>
            </a:r>
          </a:p>
          <a:p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 Vojtíšek, žebračka</a:t>
            </a:r>
            <a:endParaRPr lang="cs-CZ" sz="1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3438" y="1714488"/>
            <a:ext cx="3714776" cy="485778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b="1" dirty="0" smtClean="0">
              <a:solidFill>
                <a:schemeClr val="accent3"/>
              </a:solidFill>
            </a:endParaRPr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3786182" y="1571612"/>
            <a:ext cx="2428892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Psohlavci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5715008" y="1928802"/>
            <a:ext cx="2428892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Maryša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3714744" y="2428868"/>
            <a:ext cx="278608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Cirkus Humberto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786446" y="3000372"/>
            <a:ext cx="242889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Babička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643306" y="3643314"/>
            <a:ext cx="2643206" cy="64294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Labyrint světa a ráj srdce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000760" y="4000504"/>
            <a:ext cx="2428892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Máj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786182" y="4572008"/>
            <a:ext cx="2571768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Osudy dobrého vojáka Švejka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715008" y="5072074"/>
            <a:ext cx="2714676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 nás pět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857620" y="5572140"/>
            <a:ext cx="2714644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Záhada Hlavolamu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643570" y="6072206"/>
            <a:ext cx="2714644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Povídky malostranské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439850"/>
          </a:xfrm>
        </p:spPr>
        <p:txBody>
          <a:bodyPr>
            <a:noAutofit/>
          </a:bodyPr>
          <a:lstStyle/>
          <a:p>
            <a:pPr lvl="0"/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 křížovky  napiš jméno spisovatele, který dílo napsal.</a:t>
            </a:r>
            <a:r>
              <a:rPr lang="cs-CZ" sz="36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294445"/>
            <a:ext cx="8501122" cy="5130177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pic>
        <p:nvPicPr>
          <p:cNvPr id="3075" name="Picture 3" descr="C:\Users\Aja\AppData\Local\Microsoft\Windows\Temporary Internet Files\Content.IE5\EIZP7BPH\MC90029005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50125" y="1460500"/>
            <a:ext cx="1141413" cy="8477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Řešení tajenky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524" y="1285860"/>
            <a:ext cx="8422880" cy="5143535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pic>
        <p:nvPicPr>
          <p:cNvPr id="4098" name="Picture 2" descr="C:\Users\Aja\AppData\Local\Microsoft\Windows\Temporary Internet Files\Content.IE5\EIZP7BPH\MC90029005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78700" y="1419225"/>
            <a:ext cx="1141413" cy="8477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Odpověz na otázky!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714356"/>
            <a:ext cx="3657600" cy="5643602"/>
          </a:xfrm>
        </p:spPr>
        <p:txBody>
          <a:bodyPr>
            <a:normAutofit/>
          </a:bodyPr>
          <a:lstStyle/>
          <a:p>
            <a:pPr lvl="0">
              <a:buNone/>
            </a:pPr>
            <a:endParaRPr lang="cs-CZ" dirty="0" smtClean="0"/>
          </a:p>
          <a:p>
            <a:pPr lvl="0" algn="ctr"/>
            <a:r>
              <a:rPr lang="cs-CZ" b="1" dirty="0" smtClean="0"/>
              <a:t>Kdo je ze spisovatelů dobově nejstarší, ve kterém století žil?</a:t>
            </a: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 algn="just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67200" y="714356"/>
            <a:ext cx="3657600" cy="5411807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0" name="Obrázek 9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3357562"/>
            <a:ext cx="1428760" cy="200026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85918" y="3571876"/>
            <a:ext cx="1571636" cy="1777937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642910" y="5429264"/>
            <a:ext cx="335758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Amos Komenský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5072066" y="5500702"/>
            <a:ext cx="314327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Alois Jirásek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Odpověz na otázky!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algn="ctr"/>
            <a:r>
              <a:rPr lang="cs-CZ" sz="2400" b="1" dirty="0" smtClean="0"/>
              <a:t>Který ze spisovatelů se účastnil bojů první světové války?</a:t>
            </a:r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 lvl="0" algn="ctr"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714876" y="1571612"/>
            <a:ext cx="3657600" cy="4543443"/>
          </a:xfrm>
        </p:spPr>
        <p:txBody>
          <a:bodyPr>
            <a:normAutofit/>
          </a:bodyPr>
          <a:lstStyle/>
          <a:p>
            <a:pPr lvl="0"/>
            <a:r>
              <a:rPr lang="cs-CZ" sz="2400" b="1" dirty="0" smtClean="0"/>
              <a:t>Který ze spisovatelů píše pod pseudonymem?</a:t>
            </a:r>
          </a:p>
          <a:p>
            <a:pPr lvl="0"/>
            <a:endParaRPr lang="cs-CZ" sz="2400" b="1" dirty="0" smtClean="0"/>
          </a:p>
          <a:p>
            <a:pPr lvl="0" algn="ctr">
              <a:buNone/>
            </a:pPr>
            <a:endParaRPr lang="cs-CZ" sz="2400" b="1" dirty="0" smtClean="0"/>
          </a:p>
          <a:p>
            <a:pPr lvl="0"/>
            <a:r>
              <a:rPr lang="cs-CZ" sz="2400" b="1" dirty="0" smtClean="0"/>
              <a:t>Je autorem slavného díla z cirkusového prostředí.</a:t>
            </a: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 algn="ctr"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2786058"/>
            <a:ext cx="1647820" cy="2055493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8" name="Elipsa 7"/>
          <p:cNvSpPr/>
          <p:nvPr/>
        </p:nvSpPr>
        <p:spPr>
          <a:xfrm>
            <a:off x="857224" y="5286388"/>
            <a:ext cx="3286148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 Hašek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5072066" y="5286388"/>
            <a:ext cx="3357586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Eduard Bass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Odpověz na otázky!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5257800"/>
          </a:xfrm>
        </p:spPr>
        <p:txBody>
          <a:bodyPr>
            <a:normAutofit/>
          </a:bodyPr>
          <a:lstStyle/>
          <a:p>
            <a:pPr lvl="0" algn="ctr"/>
            <a:r>
              <a:rPr lang="cs-CZ" b="1" dirty="0" smtClean="0"/>
              <a:t>Který ze spisovatelů zemřel v Litoměřicích?</a:t>
            </a:r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/>
            <a:endParaRPr lang="cs-CZ" b="1" dirty="0" smtClean="0"/>
          </a:p>
          <a:p>
            <a:pPr lvl="0" algn="ctr"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5257800"/>
          </a:xfrm>
        </p:spPr>
        <p:txBody>
          <a:bodyPr>
            <a:normAutofit/>
          </a:bodyPr>
          <a:lstStyle/>
          <a:p>
            <a:pPr lvl="0" algn="ctr"/>
            <a:r>
              <a:rPr lang="cs-CZ" b="1" dirty="0" smtClean="0"/>
              <a:t>Kteří dva spisovatelé jsou Židé?</a:t>
            </a:r>
          </a:p>
          <a:p>
            <a:pPr lvl="0" algn="ctr"/>
            <a:endParaRPr lang="cs-CZ" b="1" dirty="0" smtClean="0"/>
          </a:p>
          <a:p>
            <a:pPr lvl="0" algn="ctr"/>
            <a:r>
              <a:rPr lang="cs-CZ" b="1" dirty="0" smtClean="0"/>
              <a:t>Uveď jejich nejznámější díla.</a:t>
            </a:r>
          </a:p>
          <a:p>
            <a:pPr lvl="0"/>
            <a:endParaRPr lang="cs-CZ" dirty="0" smtClean="0"/>
          </a:p>
          <a:p>
            <a:pPr lvl="0" algn="ctr"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algn="ctr">
              <a:buNone/>
            </a:pPr>
            <a:endPara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3286124"/>
            <a:ext cx="1500198" cy="1857388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6" name="Elipsa 5"/>
          <p:cNvSpPr/>
          <p:nvPr/>
        </p:nvSpPr>
        <p:spPr>
          <a:xfrm>
            <a:off x="4572000" y="5715016"/>
            <a:ext cx="3571900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Eduard Bass Cirkus Humberto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4643438" y="4286256"/>
            <a:ext cx="3571900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Poláček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Bylo nás pět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571472" y="5429264"/>
            <a:ext cx="3571900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Hynek Mácha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6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odkazů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Všechny uveřejněné odkazy [cit. 2012-01-20]. Není-li uvedeno jinak - dostupné pod licencí Public domain na: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endParaRPr lang="cs-CZ" sz="2000" dirty="0" smtClean="0"/>
          </a:p>
          <a:p>
            <a:r>
              <a:rPr lang="cs-CZ" sz="1800" dirty="0" smtClean="0">
                <a:solidFill>
                  <a:srgbClr val="00B0F0"/>
                </a:solidFill>
                <a:hlinkClick r:id="rId4"/>
              </a:rPr>
              <a:t>http://cs.wikipedia.org/wiki/Soubor:Johan_amos_comenius_1592-1671.jpg</a:t>
            </a:r>
            <a:r>
              <a:rPr lang="cs-CZ" sz="1800" dirty="0" smtClean="0">
                <a:solidFill>
                  <a:srgbClr val="00B0F0"/>
                </a:solidFill>
              </a:rPr>
              <a:t>  (obrázek J. A. Komenského, str. 4)</a:t>
            </a:r>
          </a:p>
          <a:p>
            <a:r>
              <a:rPr lang="cs-CZ" sz="1800" dirty="0" smtClean="0">
                <a:solidFill>
                  <a:srgbClr val="00B0F0"/>
                </a:solidFill>
                <a:hlinkClick r:id="rId5"/>
              </a:rPr>
              <a:t>http://cs.wikipedia.org/wiki/</a:t>
            </a:r>
            <a:r>
              <a:rPr lang="cs-CZ" sz="1800" dirty="0" err="1" smtClean="0">
                <a:solidFill>
                  <a:srgbClr val="00B0F0"/>
                </a:solidFill>
                <a:hlinkClick r:id="rId5"/>
              </a:rPr>
              <a:t>Soubor:Jan_Vilímek_-_Jan_Neruda.jpg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br>
              <a:rPr lang="cs-CZ" sz="1800" dirty="0" smtClean="0">
                <a:solidFill>
                  <a:srgbClr val="00B0F0"/>
                </a:solidFill>
              </a:rPr>
            </a:br>
            <a:r>
              <a:rPr lang="cs-CZ" sz="1800" dirty="0" smtClean="0">
                <a:solidFill>
                  <a:srgbClr val="00B0F0"/>
                </a:solidFill>
              </a:rPr>
              <a:t>(obrázek J. Nerudy, str. 4)</a:t>
            </a:r>
          </a:p>
          <a:p>
            <a:r>
              <a:rPr lang="cs-CZ" sz="1800" dirty="0" smtClean="0">
                <a:solidFill>
                  <a:srgbClr val="00B0F0"/>
                </a:solidFill>
                <a:hlinkClick r:id="rId6"/>
              </a:rPr>
              <a:t>http://cs.wikipedia.org/wiki/Soubor:Jaroslav_Hašek.gif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br>
              <a:rPr lang="cs-CZ" sz="1800" dirty="0" smtClean="0">
                <a:solidFill>
                  <a:srgbClr val="00B0F0"/>
                </a:solidFill>
              </a:rPr>
            </a:br>
            <a:r>
              <a:rPr lang="cs-CZ" sz="1800" dirty="0" smtClean="0">
                <a:solidFill>
                  <a:srgbClr val="00B0F0"/>
                </a:solidFill>
              </a:rPr>
              <a:t>(obrázek J. Haška, str. 5)</a:t>
            </a:r>
          </a:p>
          <a:p>
            <a:r>
              <a:rPr lang="cs-CZ" sz="1800" dirty="0" smtClean="0">
                <a:solidFill>
                  <a:srgbClr val="00B0F0"/>
                </a:solidFill>
                <a:hlinkClick r:id="rId7"/>
              </a:rPr>
              <a:t>http://cs.wikipedia.org/wiki/Soubor:Jan_Vilímek_-_Karel_Hynek_Mácha.jpg</a:t>
            </a:r>
            <a:r>
              <a:rPr lang="cs-CZ" sz="1800" dirty="0" smtClean="0">
                <a:solidFill>
                  <a:srgbClr val="00B0F0"/>
                </a:solidFill>
              </a:rPr>
              <a:t> (obrázek K. H. Máchy, str. 6)</a:t>
            </a:r>
          </a:p>
          <a:p>
            <a:r>
              <a:rPr lang="cs-CZ" sz="1800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79473287"/>
              </p:ext>
            </p:extLst>
          </p:nvPr>
        </p:nvGraphicFramePr>
        <p:xfrm>
          <a:off x="2771800" y="54000"/>
          <a:ext cx="4215046" cy="662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5" imgW="6352777" imgH="9983578" progId="Word.Document.12">
                  <p:embed/>
                </p:oleObj>
              </mc:Choice>
              <mc:Fallback>
                <p:oleObj name="Dokument" r:id="rId5" imgW="6352777" imgH="998357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771800" y="54000"/>
                        <a:ext cx="4215046" cy="6624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48410877"/>
      </p:ext>
    </p:extLst>
  </p:cSld>
  <p:clrMapOvr>
    <a:masterClrMapping/>
  </p:clrMapOvr>
  <p:transition spd="slow">
    <p:newsflash/>
    <p:sndAc>
      <p:stSnd>
        <p:snd r:embed="rId3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783</TotalTime>
  <Words>354</Words>
  <Application>Microsoft Office PowerPoint</Application>
  <PresentationFormat>Předvádění na obrazovce (4:3)</PresentationFormat>
  <Paragraphs>151</Paragraphs>
  <Slides>11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Technický</vt:lpstr>
      <vt:lpstr>Dokument</vt:lpstr>
      <vt:lpstr>Prezentace aplikace PowerPoint</vt:lpstr>
      <vt:lpstr>ANOTACE:</vt:lpstr>
      <vt:lpstr> Hrdinové  literárních děl</vt:lpstr>
      <vt:lpstr>Přečti si literární postavy, připiš na řádek dílo, z kterého pochází </vt:lpstr>
      <vt:lpstr>Do křížovky  napiš jméno spisovatele, který dílo napsal. </vt:lpstr>
      <vt:lpstr>Řešení tajenky</vt:lpstr>
      <vt:lpstr>Odpověz na otázky!</vt:lpstr>
      <vt:lpstr>Odpověz na otázky!</vt:lpstr>
      <vt:lpstr>Odpověz na otázky!</vt:lpstr>
      <vt:lpstr>Zdroje odkazů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Předválečná literatura</dc:title>
  <dc:creator>ajinka</dc:creator>
  <cp:lastModifiedBy>admin</cp:lastModifiedBy>
  <cp:revision>113</cp:revision>
  <dcterms:created xsi:type="dcterms:W3CDTF">2012-01-21T17:57:42Z</dcterms:created>
  <dcterms:modified xsi:type="dcterms:W3CDTF">2012-07-11T10:26:04Z</dcterms:modified>
</cp:coreProperties>
</file>