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8"/>
  </p:notesMasterIdLst>
  <p:sldIdLst>
    <p:sldId id="256" r:id="rId2"/>
    <p:sldId id="257" r:id="rId3"/>
    <p:sldId id="267" r:id="rId4"/>
    <p:sldId id="266" r:id="rId5"/>
    <p:sldId id="268" r:id="rId6"/>
    <p:sldId id="26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D3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Základní škola a Mateřská škola Studená,  okres Jindřichův Hradec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Marie Švehlová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Měkké souhlásky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CZ.1.O7/1.4.00/21.3136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VY_32_INOVACE_1B35Čj2_ Měkké souhlásky 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 custLinFactNeighborX="1515" custLinFactNeighborY="90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</a:t>
          </a:r>
          <a:r>
            <a:rPr lang="cs-CZ" sz="1800" kern="1200" dirty="0" smtClean="0"/>
            <a:t>Základní škola a Mateřská škola Studená,  okres Jindřichův Hradec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8058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Marie Švehlová</a:t>
          </a:r>
          <a:endParaRPr lang="cs-CZ" sz="1800" kern="1200" dirty="0"/>
        </a:p>
      </dsp:txBody>
      <dsp:txXfrm>
        <a:off x="2016223" y="648058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VY_32_INOVACE_1B35Čj2_ Měkké souhlásky 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Měkké souhlásky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CZ.1.O7/1.4.00/21.3136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509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5768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8257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6003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6564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5564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515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8420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3338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8351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3797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9310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8632126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DUM je zaměřen na upevnění řady měkkých souhlásek a využití této znalosti v </a:t>
            </a:r>
            <a:r>
              <a:rPr lang="cs-CZ" dirty="0" smtClean="0"/>
              <a:t>praxi.</a:t>
            </a:r>
            <a:endParaRPr lang="cs-CZ" dirty="0" smtClean="0"/>
          </a:p>
          <a:p>
            <a:r>
              <a:rPr lang="cs-CZ" dirty="0" smtClean="0"/>
              <a:t>Je určen pro žáky 2. ročníku.</a:t>
            </a:r>
          </a:p>
          <a:p>
            <a:r>
              <a:rPr lang="cs-CZ" dirty="0" smtClean="0"/>
              <a:t>Je připraven pro práci s interaktivní tabulí.</a:t>
            </a:r>
          </a:p>
          <a:p>
            <a:r>
              <a:rPr lang="cs-CZ" dirty="0" smtClean="0"/>
              <a:t>Činnost s interaktivní tabulí zvyšuje u dětí aktivitu, napomáhá k osvojení učiva zábavnou formou, jednotlivé snímky lze využít k různým činnostem.</a:t>
            </a:r>
          </a:p>
          <a:p>
            <a:r>
              <a:rPr lang="cs-CZ" dirty="0" smtClean="0"/>
              <a:t>Metodické pokyny:</a:t>
            </a:r>
          </a:p>
          <a:p>
            <a:pPr lvl="1"/>
            <a:r>
              <a:rPr lang="cs-CZ" dirty="0" smtClean="0"/>
              <a:t>Snímek 3: žáci odsouvají perem pouze měkké slabiky a zapisují fixem slova, mohou vymýšlet další obrázky, které lze skrýt</a:t>
            </a:r>
          </a:p>
          <a:p>
            <a:pPr lvl="1"/>
            <a:r>
              <a:rPr lang="cs-CZ" dirty="0" smtClean="0"/>
              <a:t>Snímek 4: žáci nejdříve doplňují řady fixem, potom odůvodňují a doplňují i, í a podtrhávají měkké souhlásky</a:t>
            </a:r>
          </a:p>
          <a:p>
            <a:pPr lvl="1"/>
            <a:r>
              <a:rPr lang="cs-CZ" dirty="0" smtClean="0"/>
              <a:t>Snímek 5: žáci využijí program Q Draw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Doplň správně řady měkkých souhlásek, doplň do slov i, í po měkkých souhláskách a odůvodni.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Ž, __, Č, Ř, _, J, _, Ť, Ň    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Ž, Š, _, Ř, _, _, Ď, _, Ň</a:t>
            </a:r>
          </a:p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_, š, _, ř, c, _, _, _, ň         </a:t>
            </a:r>
            <a:r>
              <a:rPr lang="cs-CZ" dirty="0" smtClean="0">
                <a:solidFill>
                  <a:srgbClr val="FF0000"/>
                </a:solidFill>
              </a:rPr>
              <a:t>_, _, č, _, c, j, ď, _, ň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Ž, Š, _, _, C, J, Ď, _, _,       </a:t>
            </a:r>
            <a:r>
              <a:rPr lang="cs-CZ" dirty="0" smtClean="0">
                <a:solidFill>
                  <a:srgbClr val="7030A0"/>
                </a:solidFill>
              </a:rPr>
              <a:t>Ž, Š, _, Ř, _, _, _, Ť, _    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Š_pka, č_slo, , š_pek, nož_k, koš_le, kř_da, c_bule, ž_je, ut_ká, sed_, n_c, t_síc, tř_cet, ž_dle, š_dlo, t_cho, c_t, ř_jen, oč_, uč_tel, n_kam, š_p, zaj_c, lesn_, d_tě, vrabc_, kn_ha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Pod slabikami s </a:t>
            </a:r>
            <a:r>
              <a:rPr lang="cs-CZ" sz="2400" b="1" dirty="0" smtClean="0"/>
              <a:t>měkkou</a:t>
            </a:r>
            <a:r>
              <a:rPr lang="cs-CZ" sz="2400" dirty="0" smtClean="0"/>
              <a:t> souhláskou najdeš obrázek. Napiš, co na něm je. Při psaní využij odkrytou slabiku.</a:t>
            </a:r>
            <a:endParaRPr lang="cs-CZ" sz="2400" dirty="0"/>
          </a:p>
        </p:txBody>
      </p:sp>
      <p:sp>
        <p:nvSpPr>
          <p:cNvPr id="30" name="Zaoblený obdélníkový popisek 29"/>
          <p:cNvSpPr/>
          <p:nvPr/>
        </p:nvSpPr>
        <p:spPr>
          <a:xfrm>
            <a:off x="4932040" y="2276872"/>
            <a:ext cx="936104" cy="432048"/>
          </a:xfrm>
          <a:prstGeom prst="wedgeRoundRectCallou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CHYBA!</a:t>
            </a:r>
            <a:endParaRPr lang="cs-CZ" dirty="0"/>
          </a:p>
        </p:txBody>
      </p:sp>
      <p:sp>
        <p:nvSpPr>
          <p:cNvPr id="31" name="Zaoblený obdélníkový popisek 30"/>
          <p:cNvSpPr/>
          <p:nvPr/>
        </p:nvSpPr>
        <p:spPr>
          <a:xfrm>
            <a:off x="899592" y="5589240"/>
            <a:ext cx="936104" cy="432048"/>
          </a:xfrm>
          <a:prstGeom prst="wedgeRoundRectCallou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CHYB!</a:t>
            </a:r>
            <a:endParaRPr lang="cs-CZ" dirty="0"/>
          </a:p>
        </p:txBody>
      </p:sp>
      <p:sp>
        <p:nvSpPr>
          <p:cNvPr id="33" name="Zaoblený obdélníkový popisek 32"/>
          <p:cNvSpPr/>
          <p:nvPr/>
        </p:nvSpPr>
        <p:spPr>
          <a:xfrm>
            <a:off x="2699792" y="3933056"/>
            <a:ext cx="936104" cy="432048"/>
          </a:xfrm>
          <a:prstGeom prst="wedgeRoundRectCallou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CHYBA!</a:t>
            </a:r>
            <a:endParaRPr lang="cs-CZ" dirty="0"/>
          </a:p>
        </p:txBody>
      </p:sp>
      <p:cxnSp>
        <p:nvCxnSpPr>
          <p:cNvPr id="48" name="Přímá spojovací čára 47"/>
          <p:cNvCxnSpPr/>
          <p:nvPr/>
        </p:nvCxnSpPr>
        <p:spPr>
          <a:xfrm>
            <a:off x="683568" y="3573016"/>
            <a:ext cx="734481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Přímá spojovací čára 49"/>
          <p:cNvCxnSpPr/>
          <p:nvPr/>
        </p:nvCxnSpPr>
        <p:spPr>
          <a:xfrm>
            <a:off x="683568" y="5301208"/>
            <a:ext cx="734481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/>
          <p:nvPr/>
        </p:nvCxnSpPr>
        <p:spPr>
          <a:xfrm>
            <a:off x="755576" y="6741368"/>
            <a:ext cx="734481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 descr="C:\Documents and Settings\Švehlovi\Local Settings\Temporary Internet Files\Content.IE5\C8JQ4QV2\MC90038383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276872"/>
            <a:ext cx="401192" cy="610359"/>
          </a:xfrm>
          <a:prstGeom prst="rect">
            <a:avLst/>
          </a:prstGeom>
          <a:noFill/>
        </p:spPr>
      </p:pic>
      <p:pic>
        <p:nvPicPr>
          <p:cNvPr id="1030" name="Picture 6" descr="C:\Documents and Settings\Švehlovi\Local Settings\Temporary Internet Files\Content.IE5\I74GFA98\MC90033127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4005064"/>
            <a:ext cx="614297" cy="557798"/>
          </a:xfrm>
          <a:prstGeom prst="rect">
            <a:avLst/>
          </a:prstGeom>
          <a:noFill/>
        </p:spPr>
      </p:pic>
      <p:pic>
        <p:nvPicPr>
          <p:cNvPr id="1031" name="Picture 7" descr="C:\Documents and Settings\Švehlovi\Local Settings\Temporary Internet Files\Content.IE5\76R4J6X8\MP90040965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733256"/>
            <a:ext cx="894108" cy="432048"/>
          </a:xfrm>
          <a:prstGeom prst="rect">
            <a:avLst/>
          </a:prstGeom>
          <a:noFill/>
        </p:spPr>
      </p:pic>
      <p:pic>
        <p:nvPicPr>
          <p:cNvPr id="1033" name="Picture 9" descr="C:\Documents and Settings\Švehlovi\Local Settings\Temporary Internet Files\Content.IE5\76R4J6X8\MC90019331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4077072"/>
            <a:ext cx="648072" cy="462997"/>
          </a:xfrm>
          <a:prstGeom prst="rect">
            <a:avLst/>
          </a:prstGeom>
          <a:noFill/>
        </p:spPr>
      </p:pic>
      <p:pic>
        <p:nvPicPr>
          <p:cNvPr id="1035" name="Picture 11" descr="C:\Documents and Settings\Švehlovi\Local Settings\Temporary Internet Files\Content.IE5\CXAE6O5M\MP90043412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640" y="2204864"/>
            <a:ext cx="751077" cy="648072"/>
          </a:xfrm>
          <a:prstGeom prst="rect">
            <a:avLst/>
          </a:prstGeom>
          <a:noFill/>
        </p:spPr>
      </p:pic>
      <p:pic>
        <p:nvPicPr>
          <p:cNvPr id="1036" name="Picture 12" descr="C:\Documents and Settings\Švehlovi\Local Settings\Temporary Internet Files\Content.IE5\C8JQ4QV2\MC90008903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5589240"/>
            <a:ext cx="648072" cy="565740"/>
          </a:xfrm>
          <a:prstGeom prst="rect">
            <a:avLst/>
          </a:prstGeom>
          <a:noFill/>
        </p:spPr>
      </p:pic>
      <p:pic>
        <p:nvPicPr>
          <p:cNvPr id="1038" name="Picture 14" descr="C:\Program Files\Microsoft Office\MEDIA\CAGCAT10\j0281904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31640" y="3861048"/>
            <a:ext cx="624539" cy="590434"/>
          </a:xfrm>
          <a:prstGeom prst="rect">
            <a:avLst/>
          </a:prstGeom>
          <a:noFill/>
        </p:spPr>
      </p:pic>
      <p:pic>
        <p:nvPicPr>
          <p:cNvPr id="6" name="Picture 20" descr="C:\Documents and Settings\Švehlovi\Local Settings\Temporary Internet Files\Content.IE5\HEEVQ724\MP900174983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44008" y="5589240"/>
            <a:ext cx="792088" cy="528059"/>
          </a:xfrm>
          <a:prstGeom prst="rect">
            <a:avLst/>
          </a:prstGeom>
          <a:noFill/>
        </p:spPr>
      </p:pic>
      <p:sp>
        <p:nvSpPr>
          <p:cNvPr id="46" name="Obdélník 45"/>
          <p:cNvSpPr/>
          <p:nvPr/>
        </p:nvSpPr>
        <p:spPr>
          <a:xfrm>
            <a:off x="1115616" y="2132856"/>
            <a:ext cx="1152128" cy="7920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JÍ</a:t>
            </a:r>
            <a:endParaRPr lang="cs-CZ" sz="2800" dirty="0"/>
          </a:p>
        </p:txBody>
      </p:sp>
      <p:sp>
        <p:nvSpPr>
          <p:cNvPr id="45" name="Obdélník 44"/>
          <p:cNvSpPr/>
          <p:nvPr/>
        </p:nvSpPr>
        <p:spPr>
          <a:xfrm>
            <a:off x="2843808" y="2204864"/>
            <a:ext cx="1152128" cy="7920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ŽI</a:t>
            </a:r>
            <a:endParaRPr lang="cs-CZ" sz="2800" dirty="0"/>
          </a:p>
        </p:txBody>
      </p:sp>
      <p:sp>
        <p:nvSpPr>
          <p:cNvPr id="44" name="Obdélník 43"/>
          <p:cNvSpPr/>
          <p:nvPr/>
        </p:nvSpPr>
        <p:spPr>
          <a:xfrm>
            <a:off x="4788024" y="2132856"/>
            <a:ext cx="1152128" cy="7920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SI</a:t>
            </a:r>
            <a:endParaRPr lang="cs-CZ" sz="2800" dirty="0"/>
          </a:p>
        </p:txBody>
      </p:sp>
      <p:pic>
        <p:nvPicPr>
          <p:cNvPr id="4" name="Picture 10" descr="C:\Documents and Settings\Švehlovi\Local Settings\Temporary Internet Files\Content.IE5\HEEVQ724\MC900280961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60232" y="2204864"/>
            <a:ext cx="720080" cy="612259"/>
          </a:xfrm>
          <a:prstGeom prst="rect">
            <a:avLst/>
          </a:prstGeom>
          <a:noFill/>
        </p:spPr>
      </p:pic>
      <p:sp>
        <p:nvSpPr>
          <p:cNvPr id="43" name="Obdélník 42"/>
          <p:cNvSpPr/>
          <p:nvPr/>
        </p:nvSpPr>
        <p:spPr>
          <a:xfrm>
            <a:off x="6444208" y="2132856"/>
            <a:ext cx="1152128" cy="7920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CI</a:t>
            </a:r>
            <a:endParaRPr lang="cs-CZ" sz="2800" dirty="0"/>
          </a:p>
        </p:txBody>
      </p:sp>
      <p:sp>
        <p:nvSpPr>
          <p:cNvPr id="42" name="Obdélník 41"/>
          <p:cNvSpPr/>
          <p:nvPr/>
        </p:nvSpPr>
        <p:spPr>
          <a:xfrm>
            <a:off x="971600" y="3789040"/>
            <a:ext cx="1152128" cy="7920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TI</a:t>
            </a:r>
            <a:endParaRPr lang="cs-CZ" sz="2800" dirty="0"/>
          </a:p>
        </p:txBody>
      </p:sp>
      <p:sp>
        <p:nvSpPr>
          <p:cNvPr id="41" name="Obdélník 40"/>
          <p:cNvSpPr/>
          <p:nvPr/>
        </p:nvSpPr>
        <p:spPr>
          <a:xfrm>
            <a:off x="2555776" y="3789040"/>
            <a:ext cx="1152128" cy="7920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MI</a:t>
            </a:r>
            <a:endParaRPr lang="cs-CZ" sz="2800" dirty="0"/>
          </a:p>
        </p:txBody>
      </p:sp>
      <p:sp>
        <p:nvSpPr>
          <p:cNvPr id="40" name="Obdélník 39"/>
          <p:cNvSpPr/>
          <p:nvPr/>
        </p:nvSpPr>
        <p:spPr>
          <a:xfrm>
            <a:off x="4211960" y="3861048"/>
            <a:ext cx="1152128" cy="7920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ŠI</a:t>
            </a:r>
            <a:endParaRPr lang="cs-CZ" sz="2800" dirty="0"/>
          </a:p>
        </p:txBody>
      </p:sp>
      <p:sp>
        <p:nvSpPr>
          <p:cNvPr id="39" name="Obdélník 38"/>
          <p:cNvSpPr/>
          <p:nvPr/>
        </p:nvSpPr>
        <p:spPr>
          <a:xfrm>
            <a:off x="6084168" y="3861048"/>
            <a:ext cx="1152128" cy="7920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ŘÍ</a:t>
            </a:r>
            <a:endParaRPr lang="cs-CZ" sz="2800" dirty="0"/>
          </a:p>
        </p:txBody>
      </p:sp>
      <p:sp>
        <p:nvSpPr>
          <p:cNvPr id="38" name="Obdélník 37"/>
          <p:cNvSpPr/>
          <p:nvPr/>
        </p:nvSpPr>
        <p:spPr>
          <a:xfrm>
            <a:off x="827584" y="5373216"/>
            <a:ext cx="1152128" cy="7920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ZI</a:t>
            </a:r>
            <a:endParaRPr lang="cs-CZ" sz="2800" dirty="0"/>
          </a:p>
        </p:txBody>
      </p:sp>
      <p:sp>
        <p:nvSpPr>
          <p:cNvPr id="37" name="Obdélník 36"/>
          <p:cNvSpPr/>
          <p:nvPr/>
        </p:nvSpPr>
        <p:spPr>
          <a:xfrm>
            <a:off x="2483768" y="5517232"/>
            <a:ext cx="1152128" cy="7920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ČI</a:t>
            </a:r>
            <a:endParaRPr lang="cs-CZ" sz="2800" dirty="0"/>
          </a:p>
        </p:txBody>
      </p:sp>
      <p:sp>
        <p:nvSpPr>
          <p:cNvPr id="36" name="Obdélník 35"/>
          <p:cNvSpPr/>
          <p:nvPr/>
        </p:nvSpPr>
        <p:spPr>
          <a:xfrm>
            <a:off x="4427984" y="5445224"/>
            <a:ext cx="1152128" cy="7920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NI</a:t>
            </a:r>
            <a:endParaRPr lang="cs-CZ" sz="2800" dirty="0"/>
          </a:p>
        </p:txBody>
      </p:sp>
      <p:sp>
        <p:nvSpPr>
          <p:cNvPr id="35" name="Obdélník 34"/>
          <p:cNvSpPr/>
          <p:nvPr/>
        </p:nvSpPr>
        <p:spPr>
          <a:xfrm>
            <a:off x="6300192" y="5445224"/>
            <a:ext cx="1152128" cy="7920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DI</a:t>
            </a:r>
            <a:endParaRPr lang="cs-CZ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Vybarvi pouze slova, ve kterých následuje i, í po měkké souhlásce. Utvoř na ně věty.</a:t>
            </a:r>
            <a:endParaRPr lang="cs-CZ" sz="2400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93776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71284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kožich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divák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osika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nikdo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kluci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obilí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1284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sirup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pašík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jinak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zívat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zticha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budík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1284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židle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krmit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břicho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sbírat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poník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pištět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1284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vidět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jídlo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zítra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zboží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psi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hřiště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1284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divná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plavci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ručník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lvi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zima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razítko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1284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pije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miska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list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prší 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život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cs-CZ" sz="2400" b="1" dirty="0" smtClean="0"/>
                        <a:t>vidle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404664"/>
            <a:ext cx="41796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Použity obrázky www.office.microsoft.com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846</TotalTime>
  <Words>390</Words>
  <Application>Microsoft Office PowerPoint</Application>
  <PresentationFormat>Předvádění na obrazovce (4:3)</PresentationFormat>
  <Paragraphs>74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Doplň správně řady měkkých souhlásek, doplň do slov i, í po měkkých souhláskách a odůvodni.</vt:lpstr>
      <vt:lpstr>Pod slabikami s měkkou souhláskou najdeš obrázek. Napiš, co na něm je. Při psaní využij odkrytou slabiku.</vt:lpstr>
      <vt:lpstr>Vybarvi pouze slova, ve kterých následuje i, í po měkké souhlásce. Utvoř na ně věty.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Učitel</cp:lastModifiedBy>
  <cp:revision>100</cp:revision>
  <dcterms:created xsi:type="dcterms:W3CDTF">2011-08-21T15:31:45Z</dcterms:created>
  <dcterms:modified xsi:type="dcterms:W3CDTF">2012-03-08T16:47:56Z</dcterms:modified>
</cp:coreProperties>
</file>