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11"/>
  </p:notesMasterIdLst>
  <p:sldIdLst>
    <p:sldId id="256" r:id="rId2"/>
    <p:sldId id="265" r:id="rId3"/>
    <p:sldId id="257" r:id="rId4"/>
    <p:sldId id="259" r:id="rId5"/>
    <p:sldId id="262" r:id="rId6"/>
    <p:sldId id="261" r:id="rId7"/>
    <p:sldId id="263" r:id="rId8"/>
    <p:sldId id="266" r:id="rId9"/>
    <p:sldId id="258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68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69E2FB-CACF-40BD-8B39-25879FC16C97}" type="datetimeFigureOut">
              <a:rPr lang="cs-CZ" smtClean="0"/>
              <a:pPr/>
              <a:t>5.10.2012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0C49AA-26D9-4C9B-94DA-58593F690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263C2-E8EB-404D-A935-AB384DC24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58E8-6497-4727-9B08-1D13BD0A96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CD904-55B8-4FD0-AC62-781C31E81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D262F-D909-4C32-B75B-AE5FE5F233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DF22F-5D88-4C3E-8518-C1EEDDDB7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DFB57-108E-4BB2-B6A6-77C39974E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D50C6-52E0-4F69-91FB-1851AD9AD3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6E0CA-77CA-4340-95FB-0B1EB0CBCB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2C2738D-AAEB-4C92-A7E2-5E396A23F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571C0-FC8F-49FD-99C8-D45FEC7ED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49029-D6F9-46D4-834F-1C0C4B50D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FBD2EEC3-0857-49C7-8964-8B33EBD0541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0C2B2F-95A1-4BF1-AD24-7C6EEB5BDBB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1520" y="2565400"/>
            <a:ext cx="8640960" cy="1470025"/>
          </a:xfrm>
        </p:spPr>
        <p:txBody>
          <a:bodyPr>
            <a:normAutofit fontScale="90000"/>
          </a:bodyPr>
          <a:lstStyle/>
          <a:p>
            <a:r>
              <a:rPr lang="cs-CZ" sz="11800" b="1" u="sng" dirty="0"/>
              <a:t/>
            </a:r>
            <a:br>
              <a:rPr lang="cs-CZ" sz="11800" b="1" u="sng" dirty="0"/>
            </a:br>
            <a:r>
              <a:rPr lang="cs-CZ" sz="6600" dirty="0" smtClean="0"/>
              <a:t>Prostorové uspořádání populace </a:t>
            </a:r>
            <a:endParaRPr lang="cs-CZ" sz="6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dirty="0" smtClean="0"/>
              <a:t>Prostorové uspořádání populace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5400" dirty="0" smtClean="0"/>
              <a:t>Anotace:</a:t>
            </a:r>
          </a:p>
          <a:p>
            <a:r>
              <a:rPr lang="cs-CZ" dirty="0" smtClean="0"/>
              <a:t>Prezentace slouží k přehledu </a:t>
            </a:r>
            <a:r>
              <a:rPr lang="cs-CZ" sz="2800" dirty="0" smtClean="0"/>
              <a:t>p</a:t>
            </a:r>
            <a:r>
              <a:rPr lang="cs-CZ" sz="2800" dirty="0" smtClean="0"/>
              <a:t>rostorové </a:t>
            </a:r>
            <a:r>
              <a:rPr lang="cs-CZ" sz="2800" smtClean="0"/>
              <a:t>uspořádání </a:t>
            </a:r>
            <a:r>
              <a:rPr lang="cs-CZ" sz="2800" smtClean="0"/>
              <a:t>populace</a:t>
            </a:r>
            <a:r>
              <a:rPr lang="cs-CZ" smtClean="0"/>
              <a:t>.</a:t>
            </a:r>
            <a:endParaRPr lang="cs-CZ" dirty="0" smtClean="0"/>
          </a:p>
          <a:p>
            <a:r>
              <a:rPr lang="cs-CZ" dirty="0" smtClean="0"/>
              <a:t>Je </a:t>
            </a:r>
            <a:r>
              <a:rPr lang="cs-CZ" dirty="0" smtClean="0"/>
              <a:t>určena pro výuku ekologie v 1. ročníku střední školy.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228600"/>
            <a:ext cx="8219256" cy="1143000"/>
          </a:xfrm>
        </p:spPr>
        <p:txBody>
          <a:bodyPr>
            <a:normAutofit fontScale="90000"/>
          </a:bodyPr>
          <a:lstStyle/>
          <a:p>
            <a:r>
              <a:rPr lang="cs-CZ" sz="5400" dirty="0" smtClean="0"/>
              <a:t>Prostorové uspořádání populace</a:t>
            </a:r>
            <a:endParaRPr lang="cs-CZ" dirty="0"/>
          </a:p>
        </p:txBody>
      </p:sp>
      <p:pic>
        <p:nvPicPr>
          <p:cNvPr id="2" name="Picture 2" descr="P:\dumy\trop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19" y="1571612"/>
            <a:ext cx="4288961" cy="2857520"/>
          </a:xfrm>
          <a:prstGeom prst="rect">
            <a:avLst/>
          </a:prstGeom>
          <a:noFill/>
        </p:spPr>
      </p:pic>
      <p:pic>
        <p:nvPicPr>
          <p:cNvPr id="3" name="Picture 3" descr="P:\dumy\pouš'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7686" y="2714620"/>
            <a:ext cx="4572032" cy="34216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9" descr="C:\Users\jung\AppData\Local\Microsoft\Windows\Temporary Internet Files\Content.IE5\3NQXTR9N\MP90043310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2320" y="4941168"/>
            <a:ext cx="1090167" cy="702985"/>
          </a:xfrm>
          <a:prstGeom prst="rect">
            <a:avLst/>
          </a:prstGeom>
          <a:noFill/>
        </p:spPr>
      </p:pic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83568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/>
              <a:t>Prostorové uspořádání populace </a:t>
            </a:r>
            <a:r>
              <a:rPr lang="cs-CZ" sz="4000" b="1" dirty="0" smtClean="0"/>
              <a:t/>
            </a:r>
            <a:br>
              <a:rPr lang="cs-CZ" sz="4000" b="1" dirty="0" smtClean="0"/>
            </a:br>
            <a:r>
              <a:rPr lang="cs-CZ" sz="4000" b="1" dirty="0" smtClean="0"/>
              <a:t> - rozptyl</a:t>
            </a:r>
            <a:r>
              <a:rPr lang="cs-CZ" sz="4000" b="1" dirty="0" smtClean="0"/>
              <a:t>, disperse</a:t>
            </a:r>
            <a:endParaRPr lang="cs-CZ" sz="4000" b="1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539750" y="2204864"/>
            <a:ext cx="8280722" cy="439248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Rovnoměrné</a:t>
            </a:r>
          </a:p>
          <a:p>
            <a:endParaRPr lang="cs-CZ" sz="3200" dirty="0" smtClean="0"/>
          </a:p>
          <a:p>
            <a:r>
              <a:rPr lang="cs-CZ" sz="3200" dirty="0" smtClean="0"/>
              <a:t>Náhodné </a:t>
            </a:r>
          </a:p>
          <a:p>
            <a:endParaRPr lang="cs-CZ" sz="3200" dirty="0" smtClean="0"/>
          </a:p>
          <a:p>
            <a:r>
              <a:rPr lang="cs-CZ" sz="3200" dirty="0" smtClean="0"/>
              <a:t>Agregované</a:t>
            </a:r>
            <a:endParaRPr lang="cs-CZ" sz="3200" dirty="0"/>
          </a:p>
        </p:txBody>
      </p:sp>
      <p:pic>
        <p:nvPicPr>
          <p:cNvPr id="1026" name="Picture 2" descr="C:\Program Files\Microsoft Office\MEDIA\CAGCAT10\j0149627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3140968"/>
            <a:ext cx="1957586" cy="1390916"/>
          </a:xfrm>
          <a:prstGeom prst="rect">
            <a:avLst/>
          </a:prstGeom>
          <a:noFill/>
        </p:spPr>
      </p:pic>
      <p:pic>
        <p:nvPicPr>
          <p:cNvPr id="1027" name="Picture 3" descr="C:\Program Files\Microsoft Office\MEDIA\CAGCAT10\j0305493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168" y="3212976"/>
            <a:ext cx="1403233" cy="1152128"/>
          </a:xfrm>
          <a:prstGeom prst="rect">
            <a:avLst/>
          </a:prstGeom>
          <a:noFill/>
        </p:spPr>
      </p:pic>
      <p:sp>
        <p:nvSpPr>
          <p:cNvPr id="1030" name="Tree"/>
          <p:cNvSpPr>
            <a:spLocks noEditPoints="1" noChangeArrowheads="1"/>
          </p:cNvSpPr>
          <p:nvPr/>
        </p:nvSpPr>
        <p:spPr bwMode="auto">
          <a:xfrm>
            <a:off x="3563888" y="1916832"/>
            <a:ext cx="672679" cy="108012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33" name="Picture 9" descr="C:\Users\jung\AppData\Local\Microsoft\Windows\Temporary Internet Files\Content.IE5\3NQXTR9N\MP90043310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4725144"/>
            <a:ext cx="1090167" cy="702985"/>
          </a:xfrm>
          <a:prstGeom prst="rect">
            <a:avLst/>
          </a:prstGeom>
          <a:noFill/>
        </p:spPr>
      </p:pic>
      <p:pic>
        <p:nvPicPr>
          <p:cNvPr id="12" name="Picture 9" descr="C:\Users\jung\AppData\Local\Microsoft\Windows\Temporary Internet Files\Content.IE5\3NQXTR9N\MP90043310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4581128"/>
            <a:ext cx="1090167" cy="702985"/>
          </a:xfrm>
          <a:prstGeom prst="rect">
            <a:avLst/>
          </a:prstGeom>
          <a:noFill/>
        </p:spPr>
      </p:pic>
      <p:pic>
        <p:nvPicPr>
          <p:cNvPr id="13" name="Picture 9" descr="C:\Users\jung\AppData\Local\Microsoft\Windows\Temporary Internet Files\Content.IE5\3NQXTR9N\MP90043310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5445224"/>
            <a:ext cx="1090167" cy="702985"/>
          </a:xfrm>
          <a:prstGeom prst="rect">
            <a:avLst/>
          </a:prstGeom>
          <a:noFill/>
        </p:spPr>
      </p:pic>
      <p:sp>
        <p:nvSpPr>
          <p:cNvPr id="15" name="Tree"/>
          <p:cNvSpPr>
            <a:spLocks noEditPoints="1" noChangeArrowheads="1"/>
          </p:cNvSpPr>
          <p:nvPr/>
        </p:nvSpPr>
        <p:spPr bwMode="auto">
          <a:xfrm>
            <a:off x="4211960" y="1916832"/>
            <a:ext cx="672679" cy="108012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Tree"/>
          <p:cNvSpPr>
            <a:spLocks noEditPoints="1" noChangeArrowheads="1"/>
          </p:cNvSpPr>
          <p:nvPr/>
        </p:nvSpPr>
        <p:spPr bwMode="auto">
          <a:xfrm>
            <a:off x="4788024" y="1916832"/>
            <a:ext cx="672679" cy="108012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Tree"/>
          <p:cNvSpPr>
            <a:spLocks noEditPoints="1" noChangeArrowheads="1"/>
          </p:cNvSpPr>
          <p:nvPr/>
        </p:nvSpPr>
        <p:spPr bwMode="auto">
          <a:xfrm>
            <a:off x="5436096" y="1916832"/>
            <a:ext cx="672679" cy="108012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" name="Tree"/>
          <p:cNvSpPr>
            <a:spLocks noEditPoints="1" noChangeArrowheads="1"/>
          </p:cNvSpPr>
          <p:nvPr/>
        </p:nvSpPr>
        <p:spPr bwMode="auto">
          <a:xfrm>
            <a:off x="6084168" y="1916832"/>
            <a:ext cx="672679" cy="108012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Tree"/>
          <p:cNvSpPr>
            <a:spLocks noEditPoints="1" noChangeArrowheads="1"/>
          </p:cNvSpPr>
          <p:nvPr/>
        </p:nvSpPr>
        <p:spPr bwMode="auto">
          <a:xfrm>
            <a:off x="6732240" y="1916832"/>
            <a:ext cx="672679" cy="108012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" name="Picture 9" descr="C:\Users\jung\AppData\Local\Microsoft\Windows\Temporary Internet Files\Content.IE5\3NQXTR9N\MP90043310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5229200"/>
            <a:ext cx="1090167" cy="70298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Rovnoměrné</a:t>
            </a:r>
            <a:endParaRPr lang="cs-CZ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výjimečně</a:t>
            </a:r>
            <a:r>
              <a:rPr lang="cs-CZ" sz="3200" dirty="0" smtClean="0"/>
              <a:t>, dáno přímými buď </a:t>
            </a:r>
            <a:r>
              <a:rPr lang="cs-CZ" sz="3200" dirty="0" smtClean="0"/>
              <a:t>prostředím</a:t>
            </a:r>
          </a:p>
          <a:p>
            <a:pPr>
              <a:buNone/>
            </a:pPr>
            <a:r>
              <a:rPr lang="cs-CZ" sz="3200" dirty="0" smtClean="0"/>
              <a:t> </a:t>
            </a:r>
            <a:r>
              <a:rPr lang="cs-CZ" sz="3200" dirty="0" smtClean="0"/>
              <a:t>(keře </a:t>
            </a:r>
            <a:r>
              <a:rPr lang="cs-CZ" sz="3200" dirty="0" smtClean="0"/>
              <a:t> v </a:t>
            </a:r>
            <a:r>
              <a:rPr lang="cs-CZ" sz="3200" dirty="0" smtClean="0"/>
              <a:t>poušti – </a:t>
            </a:r>
            <a:r>
              <a:rPr lang="cs-CZ" sz="3200" dirty="0" err="1" smtClean="0"/>
              <a:t>kompetice</a:t>
            </a:r>
            <a:r>
              <a:rPr lang="cs-CZ" sz="3200" dirty="0" smtClean="0"/>
              <a:t>) </a:t>
            </a:r>
            <a:r>
              <a:rPr lang="cs-CZ" sz="3200" dirty="0" smtClean="0"/>
              <a:t>nebo sociabilitou (hnízda terejů)</a:t>
            </a:r>
            <a:endParaRPr lang="cs-CZ" sz="3200" dirty="0" smtClean="0"/>
          </a:p>
          <a:p>
            <a:r>
              <a:rPr lang="cs-CZ" sz="3200" dirty="0" smtClean="0"/>
              <a:t>v </a:t>
            </a:r>
            <a:r>
              <a:rPr lang="cs-CZ" sz="3200" dirty="0" smtClean="0"/>
              <a:t>populaci se silnou vnitrodruhovou konkurencí (stromy v lese</a:t>
            </a:r>
            <a:r>
              <a:rPr lang="cs-CZ" sz="3200" dirty="0" smtClean="0"/>
              <a:t>)</a:t>
            </a:r>
          </a:p>
          <a:p>
            <a:pPr>
              <a:buNone/>
            </a:pPr>
            <a:r>
              <a:rPr lang="cs-CZ" sz="3200" dirty="0" smtClean="0"/>
              <a:t> 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4830320"/>
            <a:ext cx="5040560" cy="202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Náhodné</a:t>
            </a:r>
            <a:r>
              <a:rPr lang="cs-CZ" sz="4000" b="1" dirty="0" smtClean="0"/>
              <a:t> </a:t>
            </a:r>
            <a:endParaRPr lang="cs-CZ" sz="4000" b="1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412775"/>
            <a:ext cx="8496300" cy="5111849"/>
          </a:xfrm>
        </p:spPr>
        <p:txBody>
          <a:bodyPr/>
          <a:lstStyle/>
          <a:p>
            <a:r>
              <a:rPr lang="cs-CZ" sz="3200" dirty="0" smtClean="0"/>
              <a:t>vzácně, v uniformním prostředí (škůdci zásob</a:t>
            </a:r>
            <a:r>
              <a:rPr lang="cs-CZ" sz="3200" dirty="0" smtClean="0"/>
              <a:t>)</a:t>
            </a:r>
          </a:p>
          <a:p>
            <a:r>
              <a:rPr lang="cs-CZ" sz="3200" dirty="0" smtClean="0"/>
              <a:t>rostliny </a:t>
            </a:r>
            <a:r>
              <a:rPr lang="cs-CZ" sz="3200" dirty="0" smtClean="0"/>
              <a:t>v říčních náplavech, brouci v mouce </a:t>
            </a:r>
            <a:endParaRPr lang="cs-CZ" sz="32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3717032"/>
            <a:ext cx="5901056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Agregované</a:t>
            </a:r>
            <a:endParaRPr lang="cs-CZ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060848"/>
            <a:ext cx="8229600" cy="403515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</a:t>
            </a:r>
            <a:r>
              <a:rPr lang="cs-CZ" sz="3200" dirty="0" smtClean="0"/>
              <a:t>hloučené, </a:t>
            </a:r>
            <a:r>
              <a:rPr lang="cs-CZ" sz="3200" dirty="0" smtClean="0"/>
              <a:t>nejčastější (trsy rostlin, stáda živočichů)</a:t>
            </a:r>
            <a:endParaRPr lang="cs-CZ" sz="3200" dirty="0" smtClean="0"/>
          </a:p>
          <a:p>
            <a:r>
              <a:rPr lang="cs-CZ" sz="3200" dirty="0" smtClean="0"/>
              <a:t>vliv </a:t>
            </a:r>
            <a:r>
              <a:rPr lang="cs-CZ" sz="3200" dirty="0" smtClean="0"/>
              <a:t>stanoviště, přítomnost zdroje, u zvířat sociální </a:t>
            </a:r>
            <a:r>
              <a:rPr lang="cs-CZ" sz="3200" dirty="0" smtClean="0"/>
              <a:t>strukturou</a:t>
            </a:r>
          </a:p>
          <a:p>
            <a:r>
              <a:rPr lang="cs-CZ" sz="3200" dirty="0" smtClean="0"/>
              <a:t>s</a:t>
            </a:r>
            <a:r>
              <a:rPr lang="cs-CZ" sz="3200" dirty="0" smtClean="0"/>
              <a:t>avci ve stádu, rostliny rostoucí ze šlahounů</a:t>
            </a:r>
            <a:endParaRPr lang="cs-CZ" sz="32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4769768"/>
            <a:ext cx="5168083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3515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protiklad agregace je izolace – důsledek vnitrodruhové </a:t>
            </a:r>
            <a:r>
              <a:rPr lang="cs-CZ" sz="3200" dirty="0" err="1" smtClean="0"/>
              <a:t>kompetice</a:t>
            </a:r>
            <a:endParaRPr lang="cs-CZ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19125" y="255588"/>
            <a:ext cx="7956550" cy="985837"/>
          </a:xfrm>
        </p:spPr>
        <p:txBody>
          <a:bodyPr/>
          <a:lstStyle/>
          <a:p>
            <a:r>
              <a:rPr lang="cs-CZ" sz="5400" b="1" u="sng" dirty="0"/>
              <a:t>Zdroje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1700213"/>
            <a:ext cx="8229600" cy="5543550"/>
          </a:xfrm>
        </p:spPr>
        <p:txBody>
          <a:bodyPr/>
          <a:lstStyle/>
          <a:p>
            <a:r>
              <a:rPr lang="cs-CZ" sz="1800" dirty="0" smtClean="0"/>
              <a:t>MACHÁČEK, Tomáš a kol. </a:t>
            </a:r>
            <a:r>
              <a:rPr lang="cs-CZ" sz="1800" i="1" dirty="0" err="1" smtClean="0"/>
              <a:t>biomach.cz</a:t>
            </a:r>
            <a:r>
              <a:rPr lang="cs-CZ" sz="1800" dirty="0" smtClean="0"/>
              <a:t> [online]. [cit. 2.10.2012]. Dostupný na WWW: </a:t>
            </a:r>
            <a:r>
              <a:rPr lang="en-US" sz="1800" dirty="0" smtClean="0"/>
              <a:t>&lt;</a:t>
            </a:r>
            <a:r>
              <a:rPr lang="cs-CZ" sz="1800" dirty="0" smtClean="0"/>
              <a:t>http</a:t>
            </a:r>
            <a:r>
              <a:rPr lang="cs-CZ" sz="1800" dirty="0" smtClean="0"/>
              <a:t>://</a:t>
            </a:r>
            <a:r>
              <a:rPr lang="cs-CZ" sz="1800" dirty="0" smtClean="0"/>
              <a:t>www.</a:t>
            </a:r>
            <a:r>
              <a:rPr lang="cs-CZ" sz="1800" dirty="0" err="1" smtClean="0"/>
              <a:t>biomach.cz</a:t>
            </a:r>
            <a:r>
              <a:rPr lang="cs-CZ" sz="1800" dirty="0" smtClean="0"/>
              <a:t>/ekologie/populace</a:t>
            </a:r>
            <a:r>
              <a:rPr lang="en-US" sz="1800" dirty="0" smtClean="0"/>
              <a:t>&gt;.</a:t>
            </a:r>
            <a:endParaRPr lang="cs-CZ" sz="1800" dirty="0" smtClean="0"/>
          </a:p>
          <a:p>
            <a:r>
              <a:rPr lang="pl-PL" sz="1800" dirty="0" smtClean="0"/>
              <a:t>EADE, Simon. </a:t>
            </a:r>
            <a:r>
              <a:rPr lang="pl-PL" sz="1800" i="1" dirty="0" smtClean="0"/>
              <a:t>http://gardenofeaden.blogspot.cz</a:t>
            </a:r>
            <a:r>
              <a:rPr lang="pl-PL" sz="1800" dirty="0" smtClean="0"/>
              <a:t> [online]. [cit. 4.10.2012]. Dostupný na WWW: &lt;http://gardenofeaden.blogspot.cz/2012/02/where-is-rainforest.html&gt;.</a:t>
            </a:r>
          </a:p>
          <a:p>
            <a:r>
              <a:rPr lang="cs-CZ" sz="1800" dirty="0" smtClean="0"/>
              <a:t>AUTOR NEUVEDEN. </a:t>
            </a:r>
            <a:r>
              <a:rPr lang="cs-CZ" sz="1800" i="1" dirty="0" err="1" smtClean="0"/>
              <a:t>albatrostravel.cz</a:t>
            </a:r>
            <a:r>
              <a:rPr lang="cs-CZ" sz="1800" dirty="0" smtClean="0"/>
              <a:t> [online]. [cit. 4.10.2012]. Dostupný na WWW: &lt;http://www.</a:t>
            </a:r>
            <a:r>
              <a:rPr lang="cs-CZ" sz="1800" dirty="0" err="1" smtClean="0"/>
              <a:t>albatrostravel.cz</a:t>
            </a:r>
            <a:r>
              <a:rPr lang="cs-CZ" sz="1800" dirty="0" smtClean="0"/>
              <a:t>/expedice/podle-krajiny-</a:t>
            </a:r>
            <a:r>
              <a:rPr lang="cs-CZ" sz="1800" dirty="0" err="1" smtClean="0"/>
              <a:t>ekosystemu</a:t>
            </a:r>
            <a:r>
              <a:rPr lang="cs-CZ" sz="1800" dirty="0" smtClean="0"/>
              <a:t>/</a:t>
            </a:r>
            <a:r>
              <a:rPr lang="cs-CZ" sz="1800" dirty="0" err="1" smtClean="0"/>
              <a:t>poust</a:t>
            </a:r>
            <a:r>
              <a:rPr lang="cs-CZ" sz="1800" dirty="0" smtClean="0"/>
              <a:t>-a-</a:t>
            </a:r>
            <a:r>
              <a:rPr lang="cs-CZ" sz="1800" dirty="0" err="1" smtClean="0"/>
              <a:t>polopoust.html</a:t>
            </a:r>
            <a:r>
              <a:rPr lang="cs-CZ" sz="1800" dirty="0" smtClean="0"/>
              <a:t>&gt;.</a:t>
            </a:r>
          </a:p>
          <a:p>
            <a:r>
              <a:rPr lang="cs-CZ" sz="1800" dirty="0" smtClean="0"/>
              <a:t>ŘEZNÍČKOVÁ, Pavla. </a:t>
            </a:r>
            <a:r>
              <a:rPr lang="cs-CZ" sz="1800" i="1" dirty="0" err="1" smtClean="0"/>
              <a:t>rybarstvi.eu</a:t>
            </a:r>
            <a:r>
              <a:rPr lang="cs-CZ" sz="1800" dirty="0" smtClean="0"/>
              <a:t> [online]. [cit. 5.10.2012]. Dostupný na WWW: &lt;http://www.</a:t>
            </a:r>
            <a:r>
              <a:rPr lang="cs-CZ" sz="1800" dirty="0" err="1" smtClean="0"/>
              <a:t>rybarstvi.eu</a:t>
            </a:r>
            <a:r>
              <a:rPr lang="cs-CZ" sz="1800" dirty="0" smtClean="0"/>
              <a:t>/dok%20rybari/ekologie/I_EVP_</a:t>
            </a:r>
            <a:r>
              <a:rPr lang="cs-CZ" sz="1800" dirty="0" err="1" smtClean="0"/>
              <a:t>uvod.pdf</a:t>
            </a:r>
            <a:r>
              <a:rPr lang="cs-CZ" sz="1800" dirty="0" smtClean="0"/>
              <a:t>&gt;.</a:t>
            </a:r>
            <a:endParaRPr lang="en-US" sz="1800" dirty="0" smtClean="0"/>
          </a:p>
          <a:p>
            <a:r>
              <a:rPr lang="cs-CZ" sz="1800" dirty="0" smtClean="0"/>
              <a:t>ŠLÉGR, Jiří a kol. </a:t>
            </a:r>
            <a:r>
              <a:rPr lang="cs-CZ" sz="1800" i="1" dirty="0" smtClean="0"/>
              <a:t>Ekologie a ochrana životního prostředí</a:t>
            </a:r>
            <a:r>
              <a:rPr lang="cs-CZ" sz="1800" dirty="0" smtClean="0"/>
              <a:t>. Praha: Fortuna, 2002, ISBN 80-71688282.</a:t>
            </a:r>
            <a:endParaRPr lang="cs-CZ" sz="1800" dirty="0" smtClean="0"/>
          </a:p>
          <a:p>
            <a:r>
              <a:rPr lang="cs-CZ" sz="1800" dirty="0" smtClean="0"/>
              <a:t>Klipart MS PowerPoint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198</TotalTime>
  <Words>138</Words>
  <Application>Microsoft Office PowerPoint</Application>
  <PresentationFormat>Předvádění na obrazovce (4:3)</PresentationFormat>
  <Paragraphs>41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 Prostorové uspořádání populace </vt:lpstr>
      <vt:lpstr>Prostorové uspořádání populace</vt:lpstr>
      <vt:lpstr>Prostorové uspořádání populace</vt:lpstr>
      <vt:lpstr>Prostorové uspořádání populace   - rozptyl, disperse</vt:lpstr>
      <vt:lpstr>Rovnoměrné</vt:lpstr>
      <vt:lpstr>Náhodné </vt:lpstr>
      <vt:lpstr>Agregované</vt:lpstr>
      <vt:lpstr>Snímek 8</vt:lpstr>
      <vt:lpstr>Zdroje</vt:lpstr>
    </vt:vector>
  </TitlesOfParts>
  <Company>procha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Zrození života  na Zemi</dc:title>
  <dc:creator>procha</dc:creator>
  <cp:lastModifiedBy>jung</cp:lastModifiedBy>
  <cp:revision>29</cp:revision>
  <dcterms:created xsi:type="dcterms:W3CDTF">2012-10-01T16:10:06Z</dcterms:created>
  <dcterms:modified xsi:type="dcterms:W3CDTF">2012-10-05T11:38:20Z</dcterms:modified>
</cp:coreProperties>
</file>