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3" r:id="rId7"/>
    <p:sldId id="261" r:id="rId8"/>
    <p:sldId id="262" r:id="rId9"/>
    <p:sldId id="264" r:id="rId1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2564904"/>
            <a:ext cx="8496944" cy="2232248"/>
          </a:xfrm>
        </p:spPr>
        <p:txBody>
          <a:bodyPr/>
          <a:lstStyle/>
          <a:p>
            <a:pPr marL="0" indent="0" algn="ctr"/>
            <a:r>
              <a:rPr lang="cs-CZ" sz="2400" dirty="0"/>
              <a:t>ZŠP a ZŠS Uherský Brod</a:t>
            </a:r>
            <a:br>
              <a:rPr lang="cs-CZ" sz="2400" dirty="0"/>
            </a:br>
            <a:r>
              <a:rPr lang="cs-CZ" sz="2400" dirty="0"/>
              <a:t> projekt č. CZ.1.07/1.4.00/21.0961</a:t>
            </a:r>
            <a:br>
              <a:rPr lang="cs-CZ" sz="2400" dirty="0"/>
            </a:b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/>
              <a:t>Angličtina pro 2. </a:t>
            </a:r>
            <a:r>
              <a:rPr lang="cs-CZ" sz="2400" dirty="0" smtClean="0"/>
              <a:t>stupeň</a:t>
            </a:r>
            <a:r>
              <a:rPr lang="cs-CZ" sz="2400" dirty="0"/>
              <a:t/>
            </a:r>
            <a:br>
              <a:rPr lang="cs-CZ" sz="2400" dirty="0"/>
            </a:br>
            <a:r>
              <a:rPr lang="cs-CZ" sz="2000" dirty="0"/>
              <a:t>Č. </a:t>
            </a:r>
            <a:r>
              <a:rPr lang="cs-CZ" sz="2000" dirty="0" err="1"/>
              <a:t>DUMu</a:t>
            </a:r>
            <a:r>
              <a:rPr lang="cs-CZ" sz="2000" dirty="0"/>
              <a:t>:  </a:t>
            </a:r>
            <a:r>
              <a:rPr lang="cs-CZ" sz="2000" dirty="0" smtClean="0"/>
              <a:t>VY_22_INOVACE_19_srovnání přítomných časů</a:t>
            </a:r>
            <a:r>
              <a:rPr lang="cs-CZ" sz="2000" dirty="0"/>
              <a:t/>
            </a:r>
            <a:br>
              <a:rPr lang="cs-CZ" sz="2000" dirty="0"/>
            </a:br>
            <a:endParaRPr lang="cs-CZ" sz="2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27584" y="5157192"/>
            <a:ext cx="7641636" cy="864096"/>
          </a:xfrm>
        </p:spPr>
        <p:txBody>
          <a:bodyPr/>
          <a:lstStyle/>
          <a:p>
            <a:pPr algn="ctr"/>
            <a:r>
              <a:rPr lang="cs-CZ" sz="2400" dirty="0"/>
              <a:t>Autor: </a:t>
            </a:r>
            <a:r>
              <a:rPr lang="cs-CZ" sz="2400" dirty="0" smtClean="0"/>
              <a:t>Mgr. Renata </a:t>
            </a:r>
            <a:r>
              <a:rPr lang="cs-CZ" sz="2400" dirty="0" err="1"/>
              <a:t>Václavíčková</a:t>
            </a:r>
            <a:endParaRPr lang="cs-CZ" sz="2400" dirty="0"/>
          </a:p>
          <a:p>
            <a:pPr algn="ctr"/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5920" y="404664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047554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400" dirty="0" smtClean="0"/>
              <a:t>Anotace: </a:t>
            </a:r>
            <a:r>
              <a:rPr lang="cs-CZ" sz="2000" dirty="0" smtClean="0"/>
              <a:t>Prezentace slouží k procvičení dané látky.</a:t>
            </a:r>
            <a:br>
              <a:rPr lang="cs-CZ" sz="2000" dirty="0" smtClean="0"/>
            </a:br>
            <a:r>
              <a:rPr lang="cs-CZ" sz="2000" dirty="0" smtClean="0"/>
              <a:t>                    Je určena žákům 9. ročníku.</a:t>
            </a:r>
            <a:br>
              <a:rPr lang="cs-CZ" sz="2000" dirty="0" smtClean="0"/>
            </a:br>
            <a:r>
              <a:rPr lang="cs-CZ" sz="2000" dirty="0"/>
              <a:t> </a:t>
            </a:r>
            <a:r>
              <a:rPr lang="cs-CZ" sz="2000" dirty="0" smtClean="0"/>
              <a:t>                   VM byl vytvořen v květnu 2012</a:t>
            </a:r>
            <a:r>
              <a:rPr lang="cs-CZ" sz="2400" dirty="0" smtClean="0"/>
              <a:t>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2145519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404664"/>
            <a:ext cx="8784976" cy="792088"/>
          </a:xfrm>
        </p:spPr>
        <p:txBody>
          <a:bodyPr>
            <a:noAutofit/>
          </a:bodyPr>
          <a:lstStyle/>
          <a:p>
            <a:pPr algn="ctr"/>
            <a:r>
              <a:rPr lang="cs-CZ" sz="2000" dirty="0" smtClean="0"/>
              <a:t>Přítomný čas prostý</a:t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Dej sloveso do správného tvaru, poskládej věty. Přelož.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700808"/>
            <a:ext cx="7239000" cy="5040560"/>
          </a:xfrm>
        </p:spPr>
        <p:txBody>
          <a:bodyPr/>
          <a:lstStyle/>
          <a:p>
            <a:r>
              <a:rPr lang="cs-CZ" dirty="0" smtClean="0"/>
              <a:t>READ /  BOOKS / HE.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………………………………………………………………………….</a:t>
            </a:r>
          </a:p>
          <a:p>
            <a:r>
              <a:rPr lang="cs-CZ" dirty="0" smtClean="0"/>
              <a:t>EVERY WEEKEND/ GO/ TO THE CINEMA/ I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………………………………………………………………………….</a:t>
            </a:r>
          </a:p>
          <a:p>
            <a:r>
              <a:rPr lang="cs-CZ" dirty="0" smtClean="0"/>
              <a:t>LIVE/  IN LONDON/ JANE AND PAUL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………………………………………………………………………….</a:t>
            </a:r>
          </a:p>
          <a:p>
            <a:r>
              <a:rPr lang="cs-CZ" dirty="0" smtClean="0"/>
              <a:t>IN THE KITCHEN/ SHE/ EAT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………………………………………………………………………….</a:t>
            </a:r>
          </a:p>
          <a:p>
            <a:r>
              <a:rPr lang="cs-CZ" dirty="0" smtClean="0"/>
              <a:t>SIT/ BY THE WINDOW/ YOU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…………………………………………………………………………..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828749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372656"/>
          </a:xfrm>
        </p:spPr>
        <p:txBody>
          <a:bodyPr>
            <a:normAutofit/>
          </a:bodyPr>
          <a:lstStyle/>
          <a:p>
            <a:r>
              <a:rPr lang="cs-CZ" sz="2000" dirty="0" err="1" smtClean="0"/>
              <a:t>Doplňpovačka</a:t>
            </a:r>
            <a:r>
              <a:rPr lang="cs-CZ" sz="2000" dirty="0" smtClean="0"/>
              <a:t> s tajenkou.</a:t>
            </a:r>
            <a:endParaRPr lang="cs-CZ" sz="20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179512" y="908720"/>
            <a:ext cx="2304256" cy="5217443"/>
          </a:xfrm>
        </p:spPr>
        <p:txBody>
          <a:bodyPr>
            <a:noAutofit/>
          </a:bodyPr>
          <a:lstStyle/>
          <a:p>
            <a:r>
              <a:rPr lang="cs-CZ" sz="2400" dirty="0" smtClean="0"/>
              <a:t>PRACOVAT</a:t>
            </a:r>
          </a:p>
          <a:p>
            <a:r>
              <a:rPr lang="cs-CZ" sz="2400" dirty="0" smtClean="0"/>
              <a:t>PSÁT</a:t>
            </a:r>
          </a:p>
          <a:p>
            <a:r>
              <a:rPr lang="cs-CZ" sz="2400" dirty="0" smtClean="0"/>
              <a:t>ČÍST </a:t>
            </a:r>
            <a:r>
              <a:rPr lang="cs-CZ" sz="2400" dirty="0" smtClean="0">
                <a:solidFill>
                  <a:srgbClr val="FF0000"/>
                </a:solidFill>
              </a:rPr>
              <a:t>P</a:t>
            </a:r>
          </a:p>
          <a:p>
            <a:r>
              <a:rPr lang="cs-CZ" sz="2400" dirty="0" smtClean="0"/>
              <a:t>PÍT</a:t>
            </a:r>
          </a:p>
          <a:p>
            <a:r>
              <a:rPr lang="cs-CZ" sz="2400" dirty="0" smtClean="0"/>
              <a:t>ŽÍT</a:t>
            </a:r>
          </a:p>
          <a:p>
            <a:r>
              <a:rPr lang="cs-CZ" sz="2400" dirty="0" smtClean="0"/>
              <a:t>JÍST</a:t>
            </a:r>
          </a:p>
          <a:p>
            <a:r>
              <a:rPr lang="cs-CZ" sz="2400" dirty="0" smtClean="0"/>
              <a:t>SEDĚT </a:t>
            </a:r>
            <a:r>
              <a:rPr lang="cs-CZ" sz="2400" dirty="0" smtClean="0">
                <a:solidFill>
                  <a:srgbClr val="FF0000"/>
                </a:solidFill>
              </a:rPr>
              <a:t>P</a:t>
            </a:r>
          </a:p>
          <a:p>
            <a:r>
              <a:rPr lang="cs-CZ" sz="2400" dirty="0" smtClean="0"/>
              <a:t>STÁT</a:t>
            </a:r>
          </a:p>
          <a:p>
            <a:r>
              <a:rPr lang="cs-CZ" sz="2400" dirty="0" smtClean="0"/>
              <a:t>VAŘIT </a:t>
            </a:r>
            <a:r>
              <a:rPr lang="cs-CZ" sz="2400" dirty="0" smtClean="0">
                <a:solidFill>
                  <a:srgbClr val="FF0000"/>
                </a:solidFill>
              </a:rPr>
              <a:t>P</a:t>
            </a:r>
          </a:p>
          <a:p>
            <a:r>
              <a:rPr lang="cs-CZ" sz="2400" dirty="0" smtClean="0"/>
              <a:t>SLEDOVAT TV</a:t>
            </a:r>
            <a:endParaRPr lang="cs-CZ" sz="2400" dirty="0"/>
          </a:p>
          <a:p>
            <a:r>
              <a:rPr lang="cs-CZ" sz="2400" dirty="0" smtClean="0"/>
              <a:t>JÍT </a:t>
            </a:r>
            <a:r>
              <a:rPr lang="cs-CZ" sz="2400" dirty="0" smtClean="0">
                <a:solidFill>
                  <a:srgbClr val="FF0000"/>
                </a:solidFill>
              </a:rPr>
              <a:t>P</a:t>
            </a:r>
          </a:p>
          <a:p>
            <a:r>
              <a:rPr lang="cs-CZ" sz="2400" dirty="0" smtClean="0"/>
              <a:t>DĚLAT</a:t>
            </a:r>
          </a:p>
          <a:p>
            <a:r>
              <a:rPr lang="cs-CZ" sz="2400" dirty="0" smtClean="0"/>
              <a:t>SPÁT </a:t>
            </a:r>
            <a:r>
              <a:rPr lang="cs-CZ" sz="2400" dirty="0" smtClean="0">
                <a:solidFill>
                  <a:srgbClr val="FF0000"/>
                </a:solidFill>
              </a:rPr>
              <a:t>P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2627784" y="836712"/>
            <a:ext cx="5071464" cy="5289451"/>
          </a:xfrm>
        </p:spPr>
        <p:txBody>
          <a:bodyPr>
            <a:noAutofit/>
          </a:bodyPr>
          <a:lstStyle/>
          <a:p>
            <a:r>
              <a:rPr lang="cs-CZ" sz="2400" dirty="0" smtClean="0">
                <a:solidFill>
                  <a:srgbClr val="FFC000"/>
                </a:solidFill>
              </a:rPr>
              <a:t>__</a:t>
            </a:r>
            <a:r>
              <a:rPr lang="cs-CZ" sz="2400" dirty="0" smtClean="0"/>
              <a:t>  __  __  __</a:t>
            </a:r>
          </a:p>
          <a:p>
            <a:r>
              <a:rPr lang="cs-CZ" sz="2400" dirty="0" smtClean="0"/>
              <a:t>__  __  __  __  </a:t>
            </a:r>
            <a:r>
              <a:rPr lang="cs-CZ" sz="2400" dirty="0" smtClean="0">
                <a:solidFill>
                  <a:srgbClr val="FFC000"/>
                </a:solidFill>
              </a:rPr>
              <a:t>__</a:t>
            </a:r>
          </a:p>
          <a:p>
            <a:r>
              <a:rPr lang="cs-CZ" sz="2400" dirty="0" smtClean="0"/>
              <a:t>__  __  </a:t>
            </a:r>
            <a:r>
              <a:rPr lang="cs-CZ" sz="2400" dirty="0" smtClean="0">
                <a:solidFill>
                  <a:srgbClr val="FFC000"/>
                </a:solidFill>
              </a:rPr>
              <a:t>__ </a:t>
            </a:r>
            <a:r>
              <a:rPr lang="cs-CZ" sz="2400" dirty="0" smtClean="0"/>
              <a:t> __  __  __  __</a:t>
            </a:r>
          </a:p>
          <a:p>
            <a:r>
              <a:rPr lang="cs-CZ" sz="2400" dirty="0" smtClean="0"/>
              <a:t>__ </a:t>
            </a:r>
            <a:r>
              <a:rPr lang="cs-CZ" sz="2400" dirty="0" smtClean="0">
                <a:solidFill>
                  <a:srgbClr val="FFC000"/>
                </a:solidFill>
              </a:rPr>
              <a:t> __  </a:t>
            </a:r>
            <a:r>
              <a:rPr lang="cs-CZ" sz="2400" dirty="0" smtClean="0"/>
              <a:t>__  __  __</a:t>
            </a:r>
          </a:p>
          <a:p>
            <a:r>
              <a:rPr lang="cs-CZ" sz="2400" dirty="0" smtClean="0"/>
              <a:t>__  __  __  </a:t>
            </a:r>
            <a:r>
              <a:rPr lang="cs-CZ" sz="2400" dirty="0" smtClean="0">
                <a:solidFill>
                  <a:srgbClr val="FFC000"/>
                </a:solidFill>
              </a:rPr>
              <a:t>__</a:t>
            </a:r>
          </a:p>
          <a:p>
            <a:r>
              <a:rPr lang="cs-CZ" sz="2400" dirty="0" smtClean="0"/>
              <a:t>__</a:t>
            </a:r>
            <a:r>
              <a:rPr lang="cs-CZ" sz="2400" dirty="0" smtClean="0">
                <a:solidFill>
                  <a:srgbClr val="FFC000"/>
                </a:solidFill>
              </a:rPr>
              <a:t>  __  </a:t>
            </a:r>
            <a:r>
              <a:rPr lang="cs-CZ" sz="2400" dirty="0" smtClean="0"/>
              <a:t>__</a:t>
            </a:r>
          </a:p>
          <a:p>
            <a:r>
              <a:rPr lang="cs-CZ" sz="2400" dirty="0" smtClean="0"/>
              <a:t>__  __  </a:t>
            </a:r>
            <a:r>
              <a:rPr lang="cs-CZ" sz="2400" dirty="0" smtClean="0">
                <a:solidFill>
                  <a:srgbClr val="FFC000"/>
                </a:solidFill>
              </a:rPr>
              <a:t>__ </a:t>
            </a:r>
            <a:r>
              <a:rPr lang="cs-CZ" sz="2400" dirty="0" smtClean="0"/>
              <a:t> __  __  __  __</a:t>
            </a:r>
          </a:p>
          <a:p>
            <a:r>
              <a:rPr lang="cs-CZ" sz="2400" dirty="0" smtClean="0">
                <a:solidFill>
                  <a:srgbClr val="FFC000"/>
                </a:solidFill>
              </a:rPr>
              <a:t>__</a:t>
            </a:r>
            <a:r>
              <a:rPr lang="cs-CZ" sz="2400" dirty="0" smtClean="0"/>
              <a:t>  __  __  __  __</a:t>
            </a:r>
          </a:p>
          <a:p>
            <a:r>
              <a:rPr lang="cs-CZ" sz="2400" dirty="0" smtClean="0">
                <a:solidFill>
                  <a:srgbClr val="FFC000"/>
                </a:solidFill>
              </a:rPr>
              <a:t>__</a:t>
            </a:r>
            <a:r>
              <a:rPr lang="cs-CZ" sz="2400" dirty="0" smtClean="0"/>
              <a:t>  __  __  __  __  __  __</a:t>
            </a:r>
          </a:p>
          <a:p>
            <a:r>
              <a:rPr lang="cs-CZ" sz="2400" dirty="0" smtClean="0"/>
              <a:t>__  __  __  __  </a:t>
            </a:r>
            <a:r>
              <a:rPr lang="cs-CZ" sz="2400" dirty="0" smtClean="0">
                <a:solidFill>
                  <a:srgbClr val="FFC000"/>
                </a:solidFill>
              </a:rPr>
              <a:t>__</a:t>
            </a:r>
            <a:r>
              <a:rPr lang="cs-CZ" sz="2400" dirty="0" smtClean="0"/>
              <a:t>  __  __</a:t>
            </a:r>
          </a:p>
          <a:p>
            <a:r>
              <a:rPr lang="cs-CZ" sz="2400" dirty="0" smtClean="0"/>
              <a:t>__  </a:t>
            </a:r>
            <a:r>
              <a:rPr lang="cs-CZ" sz="2400" dirty="0" smtClean="0">
                <a:solidFill>
                  <a:srgbClr val="FFC000"/>
                </a:solidFill>
              </a:rPr>
              <a:t>__</a:t>
            </a:r>
            <a:r>
              <a:rPr lang="cs-CZ" sz="2400" dirty="0" smtClean="0"/>
              <a:t>  __  __  __</a:t>
            </a:r>
          </a:p>
          <a:p>
            <a:r>
              <a:rPr lang="cs-CZ" sz="2400" dirty="0" smtClean="0"/>
              <a:t>__  </a:t>
            </a:r>
            <a:r>
              <a:rPr lang="cs-CZ" sz="2400" dirty="0" smtClean="0">
                <a:solidFill>
                  <a:srgbClr val="FFC000"/>
                </a:solidFill>
              </a:rPr>
              <a:t>__</a:t>
            </a:r>
          </a:p>
          <a:p>
            <a:r>
              <a:rPr lang="cs-CZ" sz="2400" dirty="0" smtClean="0"/>
              <a:t>__  </a:t>
            </a:r>
            <a:r>
              <a:rPr lang="cs-CZ" sz="2400" dirty="0" smtClean="0">
                <a:solidFill>
                  <a:srgbClr val="FFC000"/>
                </a:solidFill>
              </a:rPr>
              <a:t>__</a:t>
            </a:r>
            <a:r>
              <a:rPr lang="cs-CZ" sz="2400" dirty="0" smtClean="0"/>
              <a:t>  __  __  __  __  __  __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570518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516672"/>
          </a:xfrm>
        </p:spPr>
        <p:txBody>
          <a:bodyPr>
            <a:normAutofit/>
          </a:bodyPr>
          <a:lstStyle/>
          <a:p>
            <a:r>
              <a:rPr lang="cs-CZ" sz="2400" dirty="0" smtClean="0"/>
              <a:t>Přelož. Urči čas (průběhový x prostý).</a:t>
            </a:r>
            <a:endParaRPr lang="cs-CZ" sz="24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107504" y="1268760"/>
            <a:ext cx="8712968" cy="5186976"/>
          </a:xfrm>
        </p:spPr>
        <p:txBody>
          <a:bodyPr>
            <a:normAutofit/>
          </a:bodyPr>
          <a:lstStyle/>
          <a:p>
            <a:r>
              <a:rPr lang="cs-CZ" sz="2400" dirty="0" smtClean="0"/>
              <a:t>WE ARE CLEANING A CAR.</a:t>
            </a:r>
          </a:p>
          <a:p>
            <a:r>
              <a:rPr lang="cs-CZ" sz="2400" dirty="0" smtClean="0"/>
              <a:t>I LIKE  CHOCOLATE ICE-CREAM.</a:t>
            </a:r>
          </a:p>
          <a:p>
            <a:r>
              <a:rPr lang="cs-CZ" sz="2400" dirty="0" smtClean="0"/>
              <a:t>HE IS LYING IN THE BEDROOM.</a:t>
            </a:r>
          </a:p>
          <a:p>
            <a:r>
              <a:rPr lang="cs-CZ" sz="2400" dirty="0" smtClean="0"/>
              <a:t>WE ARE RUNNING TO SCHOOL. </a:t>
            </a:r>
          </a:p>
          <a:p>
            <a:r>
              <a:rPr lang="cs-CZ" sz="2400" dirty="0" smtClean="0"/>
              <a:t>IT LOVES FRESH MILK. </a:t>
            </a:r>
          </a:p>
          <a:p>
            <a:r>
              <a:rPr lang="cs-CZ" sz="2400" dirty="0" smtClean="0"/>
              <a:t>SHE IS LOOKING AT THE PICTURE. </a:t>
            </a:r>
          </a:p>
          <a:p>
            <a:r>
              <a:rPr lang="cs-CZ" sz="2400" dirty="0" smtClean="0"/>
              <a:t>THEY PLAY FOOTBALL EVERY SATURDAY.</a:t>
            </a:r>
          </a:p>
          <a:p>
            <a:r>
              <a:rPr lang="cs-CZ" sz="2400" dirty="0" smtClean="0"/>
              <a:t>HE TEACHES PUPILS AT SCHOOL.</a:t>
            </a:r>
          </a:p>
          <a:p>
            <a:r>
              <a:rPr lang="cs-CZ" sz="2400" dirty="0" smtClean="0"/>
              <a:t>YOU ARE DOING YOUR HOMEWORK.</a:t>
            </a:r>
          </a:p>
          <a:p>
            <a:r>
              <a:rPr lang="cs-CZ" sz="2400" dirty="0" smtClean="0"/>
              <a:t>SUSAN LIVES IN PRAGUE.</a:t>
            </a:r>
          </a:p>
          <a:p>
            <a:r>
              <a:rPr lang="cs-CZ" sz="2400" dirty="0" smtClean="0"/>
              <a:t>THE BOY IS WORKING IN THE GARDEN.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8365513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516672"/>
          </a:xfrm>
        </p:spPr>
        <p:txBody>
          <a:bodyPr>
            <a:normAutofit/>
          </a:bodyPr>
          <a:lstStyle/>
          <a:p>
            <a:r>
              <a:rPr lang="cs-CZ" sz="2400" dirty="0" smtClean="0"/>
              <a:t>ŘEŠENÍ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7239000" cy="5403000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/>
              <a:t>HE READS  BOOKS.</a:t>
            </a:r>
          </a:p>
          <a:p>
            <a:pPr marL="0" indent="0">
              <a:buNone/>
            </a:pPr>
            <a:r>
              <a:rPr lang="cs-CZ" sz="2400" i="1" dirty="0" smtClean="0"/>
              <a:t>ČTE KNIHY.</a:t>
            </a:r>
          </a:p>
          <a:p>
            <a:pPr marL="0" indent="0">
              <a:buNone/>
            </a:pPr>
            <a:endParaRPr lang="cs-CZ" sz="2400" i="1" dirty="0"/>
          </a:p>
          <a:p>
            <a:pPr marL="0" indent="0">
              <a:buNone/>
            </a:pPr>
            <a:r>
              <a:rPr lang="cs-CZ" dirty="0" smtClean="0"/>
              <a:t>I GO TO THE CINEMA EVERY WEEKEND.</a:t>
            </a:r>
          </a:p>
          <a:p>
            <a:pPr marL="0" indent="0">
              <a:buNone/>
            </a:pPr>
            <a:r>
              <a:rPr lang="cs-CZ" sz="2400" i="1" dirty="0" smtClean="0"/>
              <a:t>KAŽDÝ VÍKEND CHODÍM DO KINA.</a:t>
            </a:r>
          </a:p>
          <a:p>
            <a:pPr marL="0" indent="0">
              <a:buNone/>
            </a:pPr>
            <a:endParaRPr lang="cs-CZ" sz="2400" i="1" dirty="0" smtClean="0"/>
          </a:p>
          <a:p>
            <a:pPr marL="0" indent="0">
              <a:buNone/>
            </a:pPr>
            <a:r>
              <a:rPr lang="cs-CZ" dirty="0" smtClean="0"/>
              <a:t>JANE AND PAUL LIVE IN LONDON.</a:t>
            </a:r>
          </a:p>
          <a:p>
            <a:pPr marL="0" indent="0">
              <a:buNone/>
            </a:pPr>
            <a:r>
              <a:rPr lang="cs-CZ" sz="2400" i="1" dirty="0" smtClean="0"/>
              <a:t>JANA A PAVEL ŽIJÍ V LONDÝNĚ.</a:t>
            </a:r>
          </a:p>
          <a:p>
            <a:pPr marL="0" indent="0">
              <a:buNone/>
            </a:pPr>
            <a:endParaRPr lang="cs-CZ" sz="2400" i="1" dirty="0" smtClean="0"/>
          </a:p>
          <a:p>
            <a:pPr marL="0" indent="0">
              <a:buNone/>
            </a:pPr>
            <a:r>
              <a:rPr lang="cs-CZ" dirty="0" smtClean="0"/>
              <a:t>SHE EATS IN THE KITCHEN.</a:t>
            </a:r>
          </a:p>
          <a:p>
            <a:pPr marL="0" indent="0">
              <a:buNone/>
            </a:pPr>
            <a:r>
              <a:rPr lang="cs-CZ" sz="2400" i="1" dirty="0" smtClean="0"/>
              <a:t>JÍ V KUCHYNI (pravidelně).</a:t>
            </a:r>
          </a:p>
          <a:p>
            <a:pPr marL="0" indent="0">
              <a:buNone/>
            </a:pPr>
            <a:endParaRPr lang="cs-CZ" sz="2400" i="1" dirty="0"/>
          </a:p>
          <a:p>
            <a:pPr marL="0" indent="0">
              <a:buNone/>
            </a:pPr>
            <a:r>
              <a:rPr lang="cs-CZ" dirty="0" smtClean="0"/>
              <a:t>YOU SIT BY THE WINDOW.</a:t>
            </a:r>
          </a:p>
          <a:p>
            <a:pPr marL="0" indent="0">
              <a:buNone/>
            </a:pPr>
            <a:r>
              <a:rPr lang="cs-CZ" sz="2400" i="1" dirty="0" smtClean="0"/>
              <a:t>SEDÁVÁŠ/sedíš  U OKNA.</a:t>
            </a:r>
            <a:endParaRPr lang="cs-CZ" sz="2400" i="1" dirty="0"/>
          </a:p>
        </p:txBody>
      </p:sp>
    </p:spTree>
    <p:extLst>
      <p:ext uri="{BB962C8B-B14F-4D97-AF65-F5344CB8AC3E}">
        <p14:creationId xmlns:p14="http://schemas.microsoft.com/office/powerpoint/2010/main" val="8969449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7239000" cy="6264696"/>
          </a:xfrm>
        </p:spPr>
        <p:txBody>
          <a:bodyPr>
            <a:normAutofit fontScale="92500" lnSpcReduction="10000"/>
          </a:bodyPr>
          <a:lstStyle/>
          <a:p>
            <a:r>
              <a:rPr lang="cs-CZ" sz="2800" dirty="0" smtClean="0"/>
              <a:t>PRACOVAT - </a:t>
            </a:r>
            <a:r>
              <a:rPr lang="cs-CZ" sz="2800" dirty="0" smtClean="0">
                <a:solidFill>
                  <a:srgbClr val="00B050"/>
                </a:solidFill>
              </a:rPr>
              <a:t>W</a:t>
            </a:r>
            <a:r>
              <a:rPr lang="cs-CZ" sz="2800" dirty="0" smtClean="0"/>
              <a:t>ORK</a:t>
            </a:r>
            <a:endParaRPr lang="cs-CZ" sz="2800" dirty="0"/>
          </a:p>
          <a:p>
            <a:r>
              <a:rPr lang="cs-CZ" sz="2800" dirty="0" smtClean="0"/>
              <a:t>PSÁT - WRIT</a:t>
            </a:r>
            <a:r>
              <a:rPr lang="cs-CZ" sz="2800" dirty="0" smtClean="0">
                <a:solidFill>
                  <a:srgbClr val="00B050"/>
                </a:solidFill>
              </a:rPr>
              <a:t>E</a:t>
            </a:r>
            <a:endParaRPr lang="cs-CZ" sz="2800" dirty="0">
              <a:solidFill>
                <a:srgbClr val="00B050"/>
              </a:solidFill>
            </a:endParaRPr>
          </a:p>
          <a:p>
            <a:r>
              <a:rPr lang="cs-CZ" sz="2800" dirty="0"/>
              <a:t>ČÍST </a:t>
            </a:r>
            <a:r>
              <a:rPr lang="cs-CZ" sz="2800" dirty="0" smtClean="0">
                <a:solidFill>
                  <a:srgbClr val="FF0000"/>
                </a:solidFill>
              </a:rPr>
              <a:t>P - RE</a:t>
            </a:r>
            <a:r>
              <a:rPr lang="cs-CZ" sz="2800" dirty="0" smtClean="0">
                <a:solidFill>
                  <a:srgbClr val="00B050"/>
                </a:solidFill>
              </a:rPr>
              <a:t>A</a:t>
            </a:r>
            <a:r>
              <a:rPr lang="cs-CZ" sz="2800" dirty="0" smtClean="0">
                <a:solidFill>
                  <a:srgbClr val="FF0000"/>
                </a:solidFill>
              </a:rPr>
              <a:t>DING</a:t>
            </a:r>
            <a:endParaRPr lang="cs-CZ" sz="2800" dirty="0">
              <a:solidFill>
                <a:srgbClr val="FF0000"/>
              </a:solidFill>
            </a:endParaRPr>
          </a:p>
          <a:p>
            <a:r>
              <a:rPr lang="cs-CZ" sz="2800" dirty="0" smtClean="0"/>
              <a:t>PÍT - D</a:t>
            </a:r>
            <a:r>
              <a:rPr lang="cs-CZ" sz="2800" dirty="0" smtClean="0">
                <a:solidFill>
                  <a:srgbClr val="00B050"/>
                </a:solidFill>
              </a:rPr>
              <a:t>R</a:t>
            </a:r>
            <a:r>
              <a:rPr lang="cs-CZ" sz="2800" dirty="0" smtClean="0"/>
              <a:t>INK</a:t>
            </a:r>
            <a:endParaRPr lang="cs-CZ" sz="2800" dirty="0"/>
          </a:p>
          <a:p>
            <a:r>
              <a:rPr lang="cs-CZ" sz="2800" dirty="0" smtClean="0"/>
              <a:t>ŽÍT - LIV</a:t>
            </a:r>
            <a:r>
              <a:rPr lang="cs-CZ" sz="2800" dirty="0" smtClean="0">
                <a:solidFill>
                  <a:srgbClr val="00B050"/>
                </a:solidFill>
              </a:rPr>
              <a:t>E</a:t>
            </a:r>
            <a:endParaRPr lang="cs-CZ" sz="2800" dirty="0">
              <a:solidFill>
                <a:srgbClr val="00B050"/>
              </a:solidFill>
            </a:endParaRPr>
          </a:p>
          <a:p>
            <a:r>
              <a:rPr lang="cs-CZ" sz="2800" dirty="0" smtClean="0"/>
              <a:t>JÍST - E</a:t>
            </a:r>
            <a:r>
              <a:rPr lang="cs-CZ" sz="2800" dirty="0" smtClean="0">
                <a:solidFill>
                  <a:srgbClr val="00B050"/>
                </a:solidFill>
              </a:rPr>
              <a:t>A</a:t>
            </a:r>
            <a:r>
              <a:rPr lang="cs-CZ" sz="2800" dirty="0" smtClean="0"/>
              <a:t>T</a:t>
            </a:r>
            <a:endParaRPr lang="cs-CZ" sz="2800" dirty="0"/>
          </a:p>
          <a:p>
            <a:r>
              <a:rPr lang="cs-CZ" sz="2800" dirty="0"/>
              <a:t>SEDĚT </a:t>
            </a:r>
            <a:r>
              <a:rPr lang="cs-CZ" sz="2800" dirty="0" smtClean="0">
                <a:solidFill>
                  <a:srgbClr val="FF0000"/>
                </a:solidFill>
              </a:rPr>
              <a:t>P - SI</a:t>
            </a:r>
            <a:r>
              <a:rPr lang="cs-CZ" sz="2800" dirty="0" smtClean="0">
                <a:solidFill>
                  <a:srgbClr val="00B050"/>
                </a:solidFill>
              </a:rPr>
              <a:t>T</a:t>
            </a:r>
            <a:r>
              <a:rPr lang="cs-CZ" sz="2800" dirty="0" smtClean="0">
                <a:solidFill>
                  <a:srgbClr val="FF0000"/>
                </a:solidFill>
              </a:rPr>
              <a:t>TING</a:t>
            </a:r>
            <a:endParaRPr lang="cs-CZ" sz="2800" dirty="0">
              <a:solidFill>
                <a:srgbClr val="FF0000"/>
              </a:solidFill>
            </a:endParaRPr>
          </a:p>
          <a:p>
            <a:r>
              <a:rPr lang="cs-CZ" sz="2800" dirty="0" smtClean="0"/>
              <a:t>STÁT - </a:t>
            </a:r>
            <a:r>
              <a:rPr lang="cs-CZ" sz="2800" dirty="0" smtClean="0">
                <a:solidFill>
                  <a:srgbClr val="00B050"/>
                </a:solidFill>
              </a:rPr>
              <a:t>S</a:t>
            </a:r>
            <a:r>
              <a:rPr lang="cs-CZ" sz="2800" dirty="0" smtClean="0"/>
              <a:t>TAND</a:t>
            </a:r>
            <a:endParaRPr lang="cs-CZ" sz="2800" dirty="0"/>
          </a:p>
          <a:p>
            <a:r>
              <a:rPr lang="cs-CZ" sz="2800" dirty="0"/>
              <a:t>VAŘIT </a:t>
            </a:r>
            <a:r>
              <a:rPr lang="cs-CZ" sz="2800" dirty="0" smtClean="0">
                <a:solidFill>
                  <a:srgbClr val="FF0000"/>
                </a:solidFill>
              </a:rPr>
              <a:t>P - </a:t>
            </a:r>
            <a:r>
              <a:rPr lang="cs-CZ" sz="2800" dirty="0" smtClean="0">
                <a:solidFill>
                  <a:srgbClr val="00B050"/>
                </a:solidFill>
              </a:rPr>
              <a:t>C</a:t>
            </a:r>
            <a:r>
              <a:rPr lang="cs-CZ" sz="2800" dirty="0" smtClean="0">
                <a:solidFill>
                  <a:srgbClr val="FF0000"/>
                </a:solidFill>
              </a:rPr>
              <a:t>OOKING</a:t>
            </a:r>
            <a:endParaRPr lang="cs-CZ" sz="2800" dirty="0">
              <a:solidFill>
                <a:srgbClr val="FF0000"/>
              </a:solidFill>
            </a:endParaRPr>
          </a:p>
          <a:p>
            <a:r>
              <a:rPr lang="cs-CZ" sz="2800" dirty="0"/>
              <a:t>SLEDOVAT </a:t>
            </a:r>
            <a:r>
              <a:rPr lang="cs-CZ" sz="2800" dirty="0" smtClean="0"/>
              <a:t>TV – WATC</a:t>
            </a:r>
            <a:r>
              <a:rPr lang="cs-CZ" sz="2800" dirty="0" smtClean="0">
                <a:solidFill>
                  <a:srgbClr val="00B050"/>
                </a:solidFill>
              </a:rPr>
              <a:t>H</a:t>
            </a:r>
            <a:r>
              <a:rPr lang="cs-CZ" sz="2800" dirty="0" smtClean="0"/>
              <a:t> TV</a:t>
            </a:r>
            <a:endParaRPr lang="cs-CZ" sz="2800" dirty="0"/>
          </a:p>
          <a:p>
            <a:r>
              <a:rPr lang="cs-CZ" sz="2800" dirty="0"/>
              <a:t>JÍT </a:t>
            </a:r>
            <a:r>
              <a:rPr lang="cs-CZ" sz="2800" dirty="0" smtClean="0">
                <a:solidFill>
                  <a:srgbClr val="FF0000"/>
                </a:solidFill>
              </a:rPr>
              <a:t>P - G</a:t>
            </a:r>
            <a:r>
              <a:rPr lang="cs-CZ" sz="2800" dirty="0" smtClean="0">
                <a:solidFill>
                  <a:srgbClr val="00B050"/>
                </a:solidFill>
              </a:rPr>
              <a:t>O</a:t>
            </a:r>
            <a:r>
              <a:rPr lang="cs-CZ" sz="2800" dirty="0" smtClean="0">
                <a:solidFill>
                  <a:srgbClr val="FF0000"/>
                </a:solidFill>
              </a:rPr>
              <a:t>ING</a:t>
            </a:r>
            <a:endParaRPr lang="cs-CZ" sz="2800" dirty="0">
              <a:solidFill>
                <a:srgbClr val="FF0000"/>
              </a:solidFill>
            </a:endParaRPr>
          </a:p>
          <a:p>
            <a:r>
              <a:rPr lang="cs-CZ" sz="2800" dirty="0" smtClean="0"/>
              <a:t>DĚLAT - D</a:t>
            </a:r>
            <a:r>
              <a:rPr lang="cs-CZ" sz="2800" dirty="0" smtClean="0">
                <a:solidFill>
                  <a:srgbClr val="00B050"/>
                </a:solidFill>
              </a:rPr>
              <a:t>O</a:t>
            </a:r>
            <a:endParaRPr lang="cs-CZ" sz="2800" dirty="0">
              <a:solidFill>
                <a:srgbClr val="00B050"/>
              </a:solidFill>
            </a:endParaRPr>
          </a:p>
          <a:p>
            <a:r>
              <a:rPr lang="cs-CZ" sz="2800" dirty="0"/>
              <a:t>SPÁT </a:t>
            </a:r>
            <a:r>
              <a:rPr lang="cs-CZ" sz="2800" dirty="0" smtClean="0">
                <a:solidFill>
                  <a:srgbClr val="FF0000"/>
                </a:solidFill>
              </a:rPr>
              <a:t>P – S</a:t>
            </a:r>
            <a:r>
              <a:rPr lang="cs-CZ" sz="2800" dirty="0" smtClean="0">
                <a:solidFill>
                  <a:srgbClr val="00B050"/>
                </a:solidFill>
              </a:rPr>
              <a:t>L</a:t>
            </a:r>
            <a:r>
              <a:rPr lang="cs-CZ" sz="2800" dirty="0" smtClean="0">
                <a:solidFill>
                  <a:srgbClr val="FF0000"/>
                </a:solidFill>
              </a:rPr>
              <a:t>EEPING</a:t>
            </a:r>
          </a:p>
          <a:p>
            <a:pPr marL="0" indent="0">
              <a:buNone/>
            </a:pPr>
            <a:r>
              <a:rPr lang="cs-CZ" sz="1800" dirty="0">
                <a:solidFill>
                  <a:srgbClr val="FF0000"/>
                </a:solidFill>
              </a:rPr>
              <a:t> </a:t>
            </a:r>
            <a:r>
              <a:rPr lang="cs-CZ" sz="1800" dirty="0" smtClean="0">
                <a:solidFill>
                  <a:srgbClr val="FF0000"/>
                </a:solidFill>
              </a:rPr>
              <a:t>                                                                 </a:t>
            </a:r>
            <a:r>
              <a:rPr lang="cs-CZ" sz="1800" i="1" dirty="0" smtClean="0">
                <a:solidFill>
                  <a:srgbClr val="FF0000"/>
                </a:solidFill>
              </a:rPr>
              <a:t>WE ARE AT SCHOOL.</a:t>
            </a:r>
            <a:endParaRPr lang="cs-CZ" sz="1800" i="1" dirty="0">
              <a:solidFill>
                <a:srgbClr val="FF0000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272940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444664"/>
          </a:xfrm>
        </p:spPr>
        <p:txBody>
          <a:bodyPr>
            <a:normAutofit/>
          </a:bodyPr>
          <a:lstStyle/>
          <a:p>
            <a:r>
              <a:rPr lang="cs-CZ" sz="2400" dirty="0" smtClean="0"/>
              <a:t>Průběhový – P   x  PROSTÝ – j (jednoduchý)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7239000" cy="5619024"/>
          </a:xfrm>
        </p:spPr>
        <p:txBody>
          <a:bodyPr>
            <a:normAutofit lnSpcReduction="10000"/>
          </a:bodyPr>
          <a:lstStyle/>
          <a:p>
            <a:r>
              <a:rPr lang="cs-CZ" sz="2800" dirty="0"/>
              <a:t>WE ARE CLEANING A CAR</a:t>
            </a:r>
            <a:r>
              <a:rPr lang="cs-CZ" sz="2800" dirty="0" smtClean="0"/>
              <a:t>.  P</a:t>
            </a:r>
          </a:p>
          <a:p>
            <a:pPr marL="0" indent="0">
              <a:buNone/>
            </a:pPr>
            <a:r>
              <a:rPr lang="cs-CZ" sz="2800" dirty="0" smtClean="0"/>
              <a:t>   </a:t>
            </a:r>
            <a:r>
              <a:rPr lang="cs-CZ" sz="2000" i="1" dirty="0" smtClean="0"/>
              <a:t>Čistíme auto.</a:t>
            </a:r>
            <a:endParaRPr lang="cs-CZ" sz="2000" i="1" dirty="0"/>
          </a:p>
          <a:p>
            <a:r>
              <a:rPr lang="cs-CZ" sz="2800" dirty="0"/>
              <a:t>I LIKE </a:t>
            </a:r>
            <a:r>
              <a:rPr lang="cs-CZ" sz="2800" dirty="0" smtClean="0"/>
              <a:t>CHOCOLATE  ICE-CREAM.  J</a:t>
            </a:r>
          </a:p>
          <a:p>
            <a:pPr marL="0" indent="0">
              <a:buNone/>
            </a:pPr>
            <a:r>
              <a:rPr lang="cs-CZ" sz="2800" dirty="0" smtClean="0"/>
              <a:t>   </a:t>
            </a:r>
            <a:r>
              <a:rPr lang="cs-CZ" sz="2000" i="1" dirty="0" smtClean="0"/>
              <a:t>Mám rád čokoládovou zmrzlinu.</a:t>
            </a:r>
            <a:endParaRPr lang="cs-CZ" sz="2000" i="1" dirty="0"/>
          </a:p>
          <a:p>
            <a:r>
              <a:rPr lang="cs-CZ" sz="2800" dirty="0"/>
              <a:t>HE IS LYING IN THE </a:t>
            </a:r>
            <a:r>
              <a:rPr lang="cs-CZ" sz="2800" dirty="0" smtClean="0"/>
              <a:t>BEDROOM.  P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</a:t>
            </a:r>
            <a:r>
              <a:rPr lang="cs-CZ" sz="2000" i="1" dirty="0" smtClean="0"/>
              <a:t>Leží v ložnici.</a:t>
            </a:r>
            <a:endParaRPr lang="cs-CZ" sz="2000" i="1" dirty="0"/>
          </a:p>
          <a:p>
            <a:r>
              <a:rPr lang="cs-CZ" sz="2800" dirty="0"/>
              <a:t>WE ARE RUNNING TO SCHOOL</a:t>
            </a:r>
            <a:r>
              <a:rPr lang="cs-CZ" sz="2800" dirty="0" smtClean="0"/>
              <a:t>.  P</a:t>
            </a:r>
          </a:p>
          <a:p>
            <a:pPr marL="0" indent="0">
              <a:buNone/>
            </a:pPr>
            <a:r>
              <a:rPr lang="cs-CZ" sz="2000" dirty="0" smtClean="0"/>
              <a:t>    </a:t>
            </a:r>
            <a:r>
              <a:rPr lang="cs-CZ" sz="2000" i="1" dirty="0" smtClean="0"/>
              <a:t>Běžíme do školy.</a:t>
            </a:r>
            <a:endParaRPr lang="cs-CZ" sz="2000" i="1" dirty="0"/>
          </a:p>
          <a:p>
            <a:r>
              <a:rPr lang="cs-CZ" sz="2800" dirty="0"/>
              <a:t>IT LOVES FRESH MILK.  </a:t>
            </a:r>
            <a:r>
              <a:rPr lang="cs-CZ" sz="2800" dirty="0" smtClean="0"/>
              <a:t>J</a:t>
            </a:r>
          </a:p>
          <a:p>
            <a:pPr marL="0" indent="0">
              <a:buNone/>
            </a:pPr>
            <a:r>
              <a:rPr lang="cs-CZ" sz="2000" i="1" dirty="0" smtClean="0"/>
              <a:t>    Miluje čerstvé mléko.</a:t>
            </a:r>
            <a:endParaRPr lang="cs-CZ" sz="2000" i="1" dirty="0"/>
          </a:p>
          <a:p>
            <a:r>
              <a:rPr lang="cs-CZ" sz="2800" dirty="0"/>
              <a:t>SHE IS LOOKING AT THE PICTURE. </a:t>
            </a:r>
            <a:r>
              <a:rPr lang="cs-CZ" sz="2800" dirty="0" smtClean="0"/>
              <a:t> P</a:t>
            </a:r>
          </a:p>
          <a:p>
            <a:pPr marL="0" indent="0">
              <a:buNone/>
            </a:pPr>
            <a:r>
              <a:rPr lang="cs-CZ" sz="2800" dirty="0" smtClean="0"/>
              <a:t>   </a:t>
            </a:r>
            <a:r>
              <a:rPr lang="cs-CZ" sz="2000" i="1" dirty="0" smtClean="0"/>
              <a:t>Dívá se na obrázek.</a:t>
            </a:r>
            <a:endParaRPr lang="cs-CZ" sz="2000" i="1" dirty="0"/>
          </a:p>
          <a:p>
            <a:endParaRPr lang="cs-CZ" sz="2000" i="1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0551802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7239000" cy="6051072"/>
          </a:xfrm>
        </p:spPr>
        <p:txBody>
          <a:bodyPr/>
          <a:lstStyle/>
          <a:p>
            <a:r>
              <a:rPr lang="cs-CZ" sz="2400" dirty="0"/>
              <a:t>THEY PLAY FOOTBALL EVERY SATURDAY</a:t>
            </a:r>
            <a:r>
              <a:rPr lang="cs-CZ" sz="2400" dirty="0" smtClean="0"/>
              <a:t>.  J</a:t>
            </a:r>
          </a:p>
          <a:p>
            <a:pPr marL="0" indent="0">
              <a:buNone/>
            </a:pPr>
            <a:r>
              <a:rPr lang="cs-CZ" sz="2000" i="1" dirty="0" smtClean="0"/>
              <a:t>    Každou sobotu hrají fotbal.</a:t>
            </a:r>
            <a:endParaRPr lang="cs-CZ" sz="2000" i="1" dirty="0"/>
          </a:p>
          <a:p>
            <a:r>
              <a:rPr lang="cs-CZ" sz="2400" dirty="0"/>
              <a:t>HE TEACHES PUPILS AT SCHOOL</a:t>
            </a:r>
            <a:r>
              <a:rPr lang="cs-CZ" sz="2400" dirty="0" smtClean="0"/>
              <a:t>.  J</a:t>
            </a:r>
          </a:p>
          <a:p>
            <a:pPr marL="0" indent="0">
              <a:buNone/>
            </a:pPr>
            <a:r>
              <a:rPr lang="cs-CZ" sz="2400" i="1" dirty="0" smtClean="0"/>
              <a:t>   </a:t>
            </a:r>
            <a:r>
              <a:rPr lang="cs-CZ" sz="2000" i="1" dirty="0" smtClean="0"/>
              <a:t>Učí žáky ve škole.</a:t>
            </a:r>
            <a:endParaRPr lang="cs-CZ" sz="2000" i="1" dirty="0"/>
          </a:p>
          <a:p>
            <a:r>
              <a:rPr lang="cs-CZ" sz="2400" dirty="0"/>
              <a:t>YOU ARE DOING YOUR HOMEWORK</a:t>
            </a:r>
            <a:r>
              <a:rPr lang="cs-CZ" sz="2400" dirty="0" smtClean="0"/>
              <a:t>.  P</a:t>
            </a:r>
          </a:p>
          <a:p>
            <a:pPr marL="0" indent="0">
              <a:buNone/>
            </a:pPr>
            <a:r>
              <a:rPr lang="cs-CZ" sz="2400" dirty="0" smtClean="0"/>
              <a:t>    </a:t>
            </a:r>
            <a:r>
              <a:rPr lang="cs-CZ" sz="2000" i="1" dirty="0" smtClean="0"/>
              <a:t>Děláš/děláte domácí úkol.</a:t>
            </a:r>
            <a:endParaRPr lang="cs-CZ" sz="2000" i="1" dirty="0"/>
          </a:p>
          <a:p>
            <a:r>
              <a:rPr lang="cs-CZ" sz="2400" dirty="0"/>
              <a:t>SUSAN LIVES IN PRAGUE</a:t>
            </a:r>
            <a:r>
              <a:rPr lang="cs-CZ" sz="2400" dirty="0" smtClean="0"/>
              <a:t>.  J</a:t>
            </a:r>
          </a:p>
          <a:p>
            <a:pPr marL="0" indent="0">
              <a:buNone/>
            </a:pPr>
            <a:r>
              <a:rPr lang="cs-CZ" sz="2000" i="1" dirty="0" smtClean="0"/>
              <a:t>    Zuzana žije v Praze.</a:t>
            </a:r>
            <a:endParaRPr lang="cs-CZ" sz="2000" i="1" dirty="0"/>
          </a:p>
          <a:p>
            <a:r>
              <a:rPr lang="cs-CZ" sz="2400" dirty="0"/>
              <a:t>THE BOY IS WORKING IN THE GARDEN</a:t>
            </a:r>
            <a:r>
              <a:rPr lang="cs-CZ" sz="2400" dirty="0" smtClean="0"/>
              <a:t>.  P</a:t>
            </a:r>
          </a:p>
          <a:p>
            <a:pPr marL="0" indent="0">
              <a:buNone/>
            </a:pPr>
            <a:r>
              <a:rPr lang="cs-CZ" sz="2000" i="1" dirty="0" smtClean="0"/>
              <a:t>    Chlapec pracuje na zahradě.</a:t>
            </a:r>
            <a:endParaRPr lang="cs-CZ" sz="2000" i="1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0012604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84</TotalTime>
  <Words>492</Words>
  <Application>Microsoft Office PowerPoint</Application>
  <PresentationFormat>Předvádění na obrazovce (4:3)</PresentationFormat>
  <Paragraphs>105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Bohatý</vt:lpstr>
      <vt:lpstr>ZŠP a ZŠS Uherský Brod  projekt č. CZ.1.07/1.4.00/21.0961  Angličtina pro 2. stupeň Č. DUMu:  VY_22_INOVACE_19_srovnání přítomných časů </vt:lpstr>
      <vt:lpstr>Anotace: Prezentace slouží k procvičení dané látky.                     Je určena žákům 9. ročníku.                     VM byl vytvořen v květnu 2012.</vt:lpstr>
      <vt:lpstr>Přítomný čas prostý  Dej sloveso do správného tvaru, poskládej věty. Přelož.</vt:lpstr>
      <vt:lpstr>Doplňpovačka s tajenkou.</vt:lpstr>
      <vt:lpstr>Přelož. Urči čas (průběhový x prostý).</vt:lpstr>
      <vt:lpstr>ŘEŠENÍ</vt:lpstr>
      <vt:lpstr>Prezentace aplikace PowerPoint</vt:lpstr>
      <vt:lpstr>Průběhový – P   x  PROSTÝ – j (jednoduchý)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ZŠP a ZŠS Uherský Brod  projekt č. CZ.1.07/1.4.00/21.0961  Angličtina pro 2. stupeň Č. DUMu:  VY_22_INOVACE_0_přítomný čas prostý</dc:title>
  <dc:creator>PC-1SLG</dc:creator>
  <cp:lastModifiedBy>PC-1SLG</cp:lastModifiedBy>
  <cp:revision>10</cp:revision>
  <dcterms:created xsi:type="dcterms:W3CDTF">2012-05-17T04:04:53Z</dcterms:created>
  <dcterms:modified xsi:type="dcterms:W3CDTF">2012-06-22T02:05:23Z</dcterms:modified>
</cp:coreProperties>
</file>