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3140968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11800" b="1" u="sng" dirty="0"/>
              <a:t/>
            </a:r>
            <a:br>
              <a:rPr lang="cs-CZ" sz="11800" b="1" u="sng" dirty="0"/>
            </a:br>
            <a:r>
              <a:rPr lang="cs-CZ" sz="6700" dirty="0" smtClean="0"/>
              <a:t>Vztahy mezi </a:t>
            </a:r>
            <a:r>
              <a:rPr lang="cs-CZ" sz="6700" dirty="0" smtClean="0"/>
              <a:t>populacemi</a:t>
            </a:r>
            <a:br>
              <a:rPr lang="cs-CZ" sz="6700" dirty="0" smtClean="0"/>
            </a:br>
            <a:r>
              <a:rPr lang="cs-CZ" sz="6700" dirty="0" smtClean="0"/>
              <a:t>- negativní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Vztahy mezi populacemi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</a:t>
            </a:r>
            <a:r>
              <a:rPr lang="cs-CZ" dirty="0" smtClean="0"/>
              <a:t>přehledu negativních </a:t>
            </a:r>
            <a:r>
              <a:rPr lang="cs-CZ" sz="2800" dirty="0" smtClean="0"/>
              <a:t>vztahů mezi populacemi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 smtClean="0"/>
              <a:t>určena pro výuku ekologie v 1. ročníku střední </a:t>
            </a:r>
            <a:r>
              <a:rPr lang="cs-CZ" dirty="0" smtClean="0"/>
              <a:t>školy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24744" y="1052736"/>
            <a:ext cx="8219256" cy="1038944"/>
          </a:xfrm>
        </p:spPr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5400" dirty="0" smtClean="0"/>
              <a:t>Vztahy mezi populacemi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pic>
        <p:nvPicPr>
          <p:cNvPr id="5122" name="Picture 2" descr="C:\Users\jung\AppData\Local\Microsoft\Windows\Temporary Internet Files\Content.IE5\3NQXTR9N\MC900078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84784"/>
            <a:ext cx="2699973" cy="2533728"/>
          </a:xfrm>
          <a:prstGeom prst="rect">
            <a:avLst/>
          </a:prstGeom>
          <a:noFill/>
        </p:spPr>
      </p:pic>
      <p:pic>
        <p:nvPicPr>
          <p:cNvPr id="7" name="Picture 2" descr="C:\Users\jung\AppData\Local\Microsoft\Windows\Temporary Internet Files\Content.IE5\3NQXTR9N\MC900078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365104"/>
            <a:ext cx="1442623" cy="1353797"/>
          </a:xfrm>
          <a:prstGeom prst="rect">
            <a:avLst/>
          </a:prstGeom>
          <a:noFill/>
        </p:spPr>
      </p:pic>
      <p:pic>
        <p:nvPicPr>
          <p:cNvPr id="5125" name="Picture 5" descr="C:\Users\jung\AppData\Local\Microsoft\Windows\Temporary Internet Files\Content.IE5\6ZE99JUG\MC9001563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2996952"/>
            <a:ext cx="727075" cy="1814512"/>
          </a:xfrm>
          <a:prstGeom prst="rect">
            <a:avLst/>
          </a:prstGeom>
          <a:noFill/>
        </p:spPr>
      </p:pic>
      <p:pic>
        <p:nvPicPr>
          <p:cNvPr id="5126" name="Picture 6" descr="C:\Users\jung\AppData\Local\Microsoft\Windows\Temporary Internet Files\Content.IE5\3NQXTR9N\MC9001564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204864"/>
            <a:ext cx="1820863" cy="1182688"/>
          </a:xfrm>
          <a:prstGeom prst="rect">
            <a:avLst/>
          </a:prstGeom>
          <a:noFill/>
        </p:spPr>
      </p:pic>
      <p:pic>
        <p:nvPicPr>
          <p:cNvPr id="5127" name="Picture 7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2204864"/>
            <a:ext cx="1185541" cy="705830"/>
          </a:xfrm>
          <a:prstGeom prst="rect">
            <a:avLst/>
          </a:prstGeom>
          <a:noFill/>
        </p:spPr>
      </p:pic>
      <p:pic>
        <p:nvPicPr>
          <p:cNvPr id="5128" name="Picture 8" descr="C:\Program Files\Microsoft Office\MEDIA\CAGCAT10\j030295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077072"/>
            <a:ext cx="1737104" cy="2434481"/>
          </a:xfrm>
          <a:prstGeom prst="rect">
            <a:avLst/>
          </a:prstGeom>
          <a:noFill/>
        </p:spPr>
      </p:pic>
      <p:pic>
        <p:nvPicPr>
          <p:cNvPr id="5129" name="Picture 9" descr="C:\Users\jung\AppData\Local\Microsoft\Windows\Temporary Internet Files\Content.IE5\78ODY7TJ\MP90030290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5229200"/>
            <a:ext cx="1758615" cy="1254845"/>
          </a:xfrm>
          <a:prstGeom prst="rect">
            <a:avLst/>
          </a:prstGeom>
          <a:noFill/>
        </p:spPr>
      </p:pic>
      <p:pic>
        <p:nvPicPr>
          <p:cNvPr id="5130" name="Picture 10" descr="C:\Users\jung\AppData\Local\Microsoft\Windows\Temporary Internet Files\Content.IE5\GLQ7KOB9\MP90030290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5085184"/>
            <a:ext cx="1954294" cy="1394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Vztahy mezi populacemi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negativní</a:t>
            </a:r>
          </a:p>
          <a:p>
            <a:pPr lvl="1"/>
            <a:r>
              <a:rPr lang="cs-CZ" sz="3200" dirty="0" smtClean="0"/>
              <a:t>oboustranné</a:t>
            </a:r>
          </a:p>
          <a:p>
            <a:pPr lvl="2"/>
            <a:r>
              <a:rPr lang="cs-CZ" sz="3200" u="sng" dirty="0" smtClean="0"/>
              <a:t>konkurence</a:t>
            </a:r>
            <a:r>
              <a:rPr lang="cs-CZ" sz="3200" dirty="0" smtClean="0"/>
              <a:t> (</a:t>
            </a:r>
            <a:r>
              <a:rPr lang="cs-CZ" sz="3200" dirty="0" err="1" smtClean="0"/>
              <a:t>kompetice</a:t>
            </a:r>
            <a:r>
              <a:rPr lang="cs-CZ" sz="3200" dirty="0" smtClean="0"/>
              <a:t>)</a:t>
            </a:r>
          </a:p>
          <a:p>
            <a:pPr lvl="1"/>
            <a:r>
              <a:rPr lang="cs-CZ" sz="3200" dirty="0" smtClean="0"/>
              <a:t>jednostranné</a:t>
            </a:r>
          </a:p>
          <a:p>
            <a:pPr lvl="2"/>
            <a:r>
              <a:rPr lang="cs-CZ" sz="3200" u="sng" dirty="0" smtClean="0"/>
              <a:t>predace</a:t>
            </a:r>
            <a:endParaRPr lang="cs-CZ" sz="3200" dirty="0" smtClean="0"/>
          </a:p>
          <a:p>
            <a:pPr lvl="2"/>
            <a:r>
              <a:rPr lang="cs-CZ" sz="3200" u="sng" dirty="0" smtClean="0"/>
              <a:t>parazitismus</a:t>
            </a:r>
            <a:endParaRPr lang="cs-CZ" sz="3200" dirty="0" smtClean="0"/>
          </a:p>
          <a:p>
            <a:pPr lvl="2"/>
            <a:r>
              <a:rPr lang="cs-CZ" sz="3200" u="sng" dirty="0" err="1" smtClean="0"/>
              <a:t>amenzalismus</a:t>
            </a:r>
            <a:r>
              <a:rPr lang="cs-CZ" sz="3200" dirty="0" smtClean="0"/>
              <a:t> (alelopatie, antibióza)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negativní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kompetice</a:t>
            </a:r>
            <a:r>
              <a:rPr lang="cs-CZ" sz="3200" b="1" dirty="0" smtClean="0"/>
              <a:t> (konkurence)</a:t>
            </a:r>
            <a:r>
              <a:rPr lang="cs-CZ" sz="3200" dirty="0" smtClean="0"/>
              <a:t> 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smtClean="0"/>
              <a:t>populace mezi sebou soutěží o omezené zdroje výživy, energie nebo prostor, silnější a pohyblivější druhy živočichů vytlačují druhy slabší a méně pohyblivé; nebo rostliny, které rostou rychleji, jsou vyšší, mají více listů nebo kořenů mohou potlačovat růst rostlin, které se nacházejí v jejich okolí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negativní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00808"/>
            <a:ext cx="8496300" cy="51571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predace </a:t>
            </a:r>
            <a:r>
              <a:rPr lang="cs-CZ" sz="3200" b="1" dirty="0" smtClean="0"/>
              <a:t>(kořistnictví)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dravý </a:t>
            </a:r>
            <a:r>
              <a:rPr lang="cs-CZ" sz="3200" dirty="0" smtClean="0"/>
              <a:t>způsob života, při němž </a:t>
            </a:r>
            <a:r>
              <a:rPr lang="cs-CZ" sz="3200" i="1" dirty="0" smtClean="0"/>
              <a:t>predátor</a:t>
            </a:r>
            <a:r>
              <a:rPr lang="cs-CZ" sz="3200" dirty="0" smtClean="0"/>
              <a:t> aktivně vyhledává a loví kořist pro potravu (vlk a zajíc)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188640"/>
            <a:ext cx="8229600" cy="1143000"/>
          </a:xfrm>
        </p:spPr>
        <p:txBody>
          <a:bodyPr/>
          <a:lstStyle/>
          <a:p>
            <a:r>
              <a:rPr lang="cs-CZ" sz="5400" dirty="0" smtClean="0"/>
              <a:t>negativní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/>
              <a:t>parazitismus </a:t>
            </a:r>
          </a:p>
          <a:p>
            <a:r>
              <a:rPr lang="cs-CZ" sz="3200" b="1" dirty="0" smtClean="0"/>
              <a:t> </a:t>
            </a:r>
            <a:r>
              <a:rPr lang="cs-CZ" sz="3200" dirty="0" smtClean="0"/>
              <a:t>dočasné </a:t>
            </a:r>
            <a:r>
              <a:rPr lang="cs-CZ" sz="3200" dirty="0" smtClean="0"/>
              <a:t>nebo trvalé soužití hostitele a parazita, parazit využívá hostitele jako zdroj potravy a často i jako své životní prostředí, poškozuje hostitelovy tkáně, orgány i funkce a vyvolává obranné reakce hostitele, parazit je schopen se v hostiteli množit a vyvolat jeho onemocnění; existují </a:t>
            </a:r>
            <a:r>
              <a:rPr lang="cs-CZ" sz="3200" i="1" dirty="0" smtClean="0"/>
              <a:t>fakultativní</a:t>
            </a:r>
            <a:r>
              <a:rPr lang="cs-CZ" sz="3200" dirty="0" smtClean="0"/>
              <a:t> parazité – parazitují příležitostně – pijavka lékařská nebo </a:t>
            </a:r>
            <a:r>
              <a:rPr lang="cs-CZ" sz="3200" i="1" dirty="0" smtClean="0"/>
              <a:t>obligátní</a:t>
            </a:r>
            <a:r>
              <a:rPr lang="cs-CZ" sz="3200" dirty="0" smtClean="0"/>
              <a:t> (parazitují celý život – tasemnice;  parazité – menší a početnější organismy, mají složitý ontogenetický vývoj 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8229600" cy="1143000"/>
          </a:xfrm>
        </p:spPr>
        <p:txBody>
          <a:bodyPr/>
          <a:lstStyle/>
          <a:p>
            <a:r>
              <a:rPr lang="cs-CZ" dirty="0" smtClean="0"/>
              <a:t>negativní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amenzalismus</a:t>
            </a:r>
            <a:r>
              <a:rPr lang="cs-CZ" sz="3200" dirty="0" smtClean="0"/>
              <a:t> 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smtClean="0"/>
              <a:t>jeden druh (inhibitor) poškozuje svými metabolity jiný druh (</a:t>
            </a:r>
            <a:r>
              <a:rPr lang="cs-CZ" sz="3200" dirty="0" err="1" smtClean="0"/>
              <a:t>amenzál</a:t>
            </a:r>
            <a:r>
              <a:rPr lang="cs-CZ" sz="3200" dirty="0" smtClean="0"/>
              <a:t>) a sám není touto interakcí nijak ovlivněn (sinice vylučující do vody toxické látky, které vyvolávají hynutí bezobratlých, antibiotika jako metabolity plísní ničí bakterie)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54868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</a:t>
            </a:r>
            <a:r>
              <a:rPr lang="cs-CZ" sz="1800" i="1" dirty="0" smtClean="0"/>
              <a:t>,</a:t>
            </a:r>
            <a:r>
              <a:rPr lang="cs-CZ" sz="1800" i="1" dirty="0" smtClean="0"/>
              <a:t> výpisky z biologie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 smtClean="0"/>
              <a:t>://</a:t>
            </a:r>
            <a:r>
              <a:rPr lang="cs-CZ" sz="1800" dirty="0" smtClean="0"/>
              <a:t>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/ekologie/populace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cs-CZ" sz="1800" dirty="0" smtClean="0"/>
              <a:t>ŘEZNÍČKOVÁ</a:t>
            </a:r>
            <a:r>
              <a:rPr lang="cs-CZ" sz="1800" dirty="0" smtClean="0"/>
              <a:t>, Pavla. </a:t>
            </a:r>
            <a:r>
              <a:rPr lang="cs-CZ" sz="1800" i="1" dirty="0" smtClean="0"/>
              <a:t> Ekologie vodního prostředí </a:t>
            </a:r>
            <a:r>
              <a:rPr lang="cs-CZ" sz="1800" dirty="0" smtClean="0"/>
              <a:t>[</a:t>
            </a:r>
            <a:r>
              <a:rPr lang="cs-CZ" sz="1800" dirty="0" smtClean="0"/>
              <a:t>online]. [cit. 5.10.2012]. Dostupný na WWW: &lt;http://www.</a:t>
            </a:r>
            <a:r>
              <a:rPr lang="cs-CZ" sz="1800" dirty="0" err="1" smtClean="0"/>
              <a:t>rybarstvi.eu</a:t>
            </a:r>
            <a:r>
              <a:rPr lang="cs-CZ" sz="1800" dirty="0" smtClean="0"/>
              <a:t>/dok%20rybari/ekologie/I_EVP_</a:t>
            </a:r>
            <a:r>
              <a:rPr lang="cs-CZ" sz="1800" dirty="0" err="1" smtClean="0"/>
              <a:t>uvod.pdf</a:t>
            </a:r>
            <a:r>
              <a:rPr lang="cs-CZ" sz="1800" dirty="0" smtClean="0"/>
              <a:t>&gt;.</a:t>
            </a:r>
            <a:endParaRPr lang="en-US" sz="1800" dirty="0" smtClean="0"/>
          </a:p>
          <a:p>
            <a:r>
              <a:rPr lang="cs-CZ" sz="1800" dirty="0" smtClean="0"/>
              <a:t>ŠLÉGR,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smtClean="0"/>
              <a:t>populace</a:t>
            </a:r>
            <a:r>
              <a:rPr lang="cs-CZ" sz="1800" dirty="0" smtClean="0"/>
              <a:t> [online]. [cit. 5.10.2012]. Dostupný na WWW: &lt;http://www.</a:t>
            </a:r>
            <a:r>
              <a:rPr lang="cs-CZ" sz="1800" dirty="0" err="1" smtClean="0"/>
              <a:t>sgo.cz</a:t>
            </a:r>
            <a:r>
              <a:rPr lang="cs-CZ" sz="1800" dirty="0" smtClean="0"/>
              <a:t>/</a:t>
            </a:r>
            <a:r>
              <a:rPr lang="cs-CZ" sz="1800" dirty="0" err="1" smtClean="0"/>
              <a:t>Stranky</a:t>
            </a:r>
            <a:r>
              <a:rPr lang="cs-CZ" sz="1800" dirty="0" smtClean="0"/>
              <a:t>_</a:t>
            </a:r>
            <a:r>
              <a:rPr lang="cs-CZ" sz="1800" dirty="0" err="1" smtClean="0"/>
              <a:t>predmetu</a:t>
            </a:r>
            <a:r>
              <a:rPr lang="cs-CZ" sz="1800" dirty="0" smtClean="0"/>
              <a:t>/</a:t>
            </a:r>
            <a:r>
              <a:rPr lang="cs-CZ" sz="1800" dirty="0" err="1" smtClean="0"/>
              <a:t>bi</a:t>
            </a:r>
            <a:r>
              <a:rPr lang="cs-CZ" sz="1800" dirty="0" smtClean="0"/>
              <a:t>/populace.</a:t>
            </a:r>
            <a:r>
              <a:rPr lang="cs-CZ" sz="1800" dirty="0" err="1" smtClean="0"/>
              <a:t>doc</a:t>
            </a:r>
            <a:r>
              <a:rPr lang="cs-CZ" sz="1800" dirty="0" smtClean="0"/>
              <a:t>&gt;.</a:t>
            </a:r>
            <a:endParaRPr lang="cs-CZ" sz="1800" dirty="0" smtClean="0"/>
          </a:p>
          <a:p>
            <a:r>
              <a:rPr lang="cs-CZ" sz="1800" dirty="0" smtClean="0"/>
              <a:t>Klipart MS PowerPoint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</TotalTime>
  <Words>213</Words>
  <Application>Microsoft Office PowerPoint</Application>
  <PresentationFormat>Předvádění na obrazovce (4:3)</PresentationFormat>
  <Paragraphs>43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Vztahy mezi populacemi - negativní </vt:lpstr>
      <vt:lpstr>Vztahy mezi populacemi</vt:lpstr>
      <vt:lpstr> Vztahy mezi populacemi </vt:lpstr>
      <vt:lpstr>Vztahy mezi populacemi</vt:lpstr>
      <vt:lpstr>negativní</vt:lpstr>
      <vt:lpstr>negativní</vt:lpstr>
      <vt:lpstr>negativní</vt:lpstr>
      <vt:lpstr>negativní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36</cp:revision>
  <dcterms:created xsi:type="dcterms:W3CDTF">2012-10-01T16:10:06Z</dcterms:created>
  <dcterms:modified xsi:type="dcterms:W3CDTF">2012-10-05T12:25:27Z</dcterms:modified>
</cp:coreProperties>
</file>