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54" y="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73706-3351-46A4-AB3F-067E3E1CBB7C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CAB57-0D3F-4979-A889-171CBDE30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CAB57-0D3F-4979-A889-171CBDE3064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4.xml"/><Relationship Id="rId2" Type="http://schemas.openxmlformats.org/officeDocument/2006/relationships/notesSlide" Target="../notesSlides/notesSlide1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6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slide" Target="slide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</a:t>
            </a:r>
            <a:r>
              <a:rPr lang="cs-CZ" sz="1700" dirty="0" smtClean="0"/>
              <a:t>VY_22_INOVACE_06_2_RISKUJ </a:t>
            </a:r>
            <a:r>
              <a:rPr lang="cs-CZ" sz="1700" dirty="0" smtClean="0"/>
              <a:t>- Opakování  učiva  8.ročníku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 Miroslava </a:t>
            </a:r>
            <a:r>
              <a:rPr lang="cs-CZ" sz="1700" dirty="0" err="1" smtClean="0"/>
              <a:t>Plocková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 Jazyk a jazyková komunikace / Německý jazyk / Riskuj – opakování učiva  8.ročníku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Opakování učiva 8. ročníku pomocí soutěže „RISKUJ“. Žáci se rozdělí do skupin, postupně si vybírají otázky, otázka se zobrazí vždy po kliknutí na políčko s číslicí. Kontrola odpovědi po kliknutí na pole „odpověď.“ Kliknutím na pole „zpět“ se vrátíte na hrací pole. Hra pokračuje do vyčerpání otázek.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542925" indent="-54292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</a:t>
            </a:r>
            <a:r>
              <a:rPr lang="cs-CZ" sz="1700" dirty="0" smtClean="0"/>
              <a:t>IX.A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5.9.2012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</a:t>
            </a:r>
            <a:r>
              <a:rPr lang="cs-CZ" sz="1400" smtClean="0"/>
              <a:t>	</a:t>
            </a:r>
            <a:r>
              <a:rPr lang="cs-CZ" sz="1400" smtClean="0"/>
              <a:t> 5.9.2012</a:t>
            </a:r>
            <a:r>
              <a:rPr lang="cs-CZ" sz="14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RISKUJ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OPAKOVÁNÍ   UČIVA 8. ROČNÍKU PODLE UČEBNICE DEUTSCH MIT MAX 2 (1. – 4. LEKCE)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323528" y="548680"/>
            <a:ext cx="2160240" cy="914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Přelož</a:t>
            </a:r>
          </a:p>
          <a:p>
            <a:pPr algn="ctr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323528" y="1772816"/>
            <a:ext cx="2232248" cy="914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Doplň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23528" y="2996952"/>
            <a:ext cx="2232248" cy="9144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Vyjmenuj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323528" y="4221088"/>
            <a:ext cx="2232248" cy="9144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Odpověz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323528" y="5517232"/>
            <a:ext cx="2232248" cy="9144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Reálie</a:t>
            </a:r>
            <a:endParaRPr lang="cs-CZ" sz="2800" dirty="0"/>
          </a:p>
        </p:txBody>
      </p:sp>
      <p:sp>
        <p:nvSpPr>
          <p:cNvPr id="15" name="Zaoblený obdélník 14">
            <a:hlinkClick r:id="rId3" action="ppaction://hlinksldjump"/>
          </p:cNvPr>
          <p:cNvSpPr/>
          <p:nvPr/>
        </p:nvSpPr>
        <p:spPr>
          <a:xfrm>
            <a:off x="284380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7" name="Zaoblený obdélník 16">
            <a:hlinkClick r:id="rId4" action="ppaction://hlinksldjump"/>
          </p:cNvPr>
          <p:cNvSpPr/>
          <p:nvPr/>
        </p:nvSpPr>
        <p:spPr>
          <a:xfrm>
            <a:off x="4139952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8" name="Zaoblený obdélník 17">
            <a:hlinkClick r:id="rId5" action="ppaction://hlinksldjump"/>
          </p:cNvPr>
          <p:cNvSpPr/>
          <p:nvPr/>
        </p:nvSpPr>
        <p:spPr>
          <a:xfrm>
            <a:off x="536408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9" name="Zaoblený obdélník 18">
            <a:hlinkClick r:id="rId6" action="ppaction://hlinksldjump"/>
          </p:cNvPr>
          <p:cNvSpPr/>
          <p:nvPr/>
        </p:nvSpPr>
        <p:spPr>
          <a:xfrm>
            <a:off x="6588224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0" name="Zaoblený obdélník 19">
            <a:hlinkClick r:id="rId7" action="ppaction://hlinksldjump"/>
          </p:cNvPr>
          <p:cNvSpPr/>
          <p:nvPr/>
        </p:nvSpPr>
        <p:spPr>
          <a:xfrm>
            <a:off x="788436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1" name="Zaoblený obdélník 20">
            <a:hlinkClick r:id="rId8" action="ppaction://hlinksldjump"/>
          </p:cNvPr>
          <p:cNvSpPr/>
          <p:nvPr/>
        </p:nvSpPr>
        <p:spPr>
          <a:xfrm>
            <a:off x="2843808" y="177281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2" name="Zaoblený obdélník 21">
            <a:hlinkClick r:id="rId9" action="ppaction://hlinksldjump"/>
          </p:cNvPr>
          <p:cNvSpPr/>
          <p:nvPr/>
        </p:nvSpPr>
        <p:spPr>
          <a:xfrm>
            <a:off x="4067944" y="177281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3" name="Zaoblený obdélník 22">
            <a:hlinkClick r:id="rId10" action="ppaction://hlinksldjump"/>
          </p:cNvPr>
          <p:cNvSpPr/>
          <p:nvPr/>
        </p:nvSpPr>
        <p:spPr>
          <a:xfrm>
            <a:off x="5364088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4" name="Zaoblený obdélník 23">
            <a:hlinkClick r:id="rId11" action="ppaction://hlinksldjump"/>
          </p:cNvPr>
          <p:cNvSpPr/>
          <p:nvPr/>
        </p:nvSpPr>
        <p:spPr>
          <a:xfrm>
            <a:off x="6588224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5" name="Zaoblený obdélník 24">
            <a:hlinkClick r:id="rId12" action="ppaction://hlinksldjump"/>
          </p:cNvPr>
          <p:cNvSpPr/>
          <p:nvPr/>
        </p:nvSpPr>
        <p:spPr>
          <a:xfrm>
            <a:off x="7884368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6" name="Zaoblený obdélník 25">
            <a:hlinkClick r:id="rId13" action="ppaction://hlinksldjump"/>
          </p:cNvPr>
          <p:cNvSpPr/>
          <p:nvPr/>
        </p:nvSpPr>
        <p:spPr>
          <a:xfrm>
            <a:off x="2843808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7" name="Zaoblený obdélník 26">
            <a:hlinkClick r:id="rId14" action="ppaction://hlinksldjump"/>
          </p:cNvPr>
          <p:cNvSpPr/>
          <p:nvPr/>
        </p:nvSpPr>
        <p:spPr>
          <a:xfrm>
            <a:off x="4067944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8" name="Zaoblený obdélník 27">
            <a:hlinkClick r:id="rId15" action="ppaction://hlinksldjump"/>
          </p:cNvPr>
          <p:cNvSpPr/>
          <p:nvPr/>
        </p:nvSpPr>
        <p:spPr>
          <a:xfrm>
            <a:off x="5436096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9" name="Zaoblený obdélník 28">
            <a:hlinkClick r:id="rId16" action="ppaction://hlinksldjump"/>
          </p:cNvPr>
          <p:cNvSpPr/>
          <p:nvPr/>
        </p:nvSpPr>
        <p:spPr>
          <a:xfrm>
            <a:off x="6660232" y="299695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30" name="Zaoblený obdélník 29">
            <a:hlinkClick r:id="rId17" action="ppaction://hlinksldjump"/>
          </p:cNvPr>
          <p:cNvSpPr/>
          <p:nvPr/>
        </p:nvSpPr>
        <p:spPr>
          <a:xfrm>
            <a:off x="7884368" y="299695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31" name="Zaoblený obdélník 30">
            <a:hlinkClick r:id="rId18" action="ppaction://hlinksldjump"/>
          </p:cNvPr>
          <p:cNvSpPr/>
          <p:nvPr/>
        </p:nvSpPr>
        <p:spPr>
          <a:xfrm>
            <a:off x="2843808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2" name="Zaoblený obdélník 31">
            <a:hlinkClick r:id="rId19" action="ppaction://hlinksldjump"/>
          </p:cNvPr>
          <p:cNvSpPr/>
          <p:nvPr/>
        </p:nvSpPr>
        <p:spPr>
          <a:xfrm>
            <a:off x="4067944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33" name="Zaoblený obdélník 32">
            <a:hlinkClick r:id="rId20" action="ppaction://hlinksldjump"/>
          </p:cNvPr>
          <p:cNvSpPr/>
          <p:nvPr/>
        </p:nvSpPr>
        <p:spPr>
          <a:xfrm>
            <a:off x="5436096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4" name="Zaoblený obdélník 33">
            <a:hlinkClick r:id="rId21" action="ppaction://hlinksldjump"/>
          </p:cNvPr>
          <p:cNvSpPr/>
          <p:nvPr/>
        </p:nvSpPr>
        <p:spPr>
          <a:xfrm>
            <a:off x="6660232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35" name="Zaoblený obdélník 34">
            <a:hlinkClick r:id="rId22" action="ppaction://hlinksldjump"/>
          </p:cNvPr>
          <p:cNvSpPr/>
          <p:nvPr/>
        </p:nvSpPr>
        <p:spPr>
          <a:xfrm>
            <a:off x="7884368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36" name="Zaoblený obdélník 35">
            <a:hlinkClick r:id="rId23" action="ppaction://hlinksldjump"/>
          </p:cNvPr>
          <p:cNvSpPr/>
          <p:nvPr/>
        </p:nvSpPr>
        <p:spPr>
          <a:xfrm>
            <a:off x="5436096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7" name="Zaoblený obdélník 36">
            <a:hlinkClick r:id="rId24" action="ppaction://hlinksldjump"/>
          </p:cNvPr>
          <p:cNvSpPr/>
          <p:nvPr/>
        </p:nvSpPr>
        <p:spPr>
          <a:xfrm>
            <a:off x="4139952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38" name="Zaoblený obdélník 37">
            <a:hlinkClick r:id="rId25" action="ppaction://hlinksldjump"/>
          </p:cNvPr>
          <p:cNvSpPr/>
          <p:nvPr/>
        </p:nvSpPr>
        <p:spPr>
          <a:xfrm>
            <a:off x="2843808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9" name="Zaoblený obdélník 38">
            <a:hlinkClick r:id="rId26" action="ppaction://hlinksldjump"/>
          </p:cNvPr>
          <p:cNvSpPr/>
          <p:nvPr/>
        </p:nvSpPr>
        <p:spPr>
          <a:xfrm>
            <a:off x="6732240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40" name="Zaoblený obdélník 39">
            <a:hlinkClick r:id="rId27" action="ppaction://hlinksldjump"/>
          </p:cNvPr>
          <p:cNvSpPr/>
          <p:nvPr/>
        </p:nvSpPr>
        <p:spPr>
          <a:xfrm>
            <a:off x="7884368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2800" u="sng" dirty="0" smtClean="0"/>
          </a:p>
          <a:p>
            <a:pPr algn="ctr">
              <a:buNone/>
            </a:pPr>
            <a:r>
              <a:rPr lang="cs-CZ" sz="2800" u="sng" dirty="0" smtClean="0"/>
              <a:t>PŘELOŽ</a:t>
            </a:r>
            <a:r>
              <a:rPr lang="cs-CZ" sz="2800" dirty="0" smtClean="0"/>
              <a:t>:</a:t>
            </a:r>
          </a:p>
          <a:p>
            <a:pPr algn="ctr">
              <a:buNone/>
            </a:pPr>
            <a:r>
              <a:rPr lang="cs-CZ" sz="2800" dirty="0" smtClean="0"/>
              <a:t> </a:t>
            </a:r>
            <a:r>
              <a:rPr lang="cs-CZ" sz="2800" dirty="0" err="1" smtClean="0">
                <a:latin typeface="Calibri" pitchFamily="34" charset="0"/>
              </a:rPr>
              <a:t>das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Haus</a:t>
            </a:r>
            <a:r>
              <a:rPr lang="cs-CZ" sz="2800" dirty="0" smtClean="0">
                <a:latin typeface="Calibri" pitchFamily="34" charset="0"/>
              </a:rPr>
              <a:t> – der Keller – </a:t>
            </a:r>
            <a:r>
              <a:rPr lang="cs-CZ" sz="2800" dirty="0" err="1" smtClean="0">
                <a:latin typeface="Calibri" pitchFamily="34" charset="0"/>
              </a:rPr>
              <a:t>die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Garage</a:t>
            </a:r>
            <a:endParaRPr lang="cs-CZ" sz="2800" dirty="0" smtClean="0">
              <a:latin typeface="Calibri" pitchFamily="34" charset="0"/>
            </a:endParaRPr>
          </a:p>
          <a:p>
            <a:pPr>
              <a:buNone/>
            </a:pPr>
            <a:endParaRPr lang="cs-CZ" sz="2800" dirty="0" smtClean="0"/>
          </a:p>
          <a:p>
            <a:pPr algn="ctr">
              <a:buNone/>
            </a:pPr>
            <a:endParaRPr lang="cs-CZ" sz="2800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450912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dům – sklep – garáž</a:t>
            </a:r>
          </a:p>
          <a:p>
            <a:pPr algn="ctr"/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771800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</a:p>
          <a:p>
            <a:pPr algn="ctr">
              <a:buNone/>
            </a:pPr>
            <a:r>
              <a:rPr lang="cs-CZ" sz="2800" dirty="0" smtClean="0">
                <a:latin typeface="Calibri" pitchFamily="34" charset="0"/>
              </a:rPr>
              <a:t>Stehen – </a:t>
            </a:r>
            <a:r>
              <a:rPr lang="cs-CZ" sz="2800" dirty="0" err="1" smtClean="0">
                <a:latin typeface="Calibri" pitchFamily="34" charset="0"/>
              </a:rPr>
              <a:t>sitzen</a:t>
            </a:r>
            <a:r>
              <a:rPr lang="cs-CZ" sz="2800" dirty="0" smtClean="0">
                <a:latin typeface="Calibri" pitchFamily="34" charset="0"/>
              </a:rPr>
              <a:t> – </a:t>
            </a:r>
            <a:r>
              <a:rPr lang="cs-CZ" sz="2800" dirty="0" err="1" smtClean="0">
                <a:latin typeface="Calibri" pitchFamily="34" charset="0"/>
              </a:rPr>
              <a:t>liegen</a:t>
            </a:r>
            <a:r>
              <a:rPr lang="cs-CZ" sz="2800" dirty="0" smtClean="0">
                <a:latin typeface="Calibri" pitchFamily="34" charset="0"/>
              </a:rPr>
              <a:t> - </a:t>
            </a:r>
            <a:r>
              <a:rPr lang="cs-CZ" sz="2800" dirty="0" err="1" smtClean="0">
                <a:latin typeface="Calibri" pitchFamily="34" charset="0"/>
              </a:rPr>
              <a:t>h</a:t>
            </a:r>
            <a:r>
              <a:rPr lang="cs-CZ" sz="2800" dirty="0" err="1" smtClean="0">
                <a:latin typeface="Calibri" pitchFamily="34" charset="0"/>
                <a:cs typeface="Arial"/>
              </a:rPr>
              <a:t>ängen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4581128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Stát – sedět – ležet - viset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</a:p>
          <a:p>
            <a:pPr algn="ctr">
              <a:buNone/>
            </a:pPr>
            <a:r>
              <a:rPr lang="cs-CZ" sz="2800" dirty="0" err="1" smtClean="0">
                <a:latin typeface="Calibri" pitchFamily="34" charset="0"/>
              </a:rPr>
              <a:t>Ich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habe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leider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keine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Zeit</a:t>
            </a:r>
            <a:r>
              <a:rPr lang="cs-CZ" sz="2800" dirty="0" smtClean="0">
                <a:latin typeface="Calibri" pitchFamily="34" charset="0"/>
              </a:rPr>
              <a:t>. </a:t>
            </a:r>
            <a:r>
              <a:rPr lang="cs-CZ" sz="2800" dirty="0" err="1" smtClean="0">
                <a:latin typeface="Calibri" pitchFamily="34" charset="0"/>
              </a:rPr>
              <a:t>Ich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kann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nicht</a:t>
            </a:r>
            <a:r>
              <a:rPr lang="cs-CZ" sz="2800" dirty="0" smtClean="0">
                <a:latin typeface="Calibri" pitchFamily="34" charset="0"/>
              </a:rPr>
              <a:t>. 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02128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4293096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Nemám, bohužel,  čas. Nemohu.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  <a:r>
              <a:rPr lang="cs-CZ" sz="2800" dirty="0" smtClean="0"/>
              <a:t> 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Do kuchyně – do lesa – do kina 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8772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4509120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In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K</a:t>
            </a:r>
            <a:r>
              <a:rPr lang="cs-CZ" dirty="0" err="1" smtClean="0">
                <a:latin typeface="Calibri" pitchFamily="34" charset="0"/>
                <a:cs typeface="Arial"/>
              </a:rPr>
              <a:t>üche</a:t>
            </a:r>
            <a:r>
              <a:rPr lang="cs-CZ" dirty="0" smtClean="0">
                <a:latin typeface="Arial"/>
                <a:cs typeface="Arial"/>
              </a:rPr>
              <a:t> – </a:t>
            </a:r>
            <a:r>
              <a:rPr lang="cs-CZ" dirty="0" smtClean="0">
                <a:latin typeface="Calibri" pitchFamily="34" charset="0"/>
                <a:cs typeface="Arial"/>
              </a:rPr>
              <a:t>in den </a:t>
            </a:r>
            <a:r>
              <a:rPr lang="cs-CZ" dirty="0" err="1" smtClean="0">
                <a:latin typeface="Calibri" pitchFamily="34" charset="0"/>
                <a:cs typeface="Arial"/>
              </a:rPr>
              <a:t>Wald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ins</a:t>
            </a:r>
            <a:r>
              <a:rPr lang="cs-CZ" dirty="0" smtClean="0">
                <a:latin typeface="Calibri" pitchFamily="34" charset="0"/>
                <a:cs typeface="Arial"/>
              </a:rPr>
              <a:t> Kino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3275856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</a:t>
            </a:r>
            <a:r>
              <a:rPr lang="cs-CZ" sz="2800" dirty="0" smtClean="0"/>
              <a:t>:</a:t>
            </a:r>
          </a:p>
          <a:p>
            <a:pPr algn="ctr">
              <a:buNone/>
            </a:pPr>
            <a:r>
              <a:rPr lang="cs-CZ" sz="2000" dirty="0" smtClean="0">
                <a:latin typeface="Calibri" pitchFamily="34" charset="0"/>
              </a:rPr>
              <a:t>Jíš pudink?</a:t>
            </a:r>
          </a:p>
          <a:p>
            <a:pPr algn="ctr">
              <a:buNone/>
            </a:pPr>
            <a:r>
              <a:rPr lang="cs-CZ" sz="2000" dirty="0" smtClean="0">
                <a:latin typeface="Calibri" pitchFamily="34" charset="0"/>
              </a:rPr>
              <a:t>Eva jí často guláš.</a:t>
            </a:r>
          </a:p>
          <a:p>
            <a:pPr algn="ctr">
              <a:buNone/>
            </a:pPr>
            <a:r>
              <a:rPr lang="cs-CZ" sz="2000" dirty="0" smtClean="0">
                <a:latin typeface="Calibri" pitchFamily="34" charset="0"/>
              </a:rPr>
              <a:t>Pomůžeš dědovi?</a:t>
            </a:r>
            <a:endParaRPr lang="cs-CZ" sz="20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479715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Isst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Pudding</a:t>
            </a:r>
            <a:r>
              <a:rPr lang="cs-CZ" dirty="0" smtClean="0">
                <a:latin typeface="Calibri" pitchFamily="34" charset="0"/>
              </a:rPr>
              <a:t>? – Eva </a:t>
            </a:r>
            <a:r>
              <a:rPr lang="cs-CZ" dirty="0" err="1" smtClean="0">
                <a:latin typeface="Calibri" pitchFamily="34" charset="0"/>
              </a:rPr>
              <a:t>isst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oft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Gulasch</a:t>
            </a:r>
            <a:r>
              <a:rPr lang="cs-CZ" dirty="0" smtClean="0">
                <a:latin typeface="Calibri" pitchFamily="34" charset="0"/>
              </a:rPr>
              <a:t>. – </a:t>
            </a:r>
            <a:r>
              <a:rPr lang="cs-CZ" dirty="0" err="1" smtClean="0">
                <a:latin typeface="Calibri" pitchFamily="34" charset="0"/>
              </a:rPr>
              <a:t>Hilfst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dem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Opa</a:t>
            </a:r>
            <a:r>
              <a:rPr lang="cs-CZ" dirty="0" smtClean="0">
                <a:latin typeface="Calibri" pitchFamily="34" charset="0"/>
              </a:rPr>
              <a:t>?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ČLEN URČITÝ: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____ </a:t>
            </a:r>
            <a:r>
              <a:rPr lang="cs-CZ" dirty="0" err="1" smtClean="0">
                <a:latin typeface="Calibri" pitchFamily="34" charset="0"/>
              </a:rPr>
              <a:t>Kinderzimmer</a:t>
            </a:r>
            <a:r>
              <a:rPr lang="cs-CZ" dirty="0" smtClean="0">
                <a:latin typeface="Calibri" pitchFamily="34" charset="0"/>
              </a:rPr>
              <a:t>, ____ </a:t>
            </a:r>
            <a:r>
              <a:rPr lang="cs-CZ" dirty="0" err="1" smtClean="0">
                <a:latin typeface="Calibri" pitchFamily="34" charset="0"/>
              </a:rPr>
              <a:t>Garten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58112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- der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SPRÁVNOU KONCOVKU: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ess</a:t>
            </a:r>
            <a:r>
              <a:rPr lang="cs-CZ" dirty="0" smtClean="0">
                <a:latin typeface="Calibri" pitchFamily="34" charset="0"/>
                <a:cs typeface="Arial"/>
              </a:rPr>
              <a:t>_ , </a:t>
            </a:r>
            <a:r>
              <a:rPr lang="cs-CZ" dirty="0" err="1" smtClean="0">
                <a:latin typeface="Calibri" pitchFamily="34" charset="0"/>
                <a:cs typeface="Arial"/>
              </a:rPr>
              <a:t>du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hilf</a:t>
            </a:r>
            <a:r>
              <a:rPr lang="cs-CZ" dirty="0" smtClean="0">
                <a:latin typeface="Calibri" pitchFamily="34" charset="0"/>
                <a:cs typeface="Arial"/>
              </a:rPr>
              <a:t>_, </a:t>
            </a:r>
            <a:r>
              <a:rPr lang="cs-CZ" dirty="0" err="1" smtClean="0">
                <a:latin typeface="Calibri" pitchFamily="34" charset="0"/>
                <a:cs typeface="Arial"/>
              </a:rPr>
              <a:t>ihr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fahr</a:t>
            </a:r>
            <a:r>
              <a:rPr lang="cs-CZ" dirty="0" smtClean="0">
                <a:latin typeface="Calibri" pitchFamily="34" charset="0"/>
                <a:cs typeface="Arial"/>
              </a:rPr>
              <a:t>_  Rad</a:t>
            </a:r>
            <a:endParaRPr lang="cs-CZ" dirty="0" smtClean="0">
              <a:latin typeface="Calibri" pitchFamily="34" charset="0"/>
            </a:endParaRPr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932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4437112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E – ST - T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320384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SPRÁVNOU PŘEDLOŽKU:</a:t>
            </a:r>
          </a:p>
          <a:p>
            <a:pPr algn="ctr">
              <a:buNone/>
            </a:pPr>
            <a:r>
              <a:rPr lang="cs-CZ" u="sng" dirty="0" smtClean="0"/>
              <a:t>na stole – na zdi – pod židlí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___ </a:t>
            </a:r>
            <a:r>
              <a:rPr lang="cs-CZ" sz="2400" dirty="0" err="1" smtClean="0">
                <a:latin typeface="Calibri" pitchFamily="34" charset="0"/>
              </a:rPr>
              <a:t>dem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Tisch</a:t>
            </a:r>
            <a:r>
              <a:rPr lang="cs-CZ" sz="2400" dirty="0" smtClean="0">
                <a:latin typeface="Calibri" pitchFamily="34" charset="0"/>
              </a:rPr>
              <a:t>,  ___ der </a:t>
            </a:r>
            <a:r>
              <a:rPr lang="cs-CZ" sz="2400" dirty="0" err="1" smtClean="0">
                <a:latin typeface="Calibri" pitchFamily="34" charset="0"/>
              </a:rPr>
              <a:t>Wand</a:t>
            </a:r>
            <a:r>
              <a:rPr lang="cs-CZ" sz="2400" dirty="0" smtClean="0">
                <a:latin typeface="Calibri" pitchFamily="34" charset="0"/>
              </a:rPr>
              <a:t>, ___ </a:t>
            </a:r>
            <a:r>
              <a:rPr lang="cs-CZ" sz="2400" dirty="0" err="1" smtClean="0">
                <a:latin typeface="Calibri" pitchFamily="34" charset="0"/>
              </a:rPr>
              <a:t>dem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Stuhl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4437112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AUF  –  AN - UNTER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15816" y="350100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URČITÝ ČLEN VE SPRÁVNÉM PÁDĚ: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K jezeru – </a:t>
            </a:r>
            <a:r>
              <a:rPr lang="cs-CZ" sz="2400" dirty="0" err="1" smtClean="0">
                <a:latin typeface="Calibri" pitchFamily="34" charset="0"/>
              </a:rPr>
              <a:t>an</a:t>
            </a:r>
            <a:r>
              <a:rPr lang="cs-CZ" sz="2400" dirty="0" smtClean="0">
                <a:latin typeface="Calibri" pitchFamily="34" charset="0"/>
              </a:rPr>
              <a:t> ____ </a:t>
            </a:r>
            <a:r>
              <a:rPr lang="cs-CZ" sz="2400" dirty="0" err="1" smtClean="0">
                <a:latin typeface="Calibri" pitchFamily="34" charset="0"/>
              </a:rPr>
              <a:t>See</a:t>
            </a:r>
            <a:r>
              <a:rPr lang="cs-CZ" sz="2400" dirty="0" smtClean="0">
                <a:latin typeface="Calibri" pitchFamily="34" charset="0"/>
              </a:rPr>
              <a:t>, na ostrov – </a:t>
            </a:r>
            <a:r>
              <a:rPr lang="cs-CZ" sz="2400" dirty="0" err="1" smtClean="0">
                <a:latin typeface="Calibri" pitchFamily="34" charset="0"/>
              </a:rPr>
              <a:t>auf</a:t>
            </a:r>
            <a:r>
              <a:rPr lang="cs-CZ" sz="2400" dirty="0" smtClean="0">
                <a:latin typeface="Calibri" pitchFamily="34" charset="0"/>
              </a:rPr>
              <a:t> ____ </a:t>
            </a:r>
            <a:r>
              <a:rPr lang="cs-CZ" sz="2400" dirty="0" err="1" smtClean="0">
                <a:latin typeface="Calibri" pitchFamily="34" charset="0"/>
              </a:rPr>
              <a:t>Insel</a:t>
            </a:r>
            <a:r>
              <a:rPr lang="cs-CZ" sz="2400" dirty="0" smtClean="0">
                <a:latin typeface="Calibri" pitchFamily="34" charset="0"/>
              </a:rPr>
              <a:t>,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Do města – in ____ </a:t>
            </a:r>
            <a:r>
              <a:rPr lang="cs-CZ" sz="2400" dirty="0" err="1" smtClean="0">
                <a:latin typeface="Calibri" pitchFamily="34" charset="0"/>
              </a:rPr>
              <a:t>Stadt</a:t>
            </a:r>
            <a:r>
              <a:rPr lang="cs-CZ" sz="2400" dirty="0" smtClean="0">
                <a:latin typeface="Calibri" pitchFamily="34" charset="0"/>
              </a:rPr>
              <a:t>, v parku – in ____ Park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79715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Den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dem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K ZÁJMENŮM V 1.PÁDĚ JEJICH 4.PÁD: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– es – </a:t>
            </a:r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ihr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Sie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4509120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Mich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ihn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– es – </a:t>
            </a:r>
            <a:r>
              <a:rPr lang="cs-CZ" dirty="0" err="1" smtClean="0">
                <a:latin typeface="Calibri" pitchFamily="34" charset="0"/>
              </a:rPr>
              <a:t>uns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euch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-</a:t>
            </a:r>
            <a:r>
              <a:rPr lang="cs-CZ" dirty="0" err="1" smtClean="0">
                <a:latin typeface="Calibri" pitchFamily="34" charset="0"/>
              </a:rPr>
              <a:t>Sie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5 školních předmětů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4509120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Mathe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Tschechisch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Deutsch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Englisch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Geschichte</a:t>
            </a:r>
            <a:r>
              <a:rPr lang="cs-CZ" dirty="0" smtClean="0">
                <a:latin typeface="Calibri" pitchFamily="34" charset="0"/>
              </a:rPr>
              <a:t> – Geografie – </a:t>
            </a:r>
            <a:r>
              <a:rPr lang="cs-CZ" dirty="0" err="1" smtClean="0">
                <a:latin typeface="Calibri" pitchFamily="34" charset="0"/>
              </a:rPr>
              <a:t>Physik</a:t>
            </a:r>
            <a:r>
              <a:rPr lang="cs-CZ" dirty="0" smtClean="0">
                <a:latin typeface="Calibri" pitchFamily="34" charset="0"/>
              </a:rPr>
              <a:t> – Sport 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75856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5 slov vztahujících se k domu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58772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43711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Der Keller –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Zimmer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Schlafzimmer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Flur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Toilette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Dach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Garten</a:t>
            </a:r>
            <a:r>
              <a:rPr lang="cs-CZ" dirty="0" smtClean="0">
                <a:latin typeface="Calibri" pitchFamily="34" charset="0"/>
              </a:rPr>
              <a:t> 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91880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8 potravin (bez členu)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15816" y="414908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Brot</a:t>
            </a:r>
            <a:r>
              <a:rPr lang="cs-CZ" dirty="0" smtClean="0">
                <a:latin typeface="Calibri" pitchFamily="34" charset="0"/>
              </a:rPr>
              <a:t> – Pizza – Spaghetti – </a:t>
            </a:r>
            <a:r>
              <a:rPr lang="cs-CZ" dirty="0" err="1" smtClean="0">
                <a:latin typeface="Calibri" pitchFamily="34" charset="0"/>
              </a:rPr>
              <a:t>Fisch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Wurst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Ei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Tee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Butter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Marmelade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Kuchen</a:t>
            </a:r>
            <a:r>
              <a:rPr lang="cs-CZ" dirty="0" smtClean="0">
                <a:latin typeface="Calibri" pitchFamily="34" charset="0"/>
              </a:rPr>
              <a:t>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75856" y="321297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</a:t>
            </a:r>
            <a:r>
              <a:rPr lang="cs-CZ" dirty="0" smtClean="0"/>
              <a:t>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8 potravin (se členem určitým)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27784" y="4725144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Brot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Pizza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Suppe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Fisch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Obst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Marmelade</a:t>
            </a:r>
            <a:r>
              <a:rPr lang="cs-CZ" dirty="0" smtClean="0">
                <a:latin typeface="Calibri" pitchFamily="34" charset="0"/>
              </a:rPr>
              <a:t> – Die </a:t>
            </a:r>
            <a:r>
              <a:rPr lang="cs-CZ" dirty="0" err="1" smtClean="0">
                <a:latin typeface="Calibri" pitchFamily="34" charset="0"/>
              </a:rPr>
              <a:t>Butter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Tee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Kuchen</a:t>
            </a:r>
            <a:r>
              <a:rPr lang="cs-CZ" dirty="0" smtClean="0">
                <a:latin typeface="Calibri" pitchFamily="34" charset="0"/>
              </a:rPr>
              <a:t> …. 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6 činností, které děláš </a:t>
            </a:r>
            <a:r>
              <a:rPr lang="cs-CZ" smtClean="0">
                <a:latin typeface="Calibri" pitchFamily="34" charset="0"/>
              </a:rPr>
              <a:t>v průběhu dne 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479715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Aufstehen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fr</a:t>
            </a:r>
            <a:r>
              <a:rPr lang="cs-CZ" dirty="0" err="1" smtClean="0">
                <a:latin typeface="Calibri" pitchFamily="34" charset="0"/>
                <a:cs typeface="Arial"/>
              </a:rPr>
              <a:t>ühstücken</a:t>
            </a:r>
            <a:r>
              <a:rPr lang="cs-CZ" dirty="0" smtClean="0">
                <a:latin typeface="Arial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zu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Mittag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essen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zu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Abend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essen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fernsehen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die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Hausaufgaben</a:t>
            </a:r>
            <a:r>
              <a:rPr lang="cs-CZ" dirty="0" smtClean="0">
                <a:latin typeface="Calibri" pitchFamily="34" charset="0"/>
                <a:cs typeface="Arial"/>
              </a:rPr>
              <a:t> machen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15816" y="393305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Wann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stehst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auf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72514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stehe</a:t>
            </a:r>
            <a:r>
              <a:rPr lang="cs-CZ" dirty="0" smtClean="0">
                <a:latin typeface="Calibri" pitchFamily="34" charset="0"/>
              </a:rPr>
              <a:t> um ….. </a:t>
            </a:r>
            <a:r>
              <a:rPr lang="cs-CZ" dirty="0" err="1" smtClean="0">
                <a:latin typeface="Calibri" pitchFamily="34" charset="0"/>
              </a:rPr>
              <a:t>auf</a:t>
            </a:r>
            <a:r>
              <a:rPr lang="cs-CZ" dirty="0" smtClean="0">
                <a:latin typeface="Calibri" pitchFamily="34" charset="0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Wann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gehst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zur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Schule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347864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458112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gehe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zur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Schule</a:t>
            </a:r>
            <a:r>
              <a:rPr lang="cs-CZ" dirty="0" smtClean="0">
                <a:latin typeface="Calibri" pitchFamily="34" charset="0"/>
              </a:rPr>
              <a:t> um 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oft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r</a:t>
            </a:r>
            <a:r>
              <a:rPr lang="cs-CZ" dirty="0" err="1" smtClean="0">
                <a:latin typeface="Calibri" pitchFamily="34" charset="0"/>
                <a:cs typeface="Arial"/>
              </a:rPr>
              <a:t>äumst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du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dein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Zimmer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auf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653136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r</a:t>
            </a:r>
            <a:r>
              <a:rPr lang="cs-CZ" dirty="0" err="1" smtClean="0">
                <a:latin typeface="Calibri" pitchFamily="34" charset="0"/>
                <a:cs typeface="Arial"/>
              </a:rPr>
              <a:t>äume</a:t>
            </a:r>
            <a:r>
              <a:rPr lang="cs-CZ" dirty="0" smtClean="0">
                <a:latin typeface="Calibri" pitchFamily="34" charset="0"/>
                <a:cs typeface="Arial"/>
              </a:rPr>
              <a:t>  </a:t>
            </a:r>
            <a:r>
              <a:rPr lang="cs-CZ" dirty="0" err="1" smtClean="0">
                <a:latin typeface="Calibri" pitchFamily="34" charset="0"/>
                <a:cs typeface="Arial"/>
              </a:rPr>
              <a:t>mein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Zimmer</a:t>
            </a:r>
            <a:r>
              <a:rPr lang="cs-CZ" dirty="0" smtClean="0">
                <a:latin typeface="Calibri" pitchFamily="34" charset="0"/>
                <a:cs typeface="Arial"/>
              </a:rPr>
              <a:t> ……………</a:t>
            </a:r>
            <a:r>
              <a:rPr lang="cs-CZ" dirty="0" err="1" smtClean="0">
                <a:latin typeface="Calibri" pitchFamily="34" charset="0"/>
                <a:cs typeface="Arial"/>
              </a:rPr>
              <a:t>auf</a:t>
            </a:r>
            <a:r>
              <a:rPr lang="cs-CZ" dirty="0" smtClean="0">
                <a:latin typeface="Calibri" pitchFamily="34" charset="0"/>
                <a:cs typeface="Arial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</a:t>
            </a:r>
            <a:r>
              <a:rPr lang="cs-CZ" dirty="0" smtClean="0"/>
              <a:t>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Wann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haben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Deutsch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45091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haben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Deutsch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am</a:t>
            </a:r>
            <a:r>
              <a:rPr lang="cs-CZ" dirty="0" smtClean="0">
                <a:latin typeface="Calibri" pitchFamily="34" charset="0"/>
              </a:rPr>
              <a:t> …..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03848" y="350100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Welche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Schulf</a:t>
            </a:r>
            <a:r>
              <a:rPr lang="cs-CZ" dirty="0" err="1" smtClean="0">
                <a:latin typeface="Calibri" pitchFamily="34" charset="0"/>
                <a:cs typeface="Arial"/>
              </a:rPr>
              <a:t>ächer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hast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du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heute</a:t>
            </a:r>
            <a:r>
              <a:rPr lang="cs-CZ" dirty="0" smtClean="0">
                <a:latin typeface="Calibri" pitchFamily="34" charset="0"/>
                <a:cs typeface="Arial"/>
              </a:rPr>
              <a:t>?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486916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heute</a:t>
            </a:r>
            <a:r>
              <a:rPr lang="cs-CZ" dirty="0" smtClean="0">
                <a:latin typeface="Calibri" pitchFamily="34" charset="0"/>
              </a:rPr>
              <a:t> …..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19872" y="393305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hei</a:t>
            </a:r>
            <a:r>
              <a:rPr lang="cs-CZ" dirty="0" err="1" smtClean="0">
                <a:latin typeface="Calibri" pitchFamily="34" charset="0"/>
                <a:cs typeface="Arial"/>
              </a:rPr>
              <a:t>ßt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die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Hauptstadt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von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Österreich</a:t>
            </a:r>
            <a:r>
              <a:rPr lang="cs-CZ" dirty="0" smtClean="0">
                <a:latin typeface="Calibri" pitchFamily="34" charset="0"/>
                <a:cs typeface="Arial"/>
              </a:rPr>
              <a:t>?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75856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465313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Wien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78904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Wo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liegt</a:t>
            </a:r>
            <a:r>
              <a:rPr lang="cs-CZ" dirty="0" smtClean="0">
                <a:latin typeface="Calibri" pitchFamily="34" charset="0"/>
              </a:rPr>
              <a:t> Salzburg?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75856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7824" y="494116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Salzburg </a:t>
            </a:r>
            <a:r>
              <a:rPr lang="cs-CZ" dirty="0" err="1" smtClean="0">
                <a:latin typeface="Calibri" pitchFamily="34" charset="0"/>
              </a:rPr>
              <a:t>liegt</a:t>
            </a:r>
            <a:r>
              <a:rPr lang="cs-CZ" dirty="0" smtClean="0">
                <a:latin typeface="Calibri" pitchFamily="34" charset="0"/>
              </a:rPr>
              <a:t> in </a:t>
            </a:r>
            <a:r>
              <a:rPr lang="cs-CZ" dirty="0" err="1" smtClean="0">
                <a:latin typeface="Calibri" pitchFamily="34" charset="0"/>
                <a:cs typeface="Arial"/>
              </a:rPr>
              <a:t>Österreich</a:t>
            </a:r>
            <a:r>
              <a:rPr lang="cs-CZ" dirty="0" smtClean="0">
                <a:latin typeface="Calibri" pitchFamily="34" charset="0"/>
                <a:cs typeface="Arial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400506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err="1" smtClean="0">
                <a:latin typeface="Calibri" pitchFamily="34" charset="0"/>
              </a:rPr>
              <a:t>Wo</a:t>
            </a:r>
            <a:r>
              <a:rPr lang="cs-CZ" u="sng" dirty="0" smtClean="0">
                <a:latin typeface="Calibri" pitchFamily="34" charset="0"/>
              </a:rPr>
              <a:t> </a:t>
            </a:r>
            <a:r>
              <a:rPr lang="cs-CZ" u="sng" dirty="0" err="1" smtClean="0">
                <a:latin typeface="Calibri" pitchFamily="34" charset="0"/>
              </a:rPr>
              <a:t>bezahlt</a:t>
            </a:r>
            <a:r>
              <a:rPr lang="cs-CZ" u="sng" dirty="0" smtClean="0">
                <a:latin typeface="Calibri" pitchFamily="34" charset="0"/>
              </a:rPr>
              <a:t> man </a:t>
            </a:r>
            <a:r>
              <a:rPr lang="cs-CZ" u="sng" dirty="0" err="1" smtClean="0">
                <a:latin typeface="Calibri" pitchFamily="34" charset="0"/>
              </a:rPr>
              <a:t>nicht</a:t>
            </a:r>
            <a:r>
              <a:rPr lang="cs-CZ" u="sng" dirty="0" smtClean="0">
                <a:latin typeface="Calibri" pitchFamily="34" charset="0"/>
              </a:rPr>
              <a:t> </a:t>
            </a:r>
            <a:r>
              <a:rPr lang="cs-CZ" u="sng" dirty="0" err="1" smtClean="0">
                <a:latin typeface="Calibri" pitchFamily="34" charset="0"/>
              </a:rPr>
              <a:t>mit</a:t>
            </a:r>
            <a:r>
              <a:rPr lang="cs-CZ" u="sng" dirty="0" smtClean="0">
                <a:latin typeface="Calibri" pitchFamily="34" charset="0"/>
              </a:rPr>
              <a:t> Euro?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In </a:t>
            </a:r>
            <a:r>
              <a:rPr lang="cs-CZ" sz="2400" dirty="0" err="1" smtClean="0">
                <a:latin typeface="Calibri" pitchFamily="34" charset="0"/>
              </a:rPr>
              <a:t>Deutschland</a:t>
            </a:r>
            <a:r>
              <a:rPr lang="cs-CZ" sz="2400" dirty="0" smtClean="0">
                <a:latin typeface="Calibri" pitchFamily="34" charset="0"/>
              </a:rPr>
              <a:t> – in der </a:t>
            </a:r>
            <a:r>
              <a:rPr lang="cs-CZ" sz="2400" dirty="0" err="1" smtClean="0">
                <a:latin typeface="Calibri" pitchFamily="34" charset="0"/>
              </a:rPr>
              <a:t>Schweiz</a:t>
            </a:r>
            <a:r>
              <a:rPr lang="cs-CZ" sz="2400" dirty="0" smtClean="0">
                <a:latin typeface="Calibri" pitchFamily="34" charset="0"/>
              </a:rPr>
              <a:t> – in </a:t>
            </a:r>
            <a:r>
              <a:rPr lang="cs-CZ" sz="2400" dirty="0" err="1" smtClean="0">
                <a:latin typeface="Calibri" pitchFamily="34" charset="0"/>
                <a:cs typeface="Arial"/>
              </a:rPr>
              <a:t>Österreich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72514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In der </a:t>
            </a:r>
            <a:r>
              <a:rPr lang="cs-CZ" dirty="0" err="1" smtClean="0">
                <a:latin typeface="Calibri" pitchFamily="34" charset="0"/>
              </a:rPr>
              <a:t>Schweiz</a:t>
            </a:r>
            <a:r>
              <a:rPr lang="cs-CZ" dirty="0" smtClean="0">
                <a:latin typeface="Calibri" pitchFamily="34" charset="0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84380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400" u="sng" dirty="0" smtClean="0">
                <a:latin typeface="Calibri" pitchFamily="34" charset="0"/>
              </a:rPr>
              <a:t>Co patří do Berlína?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Prater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Fernsehturm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Reichstag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Donau</a:t>
            </a:r>
            <a:r>
              <a:rPr lang="cs-CZ" sz="2400" dirty="0" smtClean="0">
                <a:latin typeface="Calibri" pitchFamily="34" charset="0"/>
              </a:rPr>
              <a:t> - Euro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15616" y="443711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Fernsehturm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Reichstag</a:t>
            </a:r>
            <a:r>
              <a:rPr lang="cs-CZ" dirty="0" smtClean="0">
                <a:latin typeface="Calibri" pitchFamily="34" charset="0"/>
              </a:rPr>
              <a:t> - Euro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84380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400" u="sng" dirty="0" smtClean="0">
                <a:latin typeface="Calibri" pitchFamily="34" charset="0"/>
              </a:rPr>
              <a:t>Vysvětli, co pojmenovávají tyto názvy a pokud to jde, přelož je</a:t>
            </a:r>
            <a:r>
              <a:rPr lang="cs-CZ" sz="2400" dirty="0" smtClean="0">
                <a:latin typeface="Calibri" pitchFamily="34" charset="0"/>
              </a:rPr>
              <a:t>: </a:t>
            </a:r>
          </a:p>
          <a:p>
            <a:pPr algn="ctr">
              <a:buNone/>
            </a:pPr>
            <a:r>
              <a:rPr lang="cs-CZ" sz="2400" dirty="0" err="1" smtClean="0">
                <a:latin typeface="Calibri" pitchFamily="34" charset="0"/>
              </a:rPr>
              <a:t>Elbe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Donau</a:t>
            </a:r>
            <a:r>
              <a:rPr lang="cs-CZ" sz="2400" dirty="0" smtClean="0">
                <a:latin typeface="Calibri" pitchFamily="34" charset="0"/>
              </a:rPr>
              <a:t> - </a:t>
            </a:r>
            <a:r>
              <a:rPr lang="cs-CZ" sz="2400" dirty="0" err="1" smtClean="0">
                <a:latin typeface="Calibri" pitchFamily="34" charset="0"/>
              </a:rPr>
              <a:t>Ostsee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Nordsee</a:t>
            </a:r>
            <a:r>
              <a:rPr lang="cs-CZ" sz="2400" dirty="0" smtClean="0">
                <a:latin typeface="Calibri" pitchFamily="34" charset="0"/>
              </a:rPr>
              <a:t> –  </a:t>
            </a:r>
            <a:r>
              <a:rPr lang="cs-CZ" sz="2400" dirty="0" err="1" smtClean="0">
                <a:latin typeface="Calibri" pitchFamily="34" charset="0"/>
              </a:rPr>
              <a:t>Neuschwanstein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4437112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Labe (řeka) – Dunaj (řeka) – Baltské moře – Severní moře –</a:t>
            </a:r>
            <a:r>
              <a:rPr lang="cs-CZ" dirty="0" err="1" smtClean="0">
                <a:latin typeface="Calibri" pitchFamily="34" charset="0"/>
              </a:rPr>
              <a:t>Neuschwanstein</a:t>
            </a:r>
            <a:r>
              <a:rPr lang="cs-CZ" dirty="0" smtClean="0">
                <a:latin typeface="Calibri" pitchFamily="34" charset="0"/>
              </a:rPr>
              <a:t> (hrad v Německu)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91880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Není-li uvedeno jinak,  vlastní práce autora.</a:t>
            </a:r>
          </a:p>
          <a:p>
            <a:pPr>
              <a:buNone/>
            </a:pPr>
            <a:endParaRPr lang="cs-CZ" sz="1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431</TotalTime>
  <Words>784</Words>
  <Application>Microsoft Office PowerPoint</Application>
  <PresentationFormat>Předvádění na obrazovce (4:3)</PresentationFormat>
  <Paragraphs>250</Paragraphs>
  <Slides>29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1" baseType="lpstr">
      <vt:lpstr>Shluk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RISKUJ</vt:lpstr>
      <vt:lpstr>Snímek 3</vt:lpstr>
      <vt:lpstr>PŘELOŽ  ZA 100</vt:lpstr>
      <vt:lpstr>PŘELOŽ  ZA 200</vt:lpstr>
      <vt:lpstr>PŘELOŽ  ZA 300</vt:lpstr>
      <vt:lpstr>PŘELOŽ  ZA 400</vt:lpstr>
      <vt:lpstr>PŘELOŽ  ZA 500</vt:lpstr>
      <vt:lpstr>DOPLŇ  ZA 100</vt:lpstr>
      <vt:lpstr>DOPLŇ ZA 200</vt:lpstr>
      <vt:lpstr>DOPLŇ ZA 300</vt:lpstr>
      <vt:lpstr>DOPLŇ  ZA 400</vt:lpstr>
      <vt:lpstr>DOPLŇ  ZA 500</vt:lpstr>
      <vt:lpstr>VYJMENUJ  ZA 100</vt:lpstr>
      <vt:lpstr>VYJMENUJ  ZA 200</vt:lpstr>
      <vt:lpstr>VYJMENUJ  ZA 300</vt:lpstr>
      <vt:lpstr>VYJMENUJ  ZA 400</vt:lpstr>
      <vt:lpstr>VYJMENUJ  ZA 500</vt:lpstr>
      <vt:lpstr>ODPOVĚZ  ZA 100</vt:lpstr>
      <vt:lpstr>ODPOVĚZ  ZA 200</vt:lpstr>
      <vt:lpstr>ODPOVĚZ  ZA 300</vt:lpstr>
      <vt:lpstr>ODPOVĚZ  ZA 400</vt:lpstr>
      <vt:lpstr>ODPOVĚZ ZA 500</vt:lpstr>
      <vt:lpstr>REÁLIE  ZA 100</vt:lpstr>
      <vt:lpstr>REÁLIE  ZA 200</vt:lpstr>
      <vt:lpstr>REÁLIE  ZA 300</vt:lpstr>
      <vt:lpstr>REÁLIE  ZA 400</vt:lpstr>
      <vt:lpstr>REÁLIE  ZA 500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dc:creator>Jana Střížková</dc:creator>
  <cp:lastModifiedBy>Plockovi</cp:lastModifiedBy>
  <cp:revision>96</cp:revision>
  <dcterms:created xsi:type="dcterms:W3CDTF">2012-04-30T12:39:55Z</dcterms:created>
  <dcterms:modified xsi:type="dcterms:W3CDTF">2012-09-14T16:00:58Z</dcterms:modified>
</cp:coreProperties>
</file>