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</p:sldMasterIdLst>
  <p:notesMasterIdLst>
    <p:notesMasterId r:id="rId3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90" d="100"/>
          <a:sy n="90" d="100"/>
        </p:scale>
        <p:origin x="54" y="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73706-3351-46A4-AB3F-067E3E1CBB7C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0CAB57-0D3F-4979-A889-171CBDE3064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0CAB57-0D3F-4979-A889-171CBDE3064C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18A2481B-5154-415F-B752-558547769AA3}" type="datetimeFigureOut">
              <a:rPr lang="cs-CZ" smtClean="0"/>
              <a:pPr/>
              <a:t>14.9.2012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14.xml"/><Relationship Id="rId18" Type="http://schemas.openxmlformats.org/officeDocument/2006/relationships/slide" Target="slide19.xml"/><Relationship Id="rId26" Type="http://schemas.openxmlformats.org/officeDocument/2006/relationships/slide" Target="slide27.xml"/><Relationship Id="rId3" Type="http://schemas.openxmlformats.org/officeDocument/2006/relationships/slide" Target="slide4.xml"/><Relationship Id="rId21" Type="http://schemas.openxmlformats.org/officeDocument/2006/relationships/slide" Target="slide22.xml"/><Relationship Id="rId7" Type="http://schemas.openxmlformats.org/officeDocument/2006/relationships/slide" Target="slide8.xml"/><Relationship Id="rId12" Type="http://schemas.openxmlformats.org/officeDocument/2006/relationships/slide" Target="slide13.xml"/><Relationship Id="rId17" Type="http://schemas.openxmlformats.org/officeDocument/2006/relationships/slide" Target="slide18.xml"/><Relationship Id="rId25" Type="http://schemas.openxmlformats.org/officeDocument/2006/relationships/slide" Target="slide24.xml"/><Relationship Id="rId2" Type="http://schemas.openxmlformats.org/officeDocument/2006/relationships/notesSlide" Target="../notesSlides/notesSlide1.xml"/><Relationship Id="rId16" Type="http://schemas.openxmlformats.org/officeDocument/2006/relationships/slide" Target="slide17.xml"/><Relationship Id="rId20" Type="http://schemas.openxmlformats.org/officeDocument/2006/relationships/slide" Target="slide2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11" Type="http://schemas.openxmlformats.org/officeDocument/2006/relationships/slide" Target="slide12.xml"/><Relationship Id="rId24" Type="http://schemas.openxmlformats.org/officeDocument/2006/relationships/slide" Target="slide25.xml"/><Relationship Id="rId5" Type="http://schemas.openxmlformats.org/officeDocument/2006/relationships/slide" Target="slide6.xml"/><Relationship Id="rId15" Type="http://schemas.openxmlformats.org/officeDocument/2006/relationships/slide" Target="slide16.xml"/><Relationship Id="rId23" Type="http://schemas.openxmlformats.org/officeDocument/2006/relationships/slide" Target="slide26.xml"/><Relationship Id="rId10" Type="http://schemas.openxmlformats.org/officeDocument/2006/relationships/slide" Target="slide11.xml"/><Relationship Id="rId19" Type="http://schemas.openxmlformats.org/officeDocument/2006/relationships/slide" Target="slide20.xml"/><Relationship Id="rId4" Type="http://schemas.openxmlformats.org/officeDocument/2006/relationships/slide" Target="slide5.xml"/><Relationship Id="rId9" Type="http://schemas.openxmlformats.org/officeDocument/2006/relationships/slide" Target="slide10.xml"/><Relationship Id="rId14" Type="http://schemas.openxmlformats.org/officeDocument/2006/relationships/slide" Target="slide15.xml"/><Relationship Id="rId22" Type="http://schemas.openxmlformats.org/officeDocument/2006/relationships/slide" Target="slide23.xml"/><Relationship Id="rId27" Type="http://schemas.openxmlformats.org/officeDocument/2006/relationships/slide" Target="slide2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/>
          <a:lstStyle/>
          <a:p>
            <a:pPr algn="l" eaLnBrk="1" hangingPunct="1"/>
            <a:r>
              <a:rPr lang="cs-CZ" sz="1200" smtClean="0"/>
              <a:t>		</a:t>
            </a:r>
            <a:br>
              <a:rPr lang="cs-CZ" sz="1200" smtClean="0"/>
            </a:br>
            <a:r>
              <a:rPr lang="cs-CZ" sz="1200" smtClean="0"/>
              <a:t>		Základní škola Ústí nad Labem, Anežky České 702/17, příspěvková organizace</a:t>
            </a:r>
            <a:br>
              <a:rPr lang="cs-CZ" sz="1200" smtClean="0"/>
            </a:br>
            <a:r>
              <a:rPr lang="cs-CZ" sz="1200" smtClean="0"/>
              <a:t> 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smtClean="0"/>
              <a:t>			</a:t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smtClean="0"/>
              <a:t/>
            </a:r>
            <a:br>
              <a:rPr lang="cs-CZ" sz="1200" smtClean="0"/>
            </a:br>
            <a:r>
              <a:rPr lang="cs-CZ" sz="1200" smtClean="0"/>
              <a:t>		               </a:t>
            </a:r>
            <a:r>
              <a:rPr lang="cs-CZ" sz="360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/>
              <a:t>DUMu</a:t>
            </a:r>
            <a:r>
              <a:rPr lang="cs-CZ" sz="1700" dirty="0" smtClean="0"/>
              <a:t>: </a:t>
            </a:r>
            <a:r>
              <a:rPr lang="cs-CZ" sz="1700" dirty="0" smtClean="0"/>
              <a:t>VY_22_INOVACE_10_2_RISKUJ </a:t>
            </a:r>
            <a:r>
              <a:rPr lang="cs-CZ" sz="1700" dirty="0" smtClean="0"/>
              <a:t>- Opakování  učiva 7.ročníku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 Miroslava </a:t>
            </a:r>
            <a:r>
              <a:rPr lang="cs-CZ" sz="1700" dirty="0" err="1" smtClean="0"/>
              <a:t>Plocková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oblast/Předmět/Téma:  Jazyk a jazyková komunikace / Německý jazyk / Riskuj – opakování učiva  7.ročníku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	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marL="446088" indent="-446088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Opakování učiva 7. ročníku pomocí soutěže „RISKUJ“. Žáci se rozdělí do skupin, postupně si vybírají otázky, otázka se zobrazí vždy po kliknutí na políčko s číslicí. Kontrola odpovědi po kliknutí na pole „odpověď.“ Kliknutím na pole „zpět“ se vrátíte na hrací pole. Hra pokračuje do vyčerpání otázek.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marL="542925" indent="-542925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 </a:t>
            </a:r>
            <a:r>
              <a:rPr lang="cs-CZ" sz="1700" dirty="0" smtClean="0"/>
              <a:t>VIII.A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17.9.2012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</a:t>
            </a:r>
            <a:r>
              <a:rPr lang="cs-CZ" sz="1400" smtClean="0"/>
              <a:t>	</a:t>
            </a:r>
            <a:r>
              <a:rPr lang="cs-CZ" sz="1400" smtClean="0"/>
              <a:t>17.9.2012</a:t>
            </a:r>
            <a:r>
              <a:rPr lang="cs-CZ" sz="1400" dirty="0" smtClean="0"/>
              <a:t>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RISKUJ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OPAKOVÁNÍ   UČIVA 7. ROČNÍKU PODLE UČEBNICE DEUTSCH MIT MAX 1 (5. – 8. LEKCE)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aoblený obdélník 8"/>
          <p:cNvSpPr/>
          <p:nvPr/>
        </p:nvSpPr>
        <p:spPr>
          <a:xfrm>
            <a:off x="323528" y="548680"/>
            <a:ext cx="2160240" cy="91440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800" dirty="0" smtClean="0"/>
          </a:p>
          <a:p>
            <a:pPr algn="ctr"/>
            <a:r>
              <a:rPr lang="cs-CZ" sz="2800" dirty="0" smtClean="0"/>
              <a:t>Přelož</a:t>
            </a:r>
          </a:p>
          <a:p>
            <a:pPr algn="ctr"/>
            <a:endParaRPr lang="cs-CZ" dirty="0"/>
          </a:p>
        </p:txBody>
      </p:sp>
      <p:sp>
        <p:nvSpPr>
          <p:cNvPr id="11" name="Zaoblený obdélník 10"/>
          <p:cNvSpPr/>
          <p:nvPr/>
        </p:nvSpPr>
        <p:spPr>
          <a:xfrm>
            <a:off x="323528" y="1772816"/>
            <a:ext cx="2232248" cy="91440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Doplň</a:t>
            </a:r>
            <a:endParaRPr lang="cs-CZ" sz="2800" dirty="0"/>
          </a:p>
        </p:txBody>
      </p:sp>
      <p:sp>
        <p:nvSpPr>
          <p:cNvPr id="12" name="Zaoblený obdélník 11"/>
          <p:cNvSpPr/>
          <p:nvPr/>
        </p:nvSpPr>
        <p:spPr>
          <a:xfrm>
            <a:off x="323528" y="2996952"/>
            <a:ext cx="2232248" cy="914400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Vyjmenuj</a:t>
            </a:r>
            <a:endParaRPr lang="cs-CZ" sz="2800" dirty="0"/>
          </a:p>
        </p:txBody>
      </p:sp>
      <p:sp>
        <p:nvSpPr>
          <p:cNvPr id="13" name="Zaoblený obdélník 12"/>
          <p:cNvSpPr/>
          <p:nvPr/>
        </p:nvSpPr>
        <p:spPr>
          <a:xfrm>
            <a:off x="323528" y="4221088"/>
            <a:ext cx="2232248" cy="9144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Odpověz</a:t>
            </a:r>
            <a:endParaRPr lang="cs-CZ" sz="2800" dirty="0"/>
          </a:p>
        </p:txBody>
      </p:sp>
      <p:sp>
        <p:nvSpPr>
          <p:cNvPr id="14" name="Zaoblený obdélník 13"/>
          <p:cNvSpPr/>
          <p:nvPr/>
        </p:nvSpPr>
        <p:spPr>
          <a:xfrm>
            <a:off x="323528" y="5517232"/>
            <a:ext cx="2232248" cy="91440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Reálie</a:t>
            </a:r>
            <a:endParaRPr lang="cs-CZ" sz="2800" dirty="0"/>
          </a:p>
        </p:txBody>
      </p:sp>
      <p:sp>
        <p:nvSpPr>
          <p:cNvPr id="15" name="Zaoblený obdélník 14">
            <a:hlinkClick r:id="rId3" action="ppaction://hlinksldjump"/>
          </p:cNvPr>
          <p:cNvSpPr/>
          <p:nvPr/>
        </p:nvSpPr>
        <p:spPr>
          <a:xfrm>
            <a:off x="2843808" y="548680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17" name="Zaoblený obdélník 16">
            <a:hlinkClick r:id="rId4" action="ppaction://hlinksldjump"/>
          </p:cNvPr>
          <p:cNvSpPr/>
          <p:nvPr/>
        </p:nvSpPr>
        <p:spPr>
          <a:xfrm>
            <a:off x="4139952" y="548680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18" name="Zaoblený obdélník 17">
            <a:hlinkClick r:id="rId5" action="ppaction://hlinksldjump"/>
          </p:cNvPr>
          <p:cNvSpPr/>
          <p:nvPr/>
        </p:nvSpPr>
        <p:spPr>
          <a:xfrm>
            <a:off x="5364088" y="548680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300</a:t>
            </a:r>
            <a:endParaRPr lang="cs-CZ" dirty="0"/>
          </a:p>
        </p:txBody>
      </p:sp>
      <p:sp>
        <p:nvSpPr>
          <p:cNvPr id="19" name="Zaoblený obdélník 18">
            <a:hlinkClick r:id="rId6" action="ppaction://hlinksldjump"/>
          </p:cNvPr>
          <p:cNvSpPr/>
          <p:nvPr/>
        </p:nvSpPr>
        <p:spPr>
          <a:xfrm>
            <a:off x="6588224" y="548680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400</a:t>
            </a:r>
            <a:endParaRPr lang="cs-CZ" dirty="0"/>
          </a:p>
        </p:txBody>
      </p:sp>
      <p:sp>
        <p:nvSpPr>
          <p:cNvPr id="20" name="Zaoblený obdélník 19">
            <a:hlinkClick r:id="rId7" action="ppaction://hlinksldjump"/>
          </p:cNvPr>
          <p:cNvSpPr/>
          <p:nvPr/>
        </p:nvSpPr>
        <p:spPr>
          <a:xfrm>
            <a:off x="7884368" y="548680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500</a:t>
            </a:r>
            <a:endParaRPr lang="cs-CZ" dirty="0"/>
          </a:p>
        </p:txBody>
      </p:sp>
      <p:sp>
        <p:nvSpPr>
          <p:cNvPr id="21" name="Zaoblený obdélník 20">
            <a:hlinkClick r:id="rId8" action="ppaction://hlinksldjump"/>
          </p:cNvPr>
          <p:cNvSpPr/>
          <p:nvPr/>
        </p:nvSpPr>
        <p:spPr>
          <a:xfrm>
            <a:off x="2843808" y="1772816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22" name="Zaoblený obdélník 21">
            <a:hlinkClick r:id="rId9" action="ppaction://hlinksldjump"/>
          </p:cNvPr>
          <p:cNvSpPr/>
          <p:nvPr/>
        </p:nvSpPr>
        <p:spPr>
          <a:xfrm>
            <a:off x="4067944" y="1772816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23" name="Zaoblený obdélník 22">
            <a:hlinkClick r:id="rId10" action="ppaction://hlinksldjump"/>
          </p:cNvPr>
          <p:cNvSpPr/>
          <p:nvPr/>
        </p:nvSpPr>
        <p:spPr>
          <a:xfrm>
            <a:off x="5364088" y="1844824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300</a:t>
            </a:r>
            <a:endParaRPr lang="cs-CZ" dirty="0"/>
          </a:p>
        </p:txBody>
      </p:sp>
      <p:sp>
        <p:nvSpPr>
          <p:cNvPr id="24" name="Zaoblený obdélník 23">
            <a:hlinkClick r:id="rId11" action="ppaction://hlinksldjump"/>
          </p:cNvPr>
          <p:cNvSpPr/>
          <p:nvPr/>
        </p:nvSpPr>
        <p:spPr>
          <a:xfrm>
            <a:off x="6588224" y="1844824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400</a:t>
            </a:r>
            <a:endParaRPr lang="cs-CZ" dirty="0"/>
          </a:p>
        </p:txBody>
      </p:sp>
      <p:sp>
        <p:nvSpPr>
          <p:cNvPr id="25" name="Zaoblený obdélník 24">
            <a:hlinkClick r:id="rId12" action="ppaction://hlinksldjump"/>
          </p:cNvPr>
          <p:cNvSpPr/>
          <p:nvPr/>
        </p:nvSpPr>
        <p:spPr>
          <a:xfrm>
            <a:off x="7884368" y="1844824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500</a:t>
            </a:r>
            <a:endParaRPr lang="cs-CZ" dirty="0"/>
          </a:p>
        </p:txBody>
      </p:sp>
      <p:sp>
        <p:nvSpPr>
          <p:cNvPr id="26" name="Zaoblený obdélník 25">
            <a:hlinkClick r:id="rId13" action="ppaction://hlinksldjump"/>
          </p:cNvPr>
          <p:cNvSpPr/>
          <p:nvPr/>
        </p:nvSpPr>
        <p:spPr>
          <a:xfrm>
            <a:off x="2843808" y="3068960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27" name="Zaoblený obdélník 26">
            <a:hlinkClick r:id="rId14" action="ppaction://hlinksldjump"/>
          </p:cNvPr>
          <p:cNvSpPr/>
          <p:nvPr/>
        </p:nvSpPr>
        <p:spPr>
          <a:xfrm>
            <a:off x="4067944" y="3068960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28" name="Zaoblený obdélník 27">
            <a:hlinkClick r:id="rId15" action="ppaction://hlinksldjump"/>
          </p:cNvPr>
          <p:cNvSpPr/>
          <p:nvPr/>
        </p:nvSpPr>
        <p:spPr>
          <a:xfrm>
            <a:off x="5436096" y="3068960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300</a:t>
            </a:r>
            <a:endParaRPr lang="cs-CZ" dirty="0"/>
          </a:p>
        </p:txBody>
      </p:sp>
      <p:sp>
        <p:nvSpPr>
          <p:cNvPr id="29" name="Zaoblený obdélník 28">
            <a:hlinkClick r:id="rId16" action="ppaction://hlinksldjump"/>
          </p:cNvPr>
          <p:cNvSpPr/>
          <p:nvPr/>
        </p:nvSpPr>
        <p:spPr>
          <a:xfrm>
            <a:off x="6660232" y="2996952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400</a:t>
            </a:r>
            <a:endParaRPr lang="cs-CZ" dirty="0"/>
          </a:p>
        </p:txBody>
      </p:sp>
      <p:sp>
        <p:nvSpPr>
          <p:cNvPr id="30" name="Zaoblený obdélník 29">
            <a:hlinkClick r:id="rId17" action="ppaction://hlinksldjump"/>
          </p:cNvPr>
          <p:cNvSpPr/>
          <p:nvPr/>
        </p:nvSpPr>
        <p:spPr>
          <a:xfrm>
            <a:off x="7884368" y="2996952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500</a:t>
            </a:r>
            <a:endParaRPr lang="cs-CZ" dirty="0"/>
          </a:p>
        </p:txBody>
      </p:sp>
      <p:sp>
        <p:nvSpPr>
          <p:cNvPr id="31" name="Zaoblený obdélník 30">
            <a:hlinkClick r:id="rId18" action="ppaction://hlinksldjump"/>
          </p:cNvPr>
          <p:cNvSpPr/>
          <p:nvPr/>
        </p:nvSpPr>
        <p:spPr>
          <a:xfrm>
            <a:off x="2843808" y="4221088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32" name="Zaoblený obdélník 31">
            <a:hlinkClick r:id="rId19" action="ppaction://hlinksldjump"/>
          </p:cNvPr>
          <p:cNvSpPr/>
          <p:nvPr/>
        </p:nvSpPr>
        <p:spPr>
          <a:xfrm>
            <a:off x="4067944" y="4221088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33" name="Zaoblený obdélník 32">
            <a:hlinkClick r:id="rId20" action="ppaction://hlinksldjump"/>
          </p:cNvPr>
          <p:cNvSpPr/>
          <p:nvPr/>
        </p:nvSpPr>
        <p:spPr>
          <a:xfrm>
            <a:off x="5436096" y="4221088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300</a:t>
            </a:r>
            <a:endParaRPr lang="cs-CZ" dirty="0"/>
          </a:p>
        </p:txBody>
      </p:sp>
      <p:sp>
        <p:nvSpPr>
          <p:cNvPr id="34" name="Zaoblený obdélník 33">
            <a:hlinkClick r:id="rId21" action="ppaction://hlinksldjump"/>
          </p:cNvPr>
          <p:cNvSpPr/>
          <p:nvPr/>
        </p:nvSpPr>
        <p:spPr>
          <a:xfrm>
            <a:off x="6660232" y="4221088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400</a:t>
            </a:r>
            <a:endParaRPr lang="cs-CZ" dirty="0"/>
          </a:p>
        </p:txBody>
      </p:sp>
      <p:sp>
        <p:nvSpPr>
          <p:cNvPr id="35" name="Zaoblený obdélník 34">
            <a:hlinkClick r:id="rId22" action="ppaction://hlinksldjump"/>
          </p:cNvPr>
          <p:cNvSpPr/>
          <p:nvPr/>
        </p:nvSpPr>
        <p:spPr>
          <a:xfrm>
            <a:off x="7884368" y="4221088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500</a:t>
            </a:r>
            <a:endParaRPr lang="cs-CZ" dirty="0"/>
          </a:p>
        </p:txBody>
      </p:sp>
      <p:sp>
        <p:nvSpPr>
          <p:cNvPr id="36" name="Zaoblený obdélník 35">
            <a:hlinkClick r:id="rId23" action="ppaction://hlinksldjump"/>
          </p:cNvPr>
          <p:cNvSpPr/>
          <p:nvPr/>
        </p:nvSpPr>
        <p:spPr>
          <a:xfrm>
            <a:off x="5436096" y="5445224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300</a:t>
            </a:r>
            <a:endParaRPr lang="cs-CZ" dirty="0"/>
          </a:p>
        </p:txBody>
      </p:sp>
      <p:sp>
        <p:nvSpPr>
          <p:cNvPr id="37" name="Zaoblený obdélník 36">
            <a:hlinkClick r:id="rId24" action="ppaction://hlinksldjump"/>
          </p:cNvPr>
          <p:cNvSpPr/>
          <p:nvPr/>
        </p:nvSpPr>
        <p:spPr>
          <a:xfrm>
            <a:off x="4139952" y="5445224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200</a:t>
            </a:r>
            <a:endParaRPr lang="cs-CZ" dirty="0"/>
          </a:p>
        </p:txBody>
      </p:sp>
      <p:sp>
        <p:nvSpPr>
          <p:cNvPr id="38" name="Zaoblený obdélník 37">
            <a:hlinkClick r:id="rId25" action="ppaction://hlinksldjump"/>
          </p:cNvPr>
          <p:cNvSpPr/>
          <p:nvPr/>
        </p:nvSpPr>
        <p:spPr>
          <a:xfrm>
            <a:off x="2843808" y="5445224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100</a:t>
            </a:r>
            <a:endParaRPr lang="cs-CZ" dirty="0"/>
          </a:p>
        </p:txBody>
      </p:sp>
      <p:sp>
        <p:nvSpPr>
          <p:cNvPr id="39" name="Zaoblený obdélník 38">
            <a:hlinkClick r:id="rId26" action="ppaction://hlinksldjump"/>
          </p:cNvPr>
          <p:cNvSpPr/>
          <p:nvPr/>
        </p:nvSpPr>
        <p:spPr>
          <a:xfrm>
            <a:off x="6732240" y="5445224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400</a:t>
            </a:r>
            <a:endParaRPr lang="cs-CZ" dirty="0"/>
          </a:p>
        </p:txBody>
      </p:sp>
      <p:sp>
        <p:nvSpPr>
          <p:cNvPr id="40" name="Zaoblený obdélník 39">
            <a:hlinkClick r:id="rId27" action="ppaction://hlinksldjump"/>
          </p:cNvPr>
          <p:cNvSpPr/>
          <p:nvPr/>
        </p:nvSpPr>
        <p:spPr>
          <a:xfrm>
            <a:off x="7884368" y="5445224"/>
            <a:ext cx="9144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500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4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5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9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9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0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1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21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2" fill="hold">
                      <p:stCondLst>
                        <p:cond delay="0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3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35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6" fill="hold">
                      <p:stCondLst>
                        <p:cond delay="0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49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0" fill="hold">
                      <p:stCondLst>
                        <p:cond delay="0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5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5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5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7" fill="hold">
                      <p:stCondLst>
                        <p:cond delay="0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6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63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4" fill="hold">
                      <p:stCondLst>
                        <p:cond delay="0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6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6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7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7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sz="2800" u="sng" dirty="0" smtClean="0"/>
          </a:p>
          <a:p>
            <a:pPr algn="ctr">
              <a:buNone/>
            </a:pPr>
            <a:r>
              <a:rPr lang="cs-CZ" sz="2800" u="sng" dirty="0" smtClean="0"/>
              <a:t>PŘELOŽ</a:t>
            </a:r>
            <a:r>
              <a:rPr lang="cs-CZ" sz="2800" dirty="0" smtClean="0"/>
              <a:t>:</a:t>
            </a:r>
          </a:p>
          <a:p>
            <a:pPr algn="ctr">
              <a:buNone/>
            </a:pPr>
            <a:r>
              <a:rPr lang="cs-CZ" sz="2800" dirty="0" smtClean="0"/>
              <a:t> </a:t>
            </a:r>
            <a:r>
              <a:rPr lang="cs-CZ" sz="2800" dirty="0" err="1" smtClean="0">
                <a:latin typeface="Calibri" pitchFamily="34" charset="0"/>
              </a:rPr>
              <a:t>tanzen</a:t>
            </a:r>
            <a:r>
              <a:rPr lang="cs-CZ" sz="2800" dirty="0" smtClean="0">
                <a:latin typeface="Calibri" pitchFamily="34" charset="0"/>
              </a:rPr>
              <a:t>, </a:t>
            </a:r>
            <a:r>
              <a:rPr lang="cs-CZ" sz="2800" dirty="0" err="1" smtClean="0">
                <a:latin typeface="Calibri" pitchFamily="34" charset="0"/>
              </a:rPr>
              <a:t>Schach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spielen</a:t>
            </a:r>
            <a:r>
              <a:rPr lang="cs-CZ" sz="2800" dirty="0" smtClean="0">
                <a:latin typeface="Calibri" pitchFamily="34" charset="0"/>
              </a:rPr>
              <a:t>, </a:t>
            </a:r>
            <a:r>
              <a:rPr lang="cs-CZ" sz="2800" dirty="0" err="1" smtClean="0">
                <a:latin typeface="Calibri" pitchFamily="34" charset="0"/>
              </a:rPr>
              <a:t>reiten</a:t>
            </a:r>
            <a:r>
              <a:rPr lang="cs-CZ" sz="2800" dirty="0" smtClean="0">
                <a:latin typeface="Calibri" pitchFamily="34" charset="0"/>
              </a:rPr>
              <a:t>, </a:t>
            </a:r>
            <a:r>
              <a:rPr lang="cs-CZ" sz="2800" dirty="0" err="1" smtClean="0">
                <a:latin typeface="Calibri" pitchFamily="34" charset="0"/>
              </a:rPr>
              <a:t>zelten</a:t>
            </a:r>
            <a:endParaRPr lang="cs-CZ" sz="2800" dirty="0" smtClean="0">
              <a:latin typeface="Calibri" pitchFamily="34" charset="0"/>
            </a:endParaRPr>
          </a:p>
          <a:p>
            <a:pPr>
              <a:buNone/>
            </a:pPr>
            <a:endParaRPr lang="cs-CZ" sz="2800" dirty="0" smtClean="0"/>
          </a:p>
          <a:p>
            <a:pPr algn="ctr">
              <a:buNone/>
            </a:pPr>
            <a:endParaRPr lang="cs-CZ" sz="2800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PŘELOŽ  ZA 100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131840" y="594928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763688" y="4509120"/>
            <a:ext cx="56166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Calibri" pitchFamily="34" charset="0"/>
              </a:rPr>
              <a:t>Tancovat – hrát šachy – jezdit na koni - stanovat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2771800" y="3429000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2800" u="sng" dirty="0" smtClean="0"/>
              <a:t>PŘELOŽ:</a:t>
            </a:r>
          </a:p>
          <a:p>
            <a:pPr algn="ctr">
              <a:buNone/>
            </a:pPr>
            <a:r>
              <a:rPr lang="cs-CZ" sz="2800" dirty="0" err="1" smtClean="0">
                <a:latin typeface="Calibri" pitchFamily="34" charset="0"/>
              </a:rPr>
              <a:t>Ich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zelte</a:t>
            </a:r>
            <a:r>
              <a:rPr lang="cs-CZ" sz="2800" dirty="0" smtClean="0">
                <a:latin typeface="Calibri" pitchFamily="34" charset="0"/>
              </a:rPr>
              <a:t> – </a:t>
            </a:r>
            <a:r>
              <a:rPr lang="cs-CZ" sz="2800" dirty="0" err="1" smtClean="0">
                <a:latin typeface="Calibri" pitchFamily="34" charset="0"/>
              </a:rPr>
              <a:t>er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turnt</a:t>
            </a:r>
            <a:r>
              <a:rPr lang="cs-CZ" sz="2800" dirty="0" smtClean="0">
                <a:latin typeface="Calibri" pitchFamily="34" charset="0"/>
              </a:rPr>
              <a:t> – </a:t>
            </a:r>
            <a:r>
              <a:rPr lang="cs-CZ" sz="2800" dirty="0" err="1" smtClean="0">
                <a:latin typeface="Calibri" pitchFamily="34" charset="0"/>
              </a:rPr>
              <a:t>wir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basteln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nicht</a:t>
            </a:r>
            <a:r>
              <a:rPr lang="cs-CZ" sz="2800" dirty="0" smtClean="0">
                <a:latin typeface="Calibri" pitchFamily="34" charset="0"/>
              </a:rPr>
              <a:t> – Petra </a:t>
            </a:r>
            <a:r>
              <a:rPr lang="cs-CZ" sz="2800" dirty="0" err="1" smtClean="0">
                <a:latin typeface="Calibri" pitchFamily="34" charset="0"/>
              </a:rPr>
              <a:t>lacht</a:t>
            </a:r>
            <a:endParaRPr lang="cs-CZ" sz="2800" dirty="0">
              <a:latin typeface="Calibri" pitchFamily="34" charset="0"/>
            </a:endParaRP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PŘELOŽ  ZA 200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419872" y="594928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547664" y="4581128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Calibri" pitchFamily="34" charset="0"/>
              </a:rPr>
              <a:t>Já stanuji – on cvičí – my nekutíme – Petra se směje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347864" y="3645024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2800" u="sng" dirty="0" smtClean="0"/>
              <a:t>PŘELOŽ:</a:t>
            </a:r>
          </a:p>
          <a:p>
            <a:pPr algn="ctr">
              <a:buNone/>
            </a:pPr>
            <a:r>
              <a:rPr lang="cs-CZ" sz="2800" dirty="0" err="1" smtClean="0">
                <a:latin typeface="Calibri" pitchFamily="34" charset="0"/>
              </a:rPr>
              <a:t>Hallo</a:t>
            </a:r>
            <a:r>
              <a:rPr lang="cs-CZ" sz="2800" dirty="0" smtClean="0">
                <a:latin typeface="Calibri" pitchFamily="34" charset="0"/>
              </a:rPr>
              <a:t> Peter! </a:t>
            </a:r>
            <a:r>
              <a:rPr lang="cs-CZ" sz="2800" dirty="0" err="1" smtClean="0">
                <a:latin typeface="Calibri" pitchFamily="34" charset="0"/>
              </a:rPr>
              <a:t>Hast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du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heute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Zeit</a:t>
            </a:r>
            <a:r>
              <a:rPr lang="cs-CZ" sz="2800" dirty="0" smtClean="0">
                <a:latin typeface="Calibri" pitchFamily="34" charset="0"/>
              </a:rPr>
              <a:t>? </a:t>
            </a:r>
            <a:r>
              <a:rPr lang="cs-CZ" sz="2800" dirty="0" err="1" smtClean="0">
                <a:latin typeface="Calibri" pitchFamily="34" charset="0"/>
              </a:rPr>
              <a:t>Ich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gehe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schwimmen</a:t>
            </a:r>
            <a:r>
              <a:rPr lang="cs-CZ" sz="2800" dirty="0" smtClean="0">
                <a:latin typeface="Calibri" pitchFamily="34" charset="0"/>
              </a:rPr>
              <a:t>. </a:t>
            </a:r>
            <a:r>
              <a:rPr lang="cs-CZ" sz="2800" dirty="0" err="1" smtClean="0">
                <a:latin typeface="Calibri" pitchFamily="34" charset="0"/>
              </a:rPr>
              <a:t>Komm</a:t>
            </a:r>
            <a:r>
              <a:rPr lang="cs-CZ" sz="2800" dirty="0" smtClean="0">
                <a:latin typeface="Calibri" pitchFamily="34" charset="0"/>
              </a:rPr>
              <a:t> </a:t>
            </a:r>
            <a:r>
              <a:rPr lang="cs-CZ" sz="2800" dirty="0" err="1" smtClean="0">
                <a:latin typeface="Calibri" pitchFamily="34" charset="0"/>
              </a:rPr>
              <a:t>mit</a:t>
            </a:r>
            <a:r>
              <a:rPr lang="cs-CZ" sz="2800" dirty="0" smtClean="0">
                <a:latin typeface="Calibri" pitchFamily="34" charset="0"/>
              </a:rPr>
              <a:t>! </a:t>
            </a:r>
            <a:endParaRPr lang="cs-CZ" sz="2800" dirty="0">
              <a:latin typeface="Calibri" pitchFamily="34" charset="0"/>
            </a:endParaRP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PŘELOŽ  ZA 300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419872" y="6021288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691680" y="4293096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Calibri" pitchFamily="34" charset="0"/>
              </a:rPr>
              <a:t>Ahoj Petře! Máš dnes čas? Jdu plavat. Pojď se mnou!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059832" y="3429000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2800" u="sng" dirty="0" smtClean="0"/>
              <a:t>PŘELOŽ:</a:t>
            </a:r>
            <a:r>
              <a:rPr lang="cs-CZ" sz="2800" dirty="0" smtClean="0"/>
              <a:t> </a:t>
            </a:r>
          </a:p>
          <a:p>
            <a:pPr algn="ctr">
              <a:buNone/>
            </a:pPr>
            <a:r>
              <a:rPr lang="cs-CZ" sz="2400" dirty="0" err="1" smtClean="0">
                <a:latin typeface="Calibri" pitchFamily="34" charset="0"/>
              </a:rPr>
              <a:t>Mein</a:t>
            </a:r>
            <a:r>
              <a:rPr lang="cs-CZ" sz="2400" dirty="0" smtClean="0">
                <a:latin typeface="Calibri" pitchFamily="34" charset="0"/>
              </a:rPr>
              <a:t> Vater </a:t>
            </a:r>
            <a:r>
              <a:rPr lang="cs-CZ" sz="2400" dirty="0" err="1" smtClean="0">
                <a:latin typeface="Calibri" pitchFamily="34" charset="0"/>
              </a:rPr>
              <a:t>hat</a:t>
            </a:r>
            <a:r>
              <a:rPr lang="cs-CZ" sz="2400" dirty="0" smtClean="0">
                <a:latin typeface="Calibri" pitchFamily="34" charset="0"/>
              </a:rPr>
              <a:t> </a:t>
            </a:r>
            <a:r>
              <a:rPr lang="cs-CZ" sz="2400" dirty="0" err="1" smtClean="0">
                <a:latin typeface="Calibri" pitchFamily="34" charset="0"/>
              </a:rPr>
              <a:t>ein</a:t>
            </a:r>
            <a:r>
              <a:rPr lang="cs-CZ" sz="2400" dirty="0" smtClean="0">
                <a:latin typeface="Calibri" pitchFamily="34" charset="0"/>
              </a:rPr>
              <a:t> </a:t>
            </a:r>
            <a:r>
              <a:rPr lang="cs-CZ" sz="2400" dirty="0" err="1" smtClean="0">
                <a:latin typeface="Calibri" pitchFamily="34" charset="0"/>
              </a:rPr>
              <a:t>Motorrad</a:t>
            </a:r>
            <a:r>
              <a:rPr lang="cs-CZ" sz="2400" dirty="0" smtClean="0">
                <a:latin typeface="Calibri" pitchFamily="34" charset="0"/>
              </a:rPr>
              <a:t>. </a:t>
            </a:r>
            <a:r>
              <a:rPr lang="cs-CZ" sz="2400" dirty="0" err="1" smtClean="0">
                <a:latin typeface="Calibri" pitchFamily="34" charset="0"/>
              </a:rPr>
              <a:t>Meine</a:t>
            </a:r>
            <a:r>
              <a:rPr lang="cs-CZ" sz="2400" dirty="0" smtClean="0">
                <a:latin typeface="Calibri" pitchFamily="34" charset="0"/>
              </a:rPr>
              <a:t> </a:t>
            </a:r>
            <a:r>
              <a:rPr lang="cs-CZ" sz="2400" dirty="0" err="1" smtClean="0">
                <a:latin typeface="Calibri" pitchFamily="34" charset="0"/>
              </a:rPr>
              <a:t>Mutter</a:t>
            </a:r>
            <a:r>
              <a:rPr lang="cs-CZ" sz="2400" dirty="0" smtClean="0">
                <a:latin typeface="Calibri" pitchFamily="34" charset="0"/>
              </a:rPr>
              <a:t> </a:t>
            </a:r>
            <a:r>
              <a:rPr lang="cs-CZ" sz="2400" dirty="0" err="1" smtClean="0">
                <a:latin typeface="Calibri" pitchFamily="34" charset="0"/>
              </a:rPr>
              <a:t>ist</a:t>
            </a:r>
            <a:r>
              <a:rPr lang="cs-CZ" sz="2400" dirty="0" smtClean="0">
                <a:latin typeface="Calibri" pitchFamily="34" charset="0"/>
              </a:rPr>
              <a:t> </a:t>
            </a:r>
            <a:r>
              <a:rPr lang="cs-CZ" sz="2400" dirty="0" err="1" smtClean="0">
                <a:latin typeface="Calibri" pitchFamily="34" charset="0"/>
                <a:cs typeface="Arial"/>
              </a:rPr>
              <a:t>Ärztin</a:t>
            </a:r>
            <a:r>
              <a:rPr lang="cs-CZ" sz="2400" dirty="0" smtClean="0">
                <a:latin typeface="Calibri" pitchFamily="34" charset="0"/>
                <a:cs typeface="Arial"/>
              </a:rPr>
              <a:t>. </a:t>
            </a:r>
            <a:r>
              <a:rPr lang="cs-CZ" sz="2400" dirty="0" err="1" smtClean="0">
                <a:latin typeface="Calibri" pitchFamily="34" charset="0"/>
                <a:cs typeface="Arial"/>
              </a:rPr>
              <a:t>Am</a:t>
            </a:r>
            <a:r>
              <a:rPr lang="cs-CZ" sz="2400" dirty="0" smtClean="0">
                <a:latin typeface="Calibri" pitchFamily="34" charset="0"/>
                <a:cs typeface="Arial"/>
              </a:rPr>
              <a:t> </a:t>
            </a:r>
            <a:r>
              <a:rPr lang="cs-CZ" sz="2400" dirty="0" err="1" smtClean="0">
                <a:latin typeface="Calibri" pitchFamily="34" charset="0"/>
                <a:cs typeface="Arial"/>
              </a:rPr>
              <a:t>Montag</a:t>
            </a:r>
            <a:r>
              <a:rPr lang="cs-CZ" sz="2400" dirty="0" smtClean="0">
                <a:latin typeface="Calibri" pitchFamily="34" charset="0"/>
                <a:cs typeface="Arial"/>
              </a:rPr>
              <a:t> </a:t>
            </a:r>
            <a:r>
              <a:rPr lang="cs-CZ" sz="2400" dirty="0" err="1" smtClean="0">
                <a:latin typeface="Calibri" pitchFamily="34" charset="0"/>
                <a:cs typeface="Arial"/>
              </a:rPr>
              <a:t>und</a:t>
            </a:r>
            <a:r>
              <a:rPr lang="cs-CZ" sz="2400" dirty="0" smtClean="0">
                <a:latin typeface="Calibri" pitchFamily="34" charset="0"/>
                <a:cs typeface="Arial"/>
              </a:rPr>
              <a:t> </a:t>
            </a:r>
            <a:r>
              <a:rPr lang="cs-CZ" sz="2400" dirty="0" err="1" smtClean="0">
                <a:latin typeface="Calibri" pitchFamily="34" charset="0"/>
                <a:cs typeface="Arial"/>
              </a:rPr>
              <a:t>Donnerstag</a:t>
            </a:r>
            <a:r>
              <a:rPr lang="cs-CZ" sz="2400" dirty="0" smtClean="0">
                <a:latin typeface="Calibri" pitchFamily="34" charset="0"/>
                <a:cs typeface="Arial"/>
              </a:rPr>
              <a:t> </a:t>
            </a:r>
            <a:r>
              <a:rPr lang="cs-CZ" sz="2400" dirty="0" err="1" smtClean="0">
                <a:latin typeface="Calibri" pitchFamily="34" charset="0"/>
                <a:cs typeface="Arial"/>
              </a:rPr>
              <a:t>reitet</a:t>
            </a:r>
            <a:r>
              <a:rPr lang="cs-CZ" sz="2400" dirty="0" smtClean="0">
                <a:latin typeface="Calibri" pitchFamily="34" charset="0"/>
                <a:cs typeface="Arial"/>
              </a:rPr>
              <a:t> </a:t>
            </a:r>
            <a:r>
              <a:rPr lang="cs-CZ" sz="2400" dirty="0" err="1" smtClean="0">
                <a:latin typeface="Calibri" pitchFamily="34" charset="0"/>
                <a:cs typeface="Arial"/>
              </a:rPr>
              <a:t>sie</a:t>
            </a:r>
            <a:r>
              <a:rPr lang="cs-CZ" sz="2400" dirty="0" smtClean="0">
                <a:latin typeface="Calibri" pitchFamily="34" charset="0"/>
                <a:cs typeface="Arial"/>
              </a:rPr>
              <a:t>. </a:t>
            </a:r>
            <a:r>
              <a:rPr lang="cs-CZ" sz="2400" dirty="0" err="1" smtClean="0">
                <a:latin typeface="Calibri" pitchFamily="34" charset="0"/>
                <a:cs typeface="Arial"/>
              </a:rPr>
              <a:t>Sie</a:t>
            </a:r>
            <a:r>
              <a:rPr lang="cs-CZ" sz="2400" dirty="0" smtClean="0">
                <a:latin typeface="Calibri" pitchFamily="34" charset="0"/>
                <a:cs typeface="Arial"/>
              </a:rPr>
              <a:t> </a:t>
            </a:r>
            <a:r>
              <a:rPr lang="cs-CZ" sz="2400" dirty="0" err="1" smtClean="0">
                <a:latin typeface="Calibri" pitchFamily="34" charset="0"/>
                <a:cs typeface="Arial"/>
              </a:rPr>
              <a:t>spielt</a:t>
            </a:r>
            <a:r>
              <a:rPr lang="cs-CZ" sz="2400" dirty="0" smtClean="0">
                <a:latin typeface="Calibri" pitchFamily="34" charset="0"/>
                <a:cs typeface="Arial"/>
              </a:rPr>
              <a:t> </a:t>
            </a:r>
            <a:r>
              <a:rPr lang="cs-CZ" sz="2400" dirty="0" err="1" smtClean="0">
                <a:latin typeface="Calibri" pitchFamily="34" charset="0"/>
                <a:cs typeface="Arial"/>
              </a:rPr>
              <a:t>sehr</a:t>
            </a:r>
            <a:r>
              <a:rPr lang="cs-CZ" sz="2400" dirty="0" smtClean="0">
                <a:latin typeface="Calibri" pitchFamily="34" charset="0"/>
                <a:cs typeface="Arial"/>
              </a:rPr>
              <a:t> gut </a:t>
            </a:r>
            <a:r>
              <a:rPr lang="cs-CZ" sz="2400" dirty="0" err="1" smtClean="0">
                <a:latin typeface="Calibri" pitchFamily="34" charset="0"/>
                <a:cs typeface="Arial"/>
              </a:rPr>
              <a:t>Geige</a:t>
            </a:r>
            <a:r>
              <a:rPr lang="cs-CZ" sz="2400" dirty="0" smtClean="0">
                <a:latin typeface="Calibri" pitchFamily="34" charset="0"/>
                <a:cs typeface="Arial"/>
              </a:rPr>
              <a:t>.</a:t>
            </a:r>
            <a:endParaRPr lang="cs-CZ" sz="2400" dirty="0" smtClean="0">
              <a:latin typeface="Calibri" pitchFamily="34" charset="0"/>
            </a:endParaRP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PŘELOŽ  ZA 400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419872" y="587727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835696" y="4509120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Calibri" pitchFamily="34" charset="0"/>
              </a:rPr>
              <a:t>Můj otec má motorku. Moje matka je lékařka. V pondělí a ve čtvrtek jezdí na koni. Hraje velmi dobře na housle.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8" name="Oválný popisek 7"/>
          <p:cNvSpPr/>
          <p:nvPr/>
        </p:nvSpPr>
        <p:spPr>
          <a:xfrm>
            <a:off x="3275856" y="3645024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2800" u="sng" dirty="0" smtClean="0"/>
              <a:t>PŘELOŽ</a:t>
            </a:r>
            <a:r>
              <a:rPr lang="cs-CZ" sz="2800" dirty="0" smtClean="0"/>
              <a:t>:</a:t>
            </a:r>
          </a:p>
          <a:p>
            <a:pPr algn="ctr">
              <a:buNone/>
            </a:pPr>
            <a:r>
              <a:rPr lang="cs-CZ" sz="2000" dirty="0" err="1" smtClean="0">
                <a:latin typeface="Calibri" pitchFamily="34" charset="0"/>
              </a:rPr>
              <a:t>Was</a:t>
            </a:r>
            <a:r>
              <a:rPr lang="cs-CZ" sz="2000" dirty="0" smtClean="0">
                <a:latin typeface="Calibri" pitchFamily="34" charset="0"/>
              </a:rPr>
              <a:t> </a:t>
            </a:r>
            <a:r>
              <a:rPr lang="cs-CZ" sz="2000" dirty="0" err="1" smtClean="0">
                <a:latin typeface="Calibri" pitchFamily="34" charset="0"/>
              </a:rPr>
              <a:t>w</a:t>
            </a:r>
            <a:r>
              <a:rPr lang="cs-CZ" sz="2000" dirty="0" err="1" smtClean="0">
                <a:latin typeface="Calibri" pitchFamily="34" charset="0"/>
                <a:cs typeface="Arial"/>
              </a:rPr>
              <a:t>ünschen</a:t>
            </a:r>
            <a:r>
              <a:rPr lang="cs-CZ" sz="2000" dirty="0" smtClean="0">
                <a:latin typeface="Calibri" pitchFamily="34" charset="0"/>
                <a:cs typeface="Arial"/>
              </a:rPr>
              <a:t> </a:t>
            </a:r>
            <a:r>
              <a:rPr lang="cs-CZ" sz="2000" dirty="0" err="1" smtClean="0">
                <a:latin typeface="Calibri" pitchFamily="34" charset="0"/>
                <a:cs typeface="Arial"/>
              </a:rPr>
              <a:t>Sie</a:t>
            </a:r>
            <a:r>
              <a:rPr lang="cs-CZ" sz="2000" dirty="0" smtClean="0">
                <a:latin typeface="Calibri" pitchFamily="34" charset="0"/>
                <a:cs typeface="Arial"/>
              </a:rPr>
              <a:t> </a:t>
            </a:r>
            <a:r>
              <a:rPr lang="cs-CZ" sz="2000" dirty="0" err="1" smtClean="0">
                <a:latin typeface="Calibri" pitchFamily="34" charset="0"/>
                <a:cs typeface="Arial"/>
              </a:rPr>
              <a:t>bitte</a:t>
            </a:r>
            <a:r>
              <a:rPr lang="cs-CZ" sz="2000" dirty="0" smtClean="0">
                <a:latin typeface="Calibri" pitchFamily="34" charset="0"/>
                <a:cs typeface="Arial"/>
              </a:rPr>
              <a:t>?</a:t>
            </a:r>
          </a:p>
          <a:p>
            <a:pPr algn="ctr">
              <a:buNone/>
            </a:pPr>
            <a:r>
              <a:rPr lang="cs-CZ" sz="2000" dirty="0" err="1" smtClean="0">
                <a:latin typeface="Calibri" pitchFamily="34" charset="0"/>
                <a:cs typeface="Arial"/>
              </a:rPr>
              <a:t>Ich</a:t>
            </a:r>
            <a:r>
              <a:rPr lang="cs-CZ" sz="2000" dirty="0" smtClean="0">
                <a:latin typeface="Calibri" pitchFamily="34" charset="0"/>
                <a:cs typeface="Arial"/>
              </a:rPr>
              <a:t> </a:t>
            </a:r>
            <a:r>
              <a:rPr lang="cs-CZ" sz="2000" dirty="0" err="1" smtClean="0">
                <a:latin typeface="Calibri" pitchFamily="34" charset="0"/>
                <a:cs typeface="Arial"/>
              </a:rPr>
              <a:t>möchte</a:t>
            </a:r>
            <a:r>
              <a:rPr lang="cs-CZ" sz="2000" dirty="0" smtClean="0">
                <a:latin typeface="Calibri" pitchFamily="34" charset="0"/>
                <a:cs typeface="Arial"/>
              </a:rPr>
              <a:t> </a:t>
            </a:r>
            <a:r>
              <a:rPr lang="cs-CZ" sz="2000" dirty="0" err="1" smtClean="0">
                <a:latin typeface="Calibri" pitchFamily="34" charset="0"/>
                <a:cs typeface="Arial"/>
              </a:rPr>
              <a:t>ein</a:t>
            </a:r>
            <a:r>
              <a:rPr lang="cs-CZ" sz="2000" dirty="0" smtClean="0">
                <a:latin typeface="Calibri" pitchFamily="34" charset="0"/>
                <a:cs typeface="Arial"/>
              </a:rPr>
              <a:t> </a:t>
            </a:r>
            <a:r>
              <a:rPr lang="cs-CZ" sz="2000" dirty="0" err="1" smtClean="0">
                <a:latin typeface="Calibri" pitchFamily="34" charset="0"/>
                <a:cs typeface="Arial"/>
              </a:rPr>
              <a:t>Zimmer</a:t>
            </a:r>
            <a:r>
              <a:rPr lang="cs-CZ" sz="2000" dirty="0" smtClean="0">
                <a:latin typeface="Calibri" pitchFamily="34" charset="0"/>
                <a:cs typeface="Arial"/>
              </a:rPr>
              <a:t> </a:t>
            </a:r>
            <a:r>
              <a:rPr lang="cs-CZ" sz="2000" dirty="0" err="1" smtClean="0">
                <a:latin typeface="Calibri" pitchFamily="34" charset="0"/>
                <a:cs typeface="Arial"/>
              </a:rPr>
              <a:t>reservieren</a:t>
            </a:r>
            <a:r>
              <a:rPr lang="cs-CZ" sz="2000" dirty="0" smtClean="0">
                <a:latin typeface="Calibri" pitchFamily="34" charset="0"/>
                <a:cs typeface="Arial"/>
              </a:rPr>
              <a:t>.</a:t>
            </a:r>
          </a:p>
          <a:p>
            <a:pPr algn="ctr">
              <a:buNone/>
            </a:pPr>
            <a:r>
              <a:rPr lang="cs-CZ" sz="2000" dirty="0" err="1" smtClean="0">
                <a:latin typeface="Calibri" pitchFamily="34" charset="0"/>
                <a:cs typeface="Arial"/>
              </a:rPr>
              <a:t>Ein</a:t>
            </a:r>
            <a:r>
              <a:rPr lang="cs-CZ" sz="2000" dirty="0" smtClean="0">
                <a:latin typeface="Calibri" pitchFamily="34" charset="0"/>
                <a:cs typeface="Arial"/>
              </a:rPr>
              <a:t> </a:t>
            </a:r>
            <a:r>
              <a:rPr lang="cs-CZ" sz="2000" dirty="0" err="1" smtClean="0">
                <a:latin typeface="Calibri" pitchFamily="34" charset="0"/>
                <a:cs typeface="Arial"/>
              </a:rPr>
              <a:t>Einzelzimmer</a:t>
            </a:r>
            <a:r>
              <a:rPr lang="cs-CZ" sz="2000" dirty="0" smtClean="0">
                <a:latin typeface="Calibri" pitchFamily="34" charset="0"/>
                <a:cs typeface="Arial"/>
              </a:rPr>
              <a:t>?</a:t>
            </a:r>
          </a:p>
          <a:p>
            <a:pPr algn="ctr">
              <a:buNone/>
            </a:pPr>
            <a:r>
              <a:rPr lang="cs-CZ" sz="2000" dirty="0" err="1" smtClean="0">
                <a:latin typeface="Calibri" pitchFamily="34" charset="0"/>
                <a:cs typeface="Arial"/>
              </a:rPr>
              <a:t>Ja</a:t>
            </a:r>
            <a:r>
              <a:rPr lang="cs-CZ" sz="2000" dirty="0" smtClean="0">
                <a:latin typeface="Calibri" pitchFamily="34" charset="0"/>
                <a:cs typeface="Arial"/>
              </a:rPr>
              <a:t>, </a:t>
            </a:r>
            <a:r>
              <a:rPr lang="cs-CZ" sz="2000" dirty="0" err="1" smtClean="0">
                <a:latin typeface="Calibri" pitchFamily="34" charset="0"/>
                <a:cs typeface="Arial"/>
              </a:rPr>
              <a:t>bitte</a:t>
            </a:r>
            <a:r>
              <a:rPr lang="cs-CZ" sz="2000" dirty="0" smtClean="0">
                <a:latin typeface="Calibri" pitchFamily="34" charset="0"/>
                <a:cs typeface="Arial"/>
              </a:rPr>
              <a:t>.</a:t>
            </a:r>
            <a:endParaRPr lang="cs-CZ" sz="2000" dirty="0">
              <a:latin typeface="Calibri" pitchFamily="34" charset="0"/>
            </a:endParaRP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PŘELOŽ  ZA 500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563888" y="594928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691680" y="4797152"/>
            <a:ext cx="5976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Calibri" pitchFamily="34" charset="0"/>
              </a:rPr>
              <a:t>Co si přejete, prosím? Chtěl bych rezervovat 1  pokoj. Jednolůžkový pokoj? Ano, prosím.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059832" y="3861048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smtClean="0"/>
              <a:t>DOPLŇ ČLEN URČITÝ:</a:t>
            </a:r>
          </a:p>
          <a:p>
            <a:pPr algn="ctr">
              <a:buNone/>
            </a:pPr>
            <a:r>
              <a:rPr lang="cs-CZ" dirty="0" smtClean="0">
                <a:latin typeface="Calibri" pitchFamily="34" charset="0"/>
              </a:rPr>
              <a:t>____ </a:t>
            </a:r>
            <a:r>
              <a:rPr lang="cs-CZ" dirty="0" err="1" smtClean="0">
                <a:latin typeface="Calibri" pitchFamily="34" charset="0"/>
              </a:rPr>
              <a:t>Computer</a:t>
            </a:r>
            <a:r>
              <a:rPr lang="cs-CZ" dirty="0" smtClean="0">
                <a:latin typeface="Calibri" pitchFamily="34" charset="0"/>
              </a:rPr>
              <a:t>, ____ </a:t>
            </a:r>
            <a:r>
              <a:rPr lang="cs-CZ" dirty="0" err="1" smtClean="0">
                <a:latin typeface="Calibri" pitchFamily="34" charset="0"/>
              </a:rPr>
              <a:t>Maus</a:t>
            </a:r>
            <a:endParaRPr lang="cs-CZ" dirty="0" smtClean="0">
              <a:latin typeface="Calibri" pitchFamily="34" charset="0"/>
            </a:endParaRP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DOPLŇ  ZA 100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563888" y="594928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979712" y="4581128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Calibri" pitchFamily="34" charset="0"/>
              </a:rPr>
              <a:t>Der - </a:t>
            </a:r>
            <a:r>
              <a:rPr lang="cs-CZ" dirty="0" err="1" smtClean="0">
                <a:latin typeface="Calibri" pitchFamily="34" charset="0"/>
              </a:rPr>
              <a:t>die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347864" y="3645024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smtClean="0"/>
              <a:t>DOPLŇ SPRÁVNOU KONCOVKU:</a:t>
            </a:r>
          </a:p>
          <a:p>
            <a:pPr algn="ctr">
              <a:buNone/>
            </a:pPr>
            <a:r>
              <a:rPr lang="cs-CZ" dirty="0" err="1" smtClean="0">
                <a:latin typeface="Calibri" pitchFamily="34" charset="0"/>
              </a:rPr>
              <a:t>Ich</a:t>
            </a:r>
            <a:r>
              <a:rPr lang="cs-CZ" dirty="0" smtClean="0">
                <a:latin typeface="Calibri" pitchFamily="34" charset="0"/>
              </a:rPr>
              <a:t> kauf</a:t>
            </a:r>
            <a:r>
              <a:rPr lang="cs-CZ" dirty="0" smtClean="0">
                <a:latin typeface="Calibri" pitchFamily="34" charset="0"/>
                <a:cs typeface="Arial"/>
              </a:rPr>
              <a:t>_ , </a:t>
            </a:r>
            <a:r>
              <a:rPr lang="cs-CZ" dirty="0" err="1" smtClean="0">
                <a:latin typeface="Calibri" pitchFamily="34" charset="0"/>
                <a:cs typeface="Arial"/>
              </a:rPr>
              <a:t>du</a:t>
            </a:r>
            <a:r>
              <a:rPr lang="cs-CZ" dirty="0" smtClean="0">
                <a:latin typeface="Calibri" pitchFamily="34" charset="0"/>
                <a:cs typeface="Arial"/>
              </a:rPr>
              <a:t> </a:t>
            </a:r>
            <a:r>
              <a:rPr lang="cs-CZ" dirty="0" err="1" smtClean="0">
                <a:latin typeface="Calibri" pitchFamily="34" charset="0"/>
                <a:cs typeface="Arial"/>
              </a:rPr>
              <a:t>bekomm</a:t>
            </a:r>
            <a:r>
              <a:rPr lang="cs-CZ" dirty="0" smtClean="0">
                <a:latin typeface="Calibri" pitchFamily="34" charset="0"/>
                <a:cs typeface="Arial"/>
              </a:rPr>
              <a:t>_, </a:t>
            </a:r>
            <a:r>
              <a:rPr lang="cs-CZ" dirty="0" err="1" smtClean="0">
                <a:latin typeface="Calibri" pitchFamily="34" charset="0"/>
                <a:cs typeface="Arial"/>
              </a:rPr>
              <a:t>ihr</a:t>
            </a:r>
            <a:r>
              <a:rPr lang="cs-CZ" dirty="0" smtClean="0">
                <a:latin typeface="Calibri" pitchFamily="34" charset="0"/>
                <a:cs typeface="Arial"/>
              </a:rPr>
              <a:t> </a:t>
            </a:r>
            <a:r>
              <a:rPr lang="cs-CZ" dirty="0" err="1" smtClean="0">
                <a:latin typeface="Calibri" pitchFamily="34" charset="0"/>
                <a:cs typeface="Arial"/>
              </a:rPr>
              <a:t>tanz</a:t>
            </a:r>
            <a:r>
              <a:rPr lang="cs-CZ" dirty="0" smtClean="0">
                <a:latin typeface="Calibri" pitchFamily="34" charset="0"/>
                <a:cs typeface="Arial"/>
              </a:rPr>
              <a:t>_</a:t>
            </a:r>
            <a:endParaRPr lang="cs-CZ" dirty="0" smtClean="0">
              <a:latin typeface="Calibri" pitchFamily="34" charset="0"/>
            </a:endParaRPr>
          </a:p>
          <a:p>
            <a:pPr algn="ctr">
              <a:buNone/>
            </a:pPr>
            <a:endParaRPr lang="cs-CZ" dirty="0" smtClean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DOPLŇ ZA 200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491880" y="6093296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339752" y="4437112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E – ST - T</a:t>
            </a:r>
            <a:endParaRPr lang="cs-CZ" dirty="0"/>
          </a:p>
        </p:txBody>
      </p:sp>
      <p:sp>
        <p:nvSpPr>
          <p:cNvPr id="9" name="Oválný popisek 8"/>
          <p:cNvSpPr/>
          <p:nvPr/>
        </p:nvSpPr>
        <p:spPr>
          <a:xfrm>
            <a:off x="3203848" y="3573016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smtClean="0"/>
              <a:t>DOPLŇ SPRÁVNOU PŘEDLOŽKU:</a:t>
            </a:r>
          </a:p>
          <a:p>
            <a:pPr algn="ctr">
              <a:buNone/>
            </a:pPr>
            <a:r>
              <a:rPr lang="cs-CZ" sz="2400" dirty="0" smtClean="0">
                <a:latin typeface="Calibri" pitchFamily="34" charset="0"/>
              </a:rPr>
              <a:t>___Winter,  ___ </a:t>
            </a:r>
            <a:r>
              <a:rPr lang="cs-CZ" sz="2400" dirty="0" err="1" smtClean="0">
                <a:latin typeface="Calibri" pitchFamily="34" charset="0"/>
              </a:rPr>
              <a:t>Dienstag</a:t>
            </a:r>
            <a:r>
              <a:rPr lang="cs-CZ" sz="2400" dirty="0" smtClean="0">
                <a:latin typeface="Calibri" pitchFamily="34" charset="0"/>
              </a:rPr>
              <a:t>, ___ </a:t>
            </a:r>
            <a:r>
              <a:rPr lang="cs-CZ" sz="2400" dirty="0" err="1" smtClean="0">
                <a:latin typeface="Calibri" pitchFamily="34" charset="0"/>
              </a:rPr>
              <a:t>halb</a:t>
            </a:r>
            <a:r>
              <a:rPr lang="cs-CZ" sz="2400" dirty="0" smtClean="0">
                <a:latin typeface="Calibri" pitchFamily="34" charset="0"/>
              </a:rPr>
              <a:t> </a:t>
            </a:r>
            <a:r>
              <a:rPr lang="cs-CZ" sz="2400" dirty="0" err="1" smtClean="0">
                <a:latin typeface="Calibri" pitchFamily="34" charset="0"/>
              </a:rPr>
              <a:t>acht</a:t>
            </a:r>
            <a:r>
              <a:rPr lang="cs-CZ" sz="2400" dirty="0" smtClean="0">
                <a:latin typeface="Calibri" pitchFamily="34" charset="0"/>
              </a:rPr>
              <a:t> (</a:t>
            </a:r>
            <a:r>
              <a:rPr lang="cs-CZ" sz="2400" dirty="0" err="1" smtClean="0">
                <a:latin typeface="Calibri" pitchFamily="34" charset="0"/>
              </a:rPr>
              <a:t>Uhr</a:t>
            </a:r>
            <a:r>
              <a:rPr lang="cs-CZ" sz="2400" dirty="0" smtClean="0">
                <a:latin typeface="Calibri" pitchFamily="34" charset="0"/>
              </a:rPr>
              <a:t>)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DOPLŇ ZA 300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491880" y="602128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187624" y="4437112"/>
            <a:ext cx="6768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Calibri" pitchFamily="34" charset="0"/>
              </a:rPr>
              <a:t>IM – AM - UM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2915816" y="3501008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smtClean="0"/>
              <a:t>DOPLŇ SLOVESO FAHREN:</a:t>
            </a:r>
          </a:p>
          <a:p>
            <a:pPr algn="ctr">
              <a:buNone/>
            </a:pPr>
            <a:r>
              <a:rPr lang="cs-CZ" sz="2400" dirty="0" smtClean="0">
                <a:latin typeface="Calibri" pitchFamily="34" charset="0"/>
              </a:rPr>
              <a:t>Petra ____ nach Paris. </a:t>
            </a:r>
            <a:r>
              <a:rPr lang="cs-CZ" sz="2400" dirty="0" err="1" smtClean="0">
                <a:latin typeface="Calibri" pitchFamily="34" charset="0"/>
              </a:rPr>
              <a:t>Ich</a:t>
            </a:r>
            <a:r>
              <a:rPr lang="cs-CZ" sz="2400" dirty="0" smtClean="0">
                <a:latin typeface="Calibri" pitchFamily="34" charset="0"/>
              </a:rPr>
              <a:t> ____ nach Polen. </a:t>
            </a:r>
            <a:r>
              <a:rPr lang="cs-CZ" sz="2400" dirty="0" err="1" smtClean="0">
                <a:latin typeface="Calibri" pitchFamily="34" charset="0"/>
              </a:rPr>
              <a:t>Wir</a:t>
            </a:r>
            <a:r>
              <a:rPr lang="cs-CZ" sz="2400" dirty="0" smtClean="0">
                <a:latin typeface="Calibri" pitchFamily="34" charset="0"/>
              </a:rPr>
              <a:t> ____ nach Berlin. </a:t>
            </a:r>
            <a:r>
              <a:rPr lang="cs-CZ" sz="2400" dirty="0" err="1" smtClean="0">
                <a:latin typeface="Calibri" pitchFamily="34" charset="0"/>
              </a:rPr>
              <a:t>Ihr</a:t>
            </a:r>
            <a:r>
              <a:rPr lang="cs-CZ" sz="2400" dirty="0" smtClean="0">
                <a:latin typeface="Calibri" pitchFamily="34" charset="0"/>
              </a:rPr>
              <a:t> ____ nach </a:t>
            </a:r>
            <a:r>
              <a:rPr lang="cs-CZ" sz="2400" dirty="0" err="1" smtClean="0">
                <a:latin typeface="Calibri" pitchFamily="34" charset="0"/>
              </a:rPr>
              <a:t>Deutschland</a:t>
            </a:r>
            <a:r>
              <a:rPr lang="cs-CZ" sz="2400" dirty="0" smtClean="0">
                <a:latin typeface="Calibri" pitchFamily="34" charset="0"/>
              </a:rPr>
              <a:t>. </a:t>
            </a:r>
            <a:r>
              <a:rPr lang="cs-CZ" sz="2400" dirty="0" err="1" smtClean="0">
                <a:latin typeface="Calibri" pitchFamily="34" charset="0"/>
              </a:rPr>
              <a:t>Du</a:t>
            </a:r>
            <a:r>
              <a:rPr lang="cs-CZ" sz="2400" dirty="0" smtClean="0">
                <a:latin typeface="Calibri" pitchFamily="34" charset="0"/>
              </a:rPr>
              <a:t> ____ in </a:t>
            </a:r>
            <a:r>
              <a:rPr lang="cs-CZ" sz="2400" dirty="0" err="1" smtClean="0">
                <a:latin typeface="Calibri" pitchFamily="34" charset="0"/>
              </a:rPr>
              <a:t>die</a:t>
            </a:r>
            <a:r>
              <a:rPr lang="cs-CZ" sz="2400" dirty="0" smtClean="0">
                <a:latin typeface="Calibri" pitchFamily="34" charset="0"/>
              </a:rPr>
              <a:t> </a:t>
            </a:r>
            <a:r>
              <a:rPr lang="cs-CZ" sz="2400" dirty="0" err="1" smtClean="0">
                <a:latin typeface="Calibri" pitchFamily="34" charset="0"/>
              </a:rPr>
              <a:t>Slowakei</a:t>
            </a:r>
            <a:r>
              <a:rPr lang="cs-CZ" sz="2400" dirty="0" smtClean="0">
                <a:latin typeface="Calibri" pitchFamily="34" charset="0"/>
              </a:rPr>
              <a:t>.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DOPLŇ  ZA 400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419872" y="6093296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979712" y="4797152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alibri" pitchFamily="34" charset="0"/>
              </a:rPr>
              <a:t>F</a:t>
            </a:r>
            <a:r>
              <a:rPr lang="cs-CZ" dirty="0" err="1" smtClean="0">
                <a:latin typeface="Calibri" pitchFamily="34" charset="0"/>
                <a:cs typeface="Arial"/>
              </a:rPr>
              <a:t>ährt</a:t>
            </a:r>
            <a:r>
              <a:rPr lang="cs-CZ" dirty="0" smtClean="0">
                <a:latin typeface="Calibri" pitchFamily="34" charset="0"/>
                <a:cs typeface="Arial"/>
              </a:rPr>
              <a:t> – </a:t>
            </a:r>
            <a:r>
              <a:rPr lang="cs-CZ" dirty="0" err="1" smtClean="0">
                <a:latin typeface="Calibri" pitchFamily="34" charset="0"/>
                <a:cs typeface="Arial"/>
              </a:rPr>
              <a:t>fahre</a:t>
            </a:r>
            <a:r>
              <a:rPr lang="cs-CZ" dirty="0" smtClean="0">
                <a:latin typeface="Calibri" pitchFamily="34" charset="0"/>
                <a:cs typeface="Arial"/>
              </a:rPr>
              <a:t> – </a:t>
            </a:r>
            <a:r>
              <a:rPr lang="cs-CZ" dirty="0" err="1" smtClean="0">
                <a:latin typeface="Calibri" pitchFamily="34" charset="0"/>
                <a:cs typeface="Arial"/>
              </a:rPr>
              <a:t>fahren</a:t>
            </a:r>
            <a:r>
              <a:rPr lang="cs-CZ" dirty="0" smtClean="0">
                <a:latin typeface="Calibri" pitchFamily="34" charset="0"/>
                <a:cs typeface="Arial"/>
              </a:rPr>
              <a:t> – </a:t>
            </a:r>
            <a:r>
              <a:rPr lang="cs-CZ" dirty="0" err="1" smtClean="0">
                <a:latin typeface="Calibri" pitchFamily="34" charset="0"/>
                <a:cs typeface="Arial"/>
              </a:rPr>
              <a:t>fahrt</a:t>
            </a:r>
            <a:r>
              <a:rPr lang="cs-CZ" dirty="0" smtClean="0">
                <a:latin typeface="Calibri" pitchFamily="34" charset="0"/>
                <a:cs typeface="Arial"/>
              </a:rPr>
              <a:t> - </a:t>
            </a:r>
            <a:r>
              <a:rPr lang="cs-CZ" dirty="0" err="1" smtClean="0">
                <a:latin typeface="Calibri" pitchFamily="34" charset="0"/>
                <a:cs typeface="Arial"/>
              </a:rPr>
              <a:t>fährst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059832" y="3717032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smtClean="0"/>
              <a:t>DOPLŇ SLOVESO BÝT NEBO MÍT:</a:t>
            </a:r>
          </a:p>
          <a:p>
            <a:pPr algn="ctr">
              <a:buNone/>
            </a:pPr>
            <a:r>
              <a:rPr lang="cs-CZ" dirty="0" err="1" smtClean="0">
                <a:latin typeface="Calibri" pitchFamily="34" charset="0"/>
              </a:rPr>
              <a:t>Du</a:t>
            </a:r>
            <a:r>
              <a:rPr lang="cs-CZ" dirty="0" smtClean="0">
                <a:latin typeface="Calibri" pitchFamily="34" charset="0"/>
              </a:rPr>
              <a:t> ____ </a:t>
            </a:r>
            <a:r>
              <a:rPr lang="cs-CZ" dirty="0" err="1" smtClean="0">
                <a:latin typeface="Calibri" pitchFamily="34" charset="0"/>
              </a:rPr>
              <a:t>einen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Bruder</a:t>
            </a:r>
            <a:r>
              <a:rPr lang="cs-CZ" dirty="0" smtClean="0">
                <a:latin typeface="Calibri" pitchFamily="34" charset="0"/>
              </a:rPr>
              <a:t>. </a:t>
            </a:r>
            <a:r>
              <a:rPr lang="cs-CZ" dirty="0" err="1" smtClean="0">
                <a:latin typeface="Calibri" pitchFamily="34" charset="0"/>
              </a:rPr>
              <a:t>Ich</a:t>
            </a:r>
            <a:r>
              <a:rPr lang="cs-CZ" dirty="0" smtClean="0">
                <a:latin typeface="Calibri" pitchFamily="34" charset="0"/>
              </a:rPr>
              <a:t> ____ Pech. </a:t>
            </a:r>
            <a:r>
              <a:rPr lang="cs-CZ" dirty="0" err="1" smtClean="0">
                <a:latin typeface="Calibri" pitchFamily="34" charset="0"/>
              </a:rPr>
              <a:t>Er</a:t>
            </a:r>
            <a:r>
              <a:rPr lang="cs-CZ" dirty="0" smtClean="0">
                <a:latin typeface="Calibri" pitchFamily="34" charset="0"/>
              </a:rPr>
              <a:t> ____ 14 </a:t>
            </a:r>
            <a:r>
              <a:rPr lang="cs-CZ" dirty="0" err="1" smtClean="0">
                <a:latin typeface="Calibri" pitchFamily="34" charset="0"/>
              </a:rPr>
              <a:t>Jahre</a:t>
            </a:r>
            <a:r>
              <a:rPr lang="cs-CZ" dirty="0" smtClean="0">
                <a:latin typeface="Calibri" pitchFamily="34" charset="0"/>
              </a:rPr>
              <a:t> alt. </a:t>
            </a:r>
            <a:r>
              <a:rPr lang="cs-CZ" dirty="0" err="1" smtClean="0">
                <a:latin typeface="Calibri" pitchFamily="34" charset="0"/>
              </a:rPr>
              <a:t>Wir</a:t>
            </a:r>
            <a:r>
              <a:rPr lang="cs-CZ" dirty="0" smtClean="0">
                <a:latin typeface="Calibri" pitchFamily="34" charset="0"/>
              </a:rPr>
              <a:t> ____ faul. ____ </a:t>
            </a:r>
            <a:r>
              <a:rPr lang="cs-CZ" dirty="0" err="1" smtClean="0">
                <a:latin typeface="Calibri" pitchFamily="34" charset="0"/>
              </a:rPr>
              <a:t>Sie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Zeit</a:t>
            </a:r>
            <a:r>
              <a:rPr lang="cs-CZ" dirty="0" smtClean="0">
                <a:latin typeface="Calibri" pitchFamily="34" charset="0"/>
              </a:rPr>
              <a:t>?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DOPLŇ  ZA 500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491880" y="602128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55776" y="4509120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alibri" pitchFamily="34" charset="0"/>
              </a:rPr>
              <a:t>Hast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habe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ist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sind</a:t>
            </a:r>
            <a:r>
              <a:rPr lang="cs-CZ" dirty="0" smtClean="0">
                <a:latin typeface="Calibri" pitchFamily="34" charset="0"/>
              </a:rPr>
              <a:t> - </a:t>
            </a:r>
            <a:r>
              <a:rPr lang="cs-CZ" dirty="0" err="1" smtClean="0">
                <a:latin typeface="Calibri" pitchFamily="34" charset="0"/>
              </a:rPr>
              <a:t>haben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2987824" y="3573016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smtClean="0"/>
              <a:t>VYJMENUJ:</a:t>
            </a:r>
          </a:p>
          <a:p>
            <a:pPr algn="ctr">
              <a:buNone/>
            </a:pPr>
            <a:r>
              <a:rPr lang="cs-CZ" dirty="0" smtClean="0">
                <a:latin typeface="Calibri" pitchFamily="34" charset="0"/>
              </a:rPr>
              <a:t>5 koníčků, zálib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VYJMENUJ  ZA 100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563888" y="594928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059832" y="4509120"/>
            <a:ext cx="3312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Calibri" pitchFamily="34" charset="0"/>
              </a:rPr>
              <a:t>Malen – </a:t>
            </a:r>
            <a:r>
              <a:rPr lang="cs-CZ" dirty="0" err="1" smtClean="0">
                <a:latin typeface="Calibri" pitchFamily="34" charset="0"/>
              </a:rPr>
              <a:t>Kochen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Reiten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Lesen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Radfahren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Chatten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Angeln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Wandern</a:t>
            </a:r>
            <a:r>
              <a:rPr lang="cs-CZ" dirty="0" smtClean="0">
                <a:latin typeface="Calibri" pitchFamily="34" charset="0"/>
              </a:rPr>
              <a:t> ….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275856" y="3573016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smtClean="0"/>
              <a:t>VYJMENUJ:</a:t>
            </a:r>
          </a:p>
          <a:p>
            <a:pPr algn="ctr">
              <a:buNone/>
            </a:pPr>
            <a:r>
              <a:rPr lang="cs-CZ" dirty="0" smtClean="0">
                <a:latin typeface="Calibri" pitchFamily="34" charset="0"/>
              </a:rPr>
              <a:t>5 slov vztahujících se k počítači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VYJMENUJ  ZA 200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491880" y="587727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347864" y="4437112"/>
            <a:ext cx="25922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Calibri" pitchFamily="34" charset="0"/>
              </a:rPr>
              <a:t>Der </a:t>
            </a:r>
            <a:r>
              <a:rPr lang="cs-CZ" dirty="0" err="1" smtClean="0">
                <a:latin typeface="Calibri" pitchFamily="34" charset="0"/>
              </a:rPr>
              <a:t>Computer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die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Maus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die</a:t>
            </a:r>
            <a:r>
              <a:rPr lang="cs-CZ" dirty="0" smtClean="0">
                <a:latin typeface="Calibri" pitchFamily="34" charset="0"/>
              </a:rPr>
              <a:t> Tastatur – der </a:t>
            </a:r>
            <a:r>
              <a:rPr lang="cs-CZ" dirty="0" err="1" smtClean="0">
                <a:latin typeface="Calibri" pitchFamily="34" charset="0"/>
              </a:rPr>
              <a:t>Bildschirm</a:t>
            </a:r>
            <a:r>
              <a:rPr lang="cs-CZ" dirty="0" smtClean="0">
                <a:latin typeface="Calibri" pitchFamily="34" charset="0"/>
              </a:rPr>
              <a:t> – der </a:t>
            </a:r>
            <a:r>
              <a:rPr lang="cs-CZ" dirty="0" err="1" smtClean="0">
                <a:latin typeface="Calibri" pitchFamily="34" charset="0"/>
              </a:rPr>
              <a:t>Lautsprecher</a:t>
            </a:r>
            <a:r>
              <a:rPr lang="cs-CZ" dirty="0" smtClean="0">
                <a:latin typeface="Calibri" pitchFamily="34" charset="0"/>
              </a:rPr>
              <a:t> – der </a:t>
            </a:r>
            <a:r>
              <a:rPr lang="cs-CZ" dirty="0" err="1" smtClean="0">
                <a:latin typeface="Calibri" pitchFamily="34" charset="0"/>
              </a:rPr>
              <a:t>Drucker</a:t>
            </a:r>
            <a:r>
              <a:rPr lang="cs-CZ" dirty="0" smtClean="0">
                <a:latin typeface="Calibri" pitchFamily="34" charset="0"/>
              </a:rPr>
              <a:t> …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491880" y="3429000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smtClean="0"/>
              <a:t>VYJMENUJ:</a:t>
            </a:r>
          </a:p>
          <a:p>
            <a:pPr algn="ctr">
              <a:buNone/>
            </a:pPr>
            <a:r>
              <a:rPr lang="cs-CZ" dirty="0" smtClean="0">
                <a:latin typeface="Calibri" pitchFamily="34" charset="0"/>
              </a:rPr>
              <a:t>5 evropských států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VYJMENUJ  ZA 300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131840" y="594928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915816" y="4149080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alibri" pitchFamily="34" charset="0"/>
              </a:rPr>
              <a:t>Deutschland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Tschechien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Italien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Ungarn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Spanien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England</a:t>
            </a:r>
            <a:r>
              <a:rPr lang="cs-CZ" dirty="0" smtClean="0">
                <a:latin typeface="Calibri" pitchFamily="34" charset="0"/>
              </a:rPr>
              <a:t>….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275856" y="3212976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smtClean="0"/>
              <a:t>VYJMENUJ</a:t>
            </a:r>
            <a:r>
              <a:rPr lang="cs-CZ" dirty="0" smtClean="0"/>
              <a:t>:</a:t>
            </a:r>
          </a:p>
          <a:p>
            <a:pPr algn="ctr">
              <a:buNone/>
            </a:pPr>
            <a:r>
              <a:rPr lang="cs-CZ" dirty="0" smtClean="0">
                <a:latin typeface="Calibri" pitchFamily="34" charset="0"/>
              </a:rPr>
              <a:t>8 zvířat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VYJMENUJ  ZA 400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203848" y="602128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627784" y="4725144"/>
            <a:ext cx="36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Calibri" pitchFamily="34" charset="0"/>
              </a:rPr>
              <a:t>Der </a:t>
            </a:r>
            <a:r>
              <a:rPr lang="cs-CZ" dirty="0" err="1" smtClean="0">
                <a:latin typeface="Calibri" pitchFamily="34" charset="0"/>
              </a:rPr>
              <a:t>Hund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die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Katze</a:t>
            </a:r>
            <a:r>
              <a:rPr lang="cs-CZ" dirty="0" smtClean="0">
                <a:latin typeface="Calibri" pitchFamily="34" charset="0"/>
              </a:rPr>
              <a:t> – der </a:t>
            </a:r>
            <a:r>
              <a:rPr lang="cs-CZ" dirty="0" err="1" smtClean="0">
                <a:latin typeface="Calibri" pitchFamily="34" charset="0"/>
              </a:rPr>
              <a:t>Kater</a:t>
            </a:r>
            <a:r>
              <a:rPr lang="cs-CZ" dirty="0" smtClean="0">
                <a:latin typeface="Calibri" pitchFamily="34" charset="0"/>
              </a:rPr>
              <a:t> – der </a:t>
            </a:r>
            <a:r>
              <a:rPr lang="cs-CZ" dirty="0" err="1" smtClean="0">
                <a:latin typeface="Calibri" pitchFamily="34" charset="0"/>
              </a:rPr>
              <a:t>Hamster</a:t>
            </a:r>
            <a:r>
              <a:rPr lang="cs-CZ" dirty="0" smtClean="0">
                <a:latin typeface="Calibri" pitchFamily="34" charset="0"/>
              </a:rPr>
              <a:t> – der </a:t>
            </a:r>
            <a:r>
              <a:rPr lang="cs-CZ" dirty="0" err="1" smtClean="0">
                <a:latin typeface="Calibri" pitchFamily="34" charset="0"/>
              </a:rPr>
              <a:t>Fisch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die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Ziege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das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Kaninchen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die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Schlange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die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Spinne</a:t>
            </a:r>
            <a:r>
              <a:rPr lang="cs-CZ" dirty="0" smtClean="0">
                <a:latin typeface="Calibri" pitchFamily="34" charset="0"/>
              </a:rPr>
              <a:t> …. 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2987824" y="3717032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smtClean="0"/>
              <a:t>VYJMENUJ:</a:t>
            </a:r>
          </a:p>
          <a:p>
            <a:pPr algn="ctr">
              <a:buNone/>
            </a:pPr>
            <a:r>
              <a:rPr lang="cs-CZ" dirty="0" smtClean="0">
                <a:latin typeface="Calibri" pitchFamily="34" charset="0"/>
              </a:rPr>
              <a:t>Všechny měsíce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VYJMENUJ  ZA 500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203848" y="6165304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475656" y="4797152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alibri" pitchFamily="34" charset="0"/>
              </a:rPr>
              <a:t>Januar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Februar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M</a:t>
            </a:r>
            <a:r>
              <a:rPr lang="cs-CZ" dirty="0" err="1" smtClean="0">
                <a:latin typeface="Calibri" pitchFamily="34" charset="0"/>
                <a:cs typeface="Arial"/>
              </a:rPr>
              <a:t>ärz</a:t>
            </a:r>
            <a:r>
              <a:rPr lang="cs-CZ" dirty="0" smtClean="0">
                <a:latin typeface="Calibri" pitchFamily="34" charset="0"/>
                <a:cs typeface="Arial"/>
              </a:rPr>
              <a:t> – </a:t>
            </a:r>
            <a:r>
              <a:rPr lang="cs-CZ" dirty="0" err="1" smtClean="0">
                <a:latin typeface="Calibri" pitchFamily="34" charset="0"/>
                <a:cs typeface="Arial"/>
              </a:rPr>
              <a:t>April</a:t>
            </a:r>
            <a:r>
              <a:rPr lang="cs-CZ" dirty="0" smtClean="0">
                <a:latin typeface="Calibri" pitchFamily="34" charset="0"/>
                <a:cs typeface="Arial"/>
              </a:rPr>
              <a:t> – </a:t>
            </a:r>
            <a:r>
              <a:rPr lang="cs-CZ" dirty="0" err="1" smtClean="0">
                <a:latin typeface="Calibri" pitchFamily="34" charset="0"/>
                <a:cs typeface="Arial"/>
              </a:rPr>
              <a:t>Mai</a:t>
            </a:r>
            <a:r>
              <a:rPr lang="cs-CZ" dirty="0" smtClean="0">
                <a:latin typeface="Calibri" pitchFamily="34" charset="0"/>
                <a:cs typeface="Arial"/>
              </a:rPr>
              <a:t> – Juni – </a:t>
            </a:r>
            <a:r>
              <a:rPr lang="cs-CZ" dirty="0" err="1" smtClean="0">
                <a:latin typeface="Calibri" pitchFamily="34" charset="0"/>
                <a:cs typeface="Arial"/>
              </a:rPr>
              <a:t>Juli</a:t>
            </a:r>
            <a:r>
              <a:rPr lang="cs-CZ" dirty="0" smtClean="0">
                <a:latin typeface="Calibri" pitchFamily="34" charset="0"/>
                <a:cs typeface="Arial"/>
              </a:rPr>
              <a:t> – August – </a:t>
            </a:r>
            <a:r>
              <a:rPr lang="cs-CZ" dirty="0" err="1" smtClean="0">
                <a:latin typeface="Calibri" pitchFamily="34" charset="0"/>
                <a:cs typeface="Arial"/>
              </a:rPr>
              <a:t>September</a:t>
            </a:r>
            <a:r>
              <a:rPr lang="cs-CZ" dirty="0" smtClean="0">
                <a:latin typeface="Calibri" pitchFamily="34" charset="0"/>
                <a:cs typeface="Arial"/>
              </a:rPr>
              <a:t> – </a:t>
            </a:r>
            <a:r>
              <a:rPr lang="cs-CZ" dirty="0" err="1" smtClean="0">
                <a:latin typeface="Calibri" pitchFamily="34" charset="0"/>
                <a:cs typeface="Arial"/>
              </a:rPr>
              <a:t>Oktober</a:t>
            </a:r>
            <a:r>
              <a:rPr lang="cs-CZ" dirty="0" smtClean="0">
                <a:latin typeface="Calibri" pitchFamily="34" charset="0"/>
                <a:cs typeface="Arial"/>
              </a:rPr>
              <a:t> – </a:t>
            </a:r>
            <a:r>
              <a:rPr lang="cs-CZ" dirty="0" err="1" smtClean="0">
                <a:latin typeface="Calibri" pitchFamily="34" charset="0"/>
                <a:cs typeface="Arial"/>
              </a:rPr>
              <a:t>November</a:t>
            </a:r>
            <a:r>
              <a:rPr lang="cs-CZ" dirty="0" smtClean="0">
                <a:latin typeface="Calibri" pitchFamily="34" charset="0"/>
                <a:cs typeface="Arial"/>
              </a:rPr>
              <a:t> - </a:t>
            </a:r>
            <a:r>
              <a:rPr lang="cs-CZ" dirty="0" err="1" smtClean="0">
                <a:latin typeface="Calibri" pitchFamily="34" charset="0"/>
                <a:cs typeface="Arial"/>
              </a:rPr>
              <a:t>Dezember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2915816" y="3933056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smtClean="0"/>
              <a:t>ODPOVĚZ:</a:t>
            </a:r>
          </a:p>
          <a:p>
            <a:pPr algn="ctr">
              <a:buNone/>
            </a:pPr>
            <a:r>
              <a:rPr lang="cs-CZ" dirty="0" err="1" smtClean="0">
                <a:latin typeface="Calibri" pitchFamily="34" charset="0"/>
              </a:rPr>
              <a:t>Wie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ist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deine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Haarfarbe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und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Augenfarbe</a:t>
            </a:r>
            <a:r>
              <a:rPr lang="cs-CZ" dirty="0" smtClean="0">
                <a:latin typeface="Calibri" pitchFamily="34" charset="0"/>
              </a:rPr>
              <a:t>?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ODPOVĚZ  ZA 100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491880" y="6093296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699792" y="4725144"/>
            <a:ext cx="3816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alibri" pitchFamily="34" charset="0"/>
              </a:rPr>
              <a:t>Meine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Haarfarbe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ist</a:t>
            </a:r>
            <a:r>
              <a:rPr lang="cs-CZ" dirty="0" smtClean="0">
                <a:latin typeface="Calibri" pitchFamily="34" charset="0"/>
              </a:rPr>
              <a:t> …. </a:t>
            </a:r>
            <a:r>
              <a:rPr lang="cs-CZ" dirty="0" err="1" smtClean="0">
                <a:latin typeface="Calibri" pitchFamily="34" charset="0"/>
              </a:rPr>
              <a:t>Meine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Augenfarbe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ist</a:t>
            </a:r>
            <a:r>
              <a:rPr lang="cs-CZ" dirty="0" smtClean="0">
                <a:latin typeface="Calibri" pitchFamily="34" charset="0"/>
              </a:rPr>
              <a:t> …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347864" y="3861048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smtClean="0"/>
              <a:t>ODPOVĚZ:</a:t>
            </a:r>
          </a:p>
          <a:p>
            <a:pPr algn="ctr">
              <a:buNone/>
            </a:pPr>
            <a:r>
              <a:rPr lang="cs-CZ" dirty="0" err="1" smtClean="0">
                <a:latin typeface="Calibri" pitchFamily="34" charset="0"/>
              </a:rPr>
              <a:t>Was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ist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dein</a:t>
            </a:r>
            <a:r>
              <a:rPr lang="cs-CZ" dirty="0" smtClean="0">
                <a:latin typeface="Calibri" pitchFamily="34" charset="0"/>
              </a:rPr>
              <a:t> Hobby?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ODPOVĚZ  ZA 200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347864" y="602128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835696" y="4581128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alibri" pitchFamily="34" charset="0"/>
              </a:rPr>
              <a:t>Mein</a:t>
            </a:r>
            <a:r>
              <a:rPr lang="cs-CZ" dirty="0" smtClean="0">
                <a:latin typeface="Calibri" pitchFamily="34" charset="0"/>
              </a:rPr>
              <a:t> Hobby </a:t>
            </a:r>
            <a:r>
              <a:rPr lang="cs-CZ" dirty="0" err="1" smtClean="0">
                <a:latin typeface="Calibri" pitchFamily="34" charset="0"/>
              </a:rPr>
              <a:t>ist</a:t>
            </a:r>
            <a:r>
              <a:rPr lang="cs-CZ" dirty="0" smtClean="0">
                <a:latin typeface="Calibri" pitchFamily="34" charset="0"/>
              </a:rPr>
              <a:t> ….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059832" y="3717032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smtClean="0"/>
              <a:t>ODPOVĚZ:</a:t>
            </a:r>
          </a:p>
          <a:p>
            <a:pPr algn="ctr">
              <a:buNone/>
            </a:pPr>
            <a:r>
              <a:rPr lang="cs-CZ" dirty="0" err="1" smtClean="0">
                <a:latin typeface="Calibri" pitchFamily="34" charset="0"/>
              </a:rPr>
              <a:t>Hast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du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zu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Hause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ein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Tier</a:t>
            </a:r>
            <a:r>
              <a:rPr lang="cs-CZ" dirty="0" smtClean="0">
                <a:latin typeface="Calibri" pitchFamily="34" charset="0"/>
              </a:rPr>
              <a:t>?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ODPOVĚZ  ZA 300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491880" y="602128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699792" y="4653136"/>
            <a:ext cx="4320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alibri" pitchFamily="34" charset="0"/>
              </a:rPr>
              <a:t>Ja</a:t>
            </a:r>
            <a:r>
              <a:rPr lang="cs-CZ" dirty="0" smtClean="0">
                <a:latin typeface="Calibri" pitchFamily="34" charset="0"/>
              </a:rPr>
              <a:t>, </a:t>
            </a:r>
            <a:r>
              <a:rPr lang="cs-CZ" dirty="0" err="1" smtClean="0">
                <a:latin typeface="Calibri" pitchFamily="34" charset="0"/>
              </a:rPr>
              <a:t>ich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habe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zu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Hause</a:t>
            </a:r>
            <a:r>
              <a:rPr lang="cs-CZ" dirty="0" smtClean="0">
                <a:latin typeface="Calibri" pitchFamily="34" charset="0"/>
              </a:rPr>
              <a:t> …..  / </a:t>
            </a:r>
            <a:r>
              <a:rPr lang="cs-CZ" dirty="0" err="1" smtClean="0">
                <a:latin typeface="Calibri" pitchFamily="34" charset="0"/>
              </a:rPr>
              <a:t>Nein</a:t>
            </a:r>
            <a:r>
              <a:rPr lang="cs-CZ" dirty="0" smtClean="0">
                <a:latin typeface="Calibri" pitchFamily="34" charset="0"/>
              </a:rPr>
              <a:t>, </a:t>
            </a:r>
            <a:r>
              <a:rPr lang="cs-CZ" dirty="0" err="1" smtClean="0">
                <a:latin typeface="Calibri" pitchFamily="34" charset="0"/>
              </a:rPr>
              <a:t>ich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habe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zu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Hause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kein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Tier</a:t>
            </a:r>
            <a:r>
              <a:rPr lang="cs-CZ" dirty="0" smtClean="0">
                <a:latin typeface="Calibri" pitchFamily="34" charset="0"/>
              </a:rPr>
              <a:t>.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347864" y="3861048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smtClean="0"/>
              <a:t>ODPOVĚZ</a:t>
            </a:r>
            <a:r>
              <a:rPr lang="cs-CZ" dirty="0" smtClean="0"/>
              <a:t>:</a:t>
            </a:r>
          </a:p>
          <a:p>
            <a:pPr algn="ctr">
              <a:buNone/>
            </a:pPr>
            <a:r>
              <a:rPr lang="cs-CZ" dirty="0" err="1" smtClean="0">
                <a:latin typeface="Calibri" pitchFamily="34" charset="0"/>
              </a:rPr>
              <a:t>Wann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feiern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wir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Weihnachten</a:t>
            </a:r>
            <a:r>
              <a:rPr lang="cs-CZ" dirty="0" smtClean="0">
                <a:latin typeface="Calibri" pitchFamily="34" charset="0"/>
              </a:rPr>
              <a:t>?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ODPOVĚZ  ZA 400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419872" y="594928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131840" y="4509120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alibri" pitchFamily="34" charset="0"/>
              </a:rPr>
              <a:t>Wir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feiern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Weihnachten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im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Dezember</a:t>
            </a:r>
            <a:r>
              <a:rPr lang="cs-CZ" dirty="0" smtClean="0">
                <a:latin typeface="Calibri" pitchFamily="34" charset="0"/>
              </a:rPr>
              <a:t>.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203848" y="3501008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u="sng" dirty="0" smtClean="0"/>
              <a:t>ODPOVĚZ:</a:t>
            </a:r>
          </a:p>
          <a:p>
            <a:pPr algn="ctr">
              <a:buNone/>
            </a:pPr>
            <a:r>
              <a:rPr lang="cs-CZ" dirty="0" err="1" smtClean="0">
                <a:latin typeface="Calibri" pitchFamily="34" charset="0"/>
              </a:rPr>
              <a:t>Wie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sp</a:t>
            </a:r>
            <a:r>
              <a:rPr lang="cs-CZ" dirty="0" err="1" smtClean="0">
                <a:latin typeface="Calibri" pitchFamily="34" charset="0"/>
                <a:cs typeface="Arial"/>
              </a:rPr>
              <a:t>ät</a:t>
            </a:r>
            <a:r>
              <a:rPr lang="cs-CZ" dirty="0" smtClean="0">
                <a:latin typeface="Calibri" pitchFamily="34" charset="0"/>
                <a:cs typeface="Arial"/>
              </a:rPr>
              <a:t> </a:t>
            </a:r>
            <a:r>
              <a:rPr lang="cs-CZ" dirty="0" err="1" smtClean="0">
                <a:latin typeface="Calibri" pitchFamily="34" charset="0"/>
                <a:cs typeface="Arial"/>
              </a:rPr>
              <a:t>ist</a:t>
            </a:r>
            <a:r>
              <a:rPr lang="cs-CZ" dirty="0" smtClean="0">
                <a:latin typeface="Calibri" pitchFamily="34" charset="0"/>
                <a:cs typeface="Arial"/>
              </a:rPr>
              <a:t> es?</a:t>
            </a:r>
            <a:endParaRPr lang="cs-CZ" dirty="0" smtClean="0">
              <a:latin typeface="Calibri" pitchFamily="34" charset="0"/>
            </a:endParaRP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ODPOVĚZ ZA 500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419872" y="6165304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95736" y="4869160"/>
            <a:ext cx="4680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Calibri" pitchFamily="34" charset="0"/>
              </a:rPr>
              <a:t>Es </a:t>
            </a:r>
            <a:r>
              <a:rPr lang="cs-CZ" dirty="0" err="1" smtClean="0">
                <a:latin typeface="Calibri" pitchFamily="34" charset="0"/>
              </a:rPr>
              <a:t>ist</a:t>
            </a:r>
            <a:r>
              <a:rPr lang="cs-CZ" dirty="0" smtClean="0">
                <a:latin typeface="Calibri" pitchFamily="34" charset="0"/>
              </a:rPr>
              <a:t>…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419872" y="3933056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>
                <a:latin typeface="Calibri" pitchFamily="34" charset="0"/>
              </a:rPr>
              <a:t>Řekni hlavní město Rakouska.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REÁLIE  ZA 100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275856" y="602128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475656" y="4653136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alibri" pitchFamily="34" charset="0"/>
              </a:rPr>
              <a:t>Wien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347864" y="3789040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>
                <a:latin typeface="Calibri" pitchFamily="34" charset="0"/>
              </a:rPr>
              <a:t>Se kterými státy sousedí Česká republika?</a:t>
            </a:r>
          </a:p>
          <a:p>
            <a:pPr algn="ctr">
              <a:buNone/>
            </a:pPr>
            <a:r>
              <a:rPr lang="cs-CZ" dirty="0" smtClean="0">
                <a:latin typeface="Calibri" pitchFamily="34" charset="0"/>
              </a:rPr>
              <a:t>Vyjmenuj je německy. 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REÁLIE  ZA 200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275856" y="6093296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987824" y="4941168"/>
            <a:ext cx="3096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alibri" pitchFamily="34" charset="0"/>
              </a:rPr>
              <a:t>Deutschland</a:t>
            </a:r>
            <a:r>
              <a:rPr lang="cs-CZ" dirty="0" smtClean="0">
                <a:latin typeface="Calibri" pitchFamily="34" charset="0"/>
              </a:rPr>
              <a:t> – Polen – </a:t>
            </a:r>
            <a:r>
              <a:rPr lang="cs-CZ" dirty="0" err="1" smtClean="0">
                <a:latin typeface="Calibri" pitchFamily="34" charset="0"/>
              </a:rPr>
              <a:t>die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Slowakei</a:t>
            </a:r>
            <a:r>
              <a:rPr lang="cs-CZ" dirty="0" smtClean="0">
                <a:latin typeface="Calibri" pitchFamily="34" charset="0"/>
              </a:rPr>
              <a:t> - </a:t>
            </a:r>
            <a:r>
              <a:rPr lang="cs-CZ" dirty="0" err="1" smtClean="0">
                <a:latin typeface="Calibri" pitchFamily="34" charset="0"/>
                <a:cs typeface="Arial"/>
              </a:rPr>
              <a:t>Österreich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2987824" y="4005064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>
                <a:latin typeface="Calibri" pitchFamily="34" charset="0"/>
              </a:rPr>
              <a:t>Řekni, čím se platí v Německu, Rakousku a Švýcarsku.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REÁLIE  ZA 300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131840" y="602128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699792" y="4725144"/>
            <a:ext cx="3960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Calibri" pitchFamily="34" charset="0"/>
              </a:rPr>
              <a:t>V Německu a Rakousku eury, ve Švýcarsku švýcarskými franky.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2843808" y="3573016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2400" u="sng" dirty="0" smtClean="0">
                <a:latin typeface="Calibri" pitchFamily="34" charset="0"/>
              </a:rPr>
              <a:t>Co patří do Vídně?</a:t>
            </a:r>
          </a:p>
          <a:p>
            <a:pPr algn="ctr">
              <a:buNone/>
            </a:pPr>
            <a:r>
              <a:rPr lang="cs-CZ" sz="2400" dirty="0" smtClean="0">
                <a:latin typeface="Calibri" pitchFamily="34" charset="0"/>
              </a:rPr>
              <a:t> </a:t>
            </a:r>
            <a:r>
              <a:rPr lang="cs-CZ" sz="2400" dirty="0" err="1" smtClean="0">
                <a:latin typeface="Calibri" pitchFamily="34" charset="0"/>
              </a:rPr>
              <a:t>Prater</a:t>
            </a:r>
            <a:r>
              <a:rPr lang="cs-CZ" sz="2400" dirty="0" smtClean="0">
                <a:latin typeface="Calibri" pitchFamily="34" charset="0"/>
              </a:rPr>
              <a:t> – </a:t>
            </a:r>
            <a:r>
              <a:rPr lang="cs-CZ" sz="2400" dirty="0" err="1" smtClean="0">
                <a:latin typeface="Calibri" pitchFamily="34" charset="0"/>
              </a:rPr>
              <a:t>Sacher</a:t>
            </a:r>
            <a:r>
              <a:rPr lang="cs-CZ" sz="2400" dirty="0" smtClean="0">
                <a:latin typeface="Calibri" pitchFamily="34" charset="0"/>
              </a:rPr>
              <a:t> </a:t>
            </a:r>
            <a:r>
              <a:rPr lang="cs-CZ" sz="2400" dirty="0" err="1" smtClean="0">
                <a:latin typeface="Calibri" pitchFamily="34" charset="0"/>
              </a:rPr>
              <a:t>Torte</a:t>
            </a:r>
            <a:r>
              <a:rPr lang="cs-CZ" sz="2400" dirty="0" smtClean="0">
                <a:latin typeface="Calibri" pitchFamily="34" charset="0"/>
              </a:rPr>
              <a:t> – </a:t>
            </a:r>
            <a:r>
              <a:rPr lang="cs-CZ" sz="2400" dirty="0" err="1" smtClean="0">
                <a:latin typeface="Calibri" pitchFamily="34" charset="0"/>
              </a:rPr>
              <a:t>Reichstag</a:t>
            </a:r>
            <a:r>
              <a:rPr lang="cs-CZ" sz="2400" dirty="0" smtClean="0">
                <a:latin typeface="Calibri" pitchFamily="34" charset="0"/>
              </a:rPr>
              <a:t> – </a:t>
            </a:r>
            <a:r>
              <a:rPr lang="cs-CZ" sz="2400" dirty="0" err="1" smtClean="0">
                <a:latin typeface="Calibri" pitchFamily="34" charset="0"/>
              </a:rPr>
              <a:t>Donau</a:t>
            </a:r>
            <a:r>
              <a:rPr lang="cs-CZ" sz="2400" dirty="0" smtClean="0">
                <a:latin typeface="Calibri" pitchFamily="34" charset="0"/>
              </a:rPr>
              <a:t> - Euro</a:t>
            </a: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REÁLIE  ZA 400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203848" y="594928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115616" y="4437112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>
                <a:latin typeface="Calibri" pitchFamily="34" charset="0"/>
              </a:rPr>
              <a:t>Prater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Sacher</a:t>
            </a:r>
            <a:r>
              <a:rPr lang="cs-CZ" dirty="0" smtClean="0">
                <a:latin typeface="Calibri" pitchFamily="34" charset="0"/>
              </a:rPr>
              <a:t> </a:t>
            </a:r>
            <a:r>
              <a:rPr lang="cs-CZ" dirty="0" err="1" smtClean="0">
                <a:latin typeface="Calibri" pitchFamily="34" charset="0"/>
              </a:rPr>
              <a:t>Torte</a:t>
            </a:r>
            <a:r>
              <a:rPr lang="cs-CZ" dirty="0" smtClean="0">
                <a:latin typeface="Calibri" pitchFamily="34" charset="0"/>
              </a:rPr>
              <a:t> – </a:t>
            </a:r>
            <a:r>
              <a:rPr lang="cs-CZ" dirty="0" err="1" smtClean="0">
                <a:latin typeface="Calibri" pitchFamily="34" charset="0"/>
              </a:rPr>
              <a:t>Donau</a:t>
            </a:r>
            <a:r>
              <a:rPr lang="cs-CZ" dirty="0" smtClean="0">
                <a:latin typeface="Calibri" pitchFamily="34" charset="0"/>
              </a:rPr>
              <a:t> - Euro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2843808" y="3573016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sz="2400" u="sng" dirty="0" smtClean="0">
                <a:latin typeface="Calibri" pitchFamily="34" charset="0"/>
              </a:rPr>
              <a:t>Vysvětli, co pojmenovávají tyto názvy a pokud to jde, přelož je</a:t>
            </a:r>
            <a:r>
              <a:rPr lang="cs-CZ" sz="2400" dirty="0" smtClean="0">
                <a:latin typeface="Calibri" pitchFamily="34" charset="0"/>
              </a:rPr>
              <a:t>: </a:t>
            </a:r>
          </a:p>
          <a:p>
            <a:pPr algn="ctr">
              <a:buNone/>
            </a:pPr>
            <a:r>
              <a:rPr lang="cs-CZ" sz="2400" dirty="0" err="1" smtClean="0">
                <a:latin typeface="Calibri" pitchFamily="34" charset="0"/>
              </a:rPr>
              <a:t>Elbe</a:t>
            </a:r>
            <a:r>
              <a:rPr lang="cs-CZ" sz="2400" dirty="0" smtClean="0">
                <a:latin typeface="Calibri" pitchFamily="34" charset="0"/>
              </a:rPr>
              <a:t> – </a:t>
            </a:r>
            <a:r>
              <a:rPr lang="cs-CZ" sz="2400" dirty="0" err="1" smtClean="0">
                <a:latin typeface="Calibri" pitchFamily="34" charset="0"/>
              </a:rPr>
              <a:t>Donau</a:t>
            </a:r>
            <a:r>
              <a:rPr lang="cs-CZ" sz="2400" dirty="0" smtClean="0">
                <a:latin typeface="Calibri" pitchFamily="34" charset="0"/>
              </a:rPr>
              <a:t> - </a:t>
            </a:r>
            <a:r>
              <a:rPr lang="cs-CZ" sz="2400" dirty="0" err="1" smtClean="0">
                <a:latin typeface="Calibri" pitchFamily="34" charset="0"/>
              </a:rPr>
              <a:t>Ostsee</a:t>
            </a:r>
            <a:r>
              <a:rPr lang="cs-CZ" sz="2400" dirty="0" smtClean="0">
                <a:latin typeface="Calibri" pitchFamily="34" charset="0"/>
              </a:rPr>
              <a:t> – </a:t>
            </a:r>
            <a:r>
              <a:rPr lang="cs-CZ" sz="2400" dirty="0" err="1" smtClean="0">
                <a:latin typeface="Calibri" pitchFamily="34" charset="0"/>
              </a:rPr>
              <a:t>Nordsee</a:t>
            </a:r>
            <a:r>
              <a:rPr lang="cs-CZ" sz="2400" dirty="0" smtClean="0">
                <a:latin typeface="Calibri" pitchFamily="34" charset="0"/>
              </a:rPr>
              <a:t> –  </a:t>
            </a:r>
            <a:r>
              <a:rPr lang="cs-CZ" sz="2400" dirty="0" err="1" smtClean="0">
                <a:latin typeface="Calibri" pitchFamily="34" charset="0"/>
              </a:rPr>
              <a:t>Neuschwanstein</a:t>
            </a:r>
            <a:endParaRPr lang="cs-CZ" sz="2400" dirty="0" smtClean="0">
              <a:latin typeface="Calibri" pitchFamily="34" charset="0"/>
            </a:endParaRPr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REÁLIE  ZA 500</a:t>
            </a:r>
            <a:endParaRPr lang="cs-CZ" sz="3600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3491880" y="602128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843808" y="4437112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Calibri" pitchFamily="34" charset="0"/>
              </a:rPr>
              <a:t>Labe (řeka) – Dunaj (řeka) – Baltské moře – Severní moře –</a:t>
            </a:r>
            <a:r>
              <a:rPr lang="cs-CZ" dirty="0" err="1" smtClean="0">
                <a:latin typeface="Calibri" pitchFamily="34" charset="0"/>
              </a:rPr>
              <a:t>Neuschwanstein</a:t>
            </a:r>
            <a:r>
              <a:rPr lang="cs-CZ" dirty="0" smtClean="0">
                <a:latin typeface="Calibri" pitchFamily="34" charset="0"/>
              </a:rPr>
              <a:t> (hrad v Německu)</a:t>
            </a:r>
            <a:endParaRPr lang="cs-CZ" dirty="0">
              <a:latin typeface="Calibri" pitchFamily="34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491880" y="3573016"/>
            <a:ext cx="2880320" cy="72008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ODPOVĚĎ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200" dirty="0" smtClean="0"/>
              <a:t>Není-li uvedeno jinak,  vlastní práce autora.</a:t>
            </a:r>
          </a:p>
          <a:p>
            <a:pPr>
              <a:buNone/>
            </a:pPr>
            <a:endParaRPr lang="cs-CZ" sz="12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371</TotalTime>
  <Words>843</Words>
  <Application>Microsoft Office PowerPoint</Application>
  <PresentationFormat>Předvádění na obrazovce (4:3)</PresentationFormat>
  <Paragraphs>249</Paragraphs>
  <Slides>29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29</vt:i4>
      </vt:variant>
    </vt:vector>
  </HeadingPairs>
  <TitlesOfParts>
    <vt:vector size="31" baseType="lpstr">
      <vt:lpstr>Shluk</vt:lpstr>
      <vt:lpstr>Motiv sady Office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RISKUJ</vt:lpstr>
      <vt:lpstr>Snímek 3</vt:lpstr>
      <vt:lpstr>PŘELOŽ  ZA 100</vt:lpstr>
      <vt:lpstr>PŘELOŽ  ZA 200</vt:lpstr>
      <vt:lpstr>PŘELOŽ  ZA 300</vt:lpstr>
      <vt:lpstr>PŘELOŽ  ZA 400</vt:lpstr>
      <vt:lpstr>PŘELOŽ  ZA 500</vt:lpstr>
      <vt:lpstr>DOPLŇ  ZA 100</vt:lpstr>
      <vt:lpstr>DOPLŇ ZA 200</vt:lpstr>
      <vt:lpstr>DOPLŇ ZA 300</vt:lpstr>
      <vt:lpstr>DOPLŇ  ZA 400</vt:lpstr>
      <vt:lpstr>DOPLŇ  ZA 500</vt:lpstr>
      <vt:lpstr>VYJMENUJ  ZA 100</vt:lpstr>
      <vt:lpstr>VYJMENUJ  ZA 200</vt:lpstr>
      <vt:lpstr>VYJMENUJ  ZA 300</vt:lpstr>
      <vt:lpstr>VYJMENUJ  ZA 400</vt:lpstr>
      <vt:lpstr>VYJMENUJ  ZA 500</vt:lpstr>
      <vt:lpstr>ODPOVĚZ  ZA 100</vt:lpstr>
      <vt:lpstr>ODPOVĚZ  ZA 200</vt:lpstr>
      <vt:lpstr>ODPOVĚZ  ZA 300</vt:lpstr>
      <vt:lpstr>ODPOVĚZ  ZA 400</vt:lpstr>
      <vt:lpstr>ODPOVĚZ ZA 500</vt:lpstr>
      <vt:lpstr>REÁLIE  ZA 100</vt:lpstr>
      <vt:lpstr>REÁLIE  ZA 200</vt:lpstr>
      <vt:lpstr>REÁLIE  ZA 300</vt:lpstr>
      <vt:lpstr>REÁLIE  ZA 400</vt:lpstr>
      <vt:lpstr>REÁLIE  ZA 500</vt:lpstr>
      <vt:lpstr>Použité zdroje: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Základní škola Ústí nad Labem, Anežky České 702/17, příspěvková organizace   Číslo projektu: CZ.1.07/1.4.00/21.2887     Název projektu: „Učíme lépe a moderněji“  OP VK 1.4                   Výukový materiál</dc:title>
  <dc:creator>Jana Střížková</dc:creator>
  <cp:lastModifiedBy>Plockovi</cp:lastModifiedBy>
  <cp:revision>85</cp:revision>
  <dcterms:created xsi:type="dcterms:W3CDTF">2012-04-30T12:39:55Z</dcterms:created>
  <dcterms:modified xsi:type="dcterms:W3CDTF">2012-09-14T16:12:40Z</dcterms:modified>
</cp:coreProperties>
</file>