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8" r:id="rId3"/>
    <p:sldId id="256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2FC879B-D55A-467E-A4D0-59B95514DFD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B8EA785-ADA8-4433-A472-4710F4B9D2C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2FC879B-D55A-467E-A4D0-59B95514DFD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8EA785-ADA8-4433-A472-4710F4B9D2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2FC879B-D55A-467E-A4D0-59B95514DFD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B8EA785-ADA8-4433-A472-4710F4B9D2C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879B-D55A-467E-A4D0-59B95514DFD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EA785-ADA8-4433-A472-4710F4B9D2C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879B-D55A-467E-A4D0-59B95514DFD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EA785-ADA8-4433-A472-4710F4B9D2C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2FC879B-D55A-467E-A4D0-59B95514DFD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8EA785-ADA8-4433-A472-4710F4B9D2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879B-D55A-467E-A4D0-59B95514DFD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EA785-ADA8-4433-A472-4710F4B9D2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2FC879B-D55A-467E-A4D0-59B95514DFD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8EA785-ADA8-4433-A472-4710F4B9D2C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2FC879B-D55A-467E-A4D0-59B95514DFD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8EA785-ADA8-4433-A472-4710F4B9D2C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879B-D55A-467E-A4D0-59B95514DFD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EA785-ADA8-4433-A472-4710F4B9D2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879B-D55A-467E-A4D0-59B95514DFD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EA785-ADA8-4433-A472-4710F4B9D2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2FC879B-D55A-467E-A4D0-59B95514DFD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B8EA785-ADA8-4433-A472-4710F4B9D2C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vy_32_inovace_22_i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like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, i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don´t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like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b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4509120"/>
            <a:ext cx="6172200" cy="1371600"/>
          </a:xfrm>
        </p:spPr>
        <p:txBody>
          <a:bodyPr>
            <a:normAutofit lnSpcReduction="10000"/>
          </a:bodyPr>
          <a:lstStyle/>
          <a:p>
            <a:r>
              <a:rPr lang="cs-CZ" sz="2000" u="sng" dirty="0">
                <a:solidFill>
                  <a:srgbClr val="C00000"/>
                </a:solidFill>
              </a:rPr>
              <a:t>TÉMA:</a:t>
            </a: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b="0" dirty="0" smtClean="0">
                <a:solidFill>
                  <a:srgbClr val="C00000"/>
                </a:solidFill>
              </a:rPr>
              <a:t>I </a:t>
            </a:r>
            <a:r>
              <a:rPr lang="cs-CZ" sz="2000" b="0" dirty="0" err="1" smtClean="0">
                <a:solidFill>
                  <a:srgbClr val="C00000"/>
                </a:solidFill>
              </a:rPr>
              <a:t>like</a:t>
            </a:r>
            <a:r>
              <a:rPr lang="cs-CZ" sz="2000" b="0" dirty="0" smtClean="0">
                <a:solidFill>
                  <a:srgbClr val="C00000"/>
                </a:solidFill>
              </a:rPr>
              <a:t>, I </a:t>
            </a:r>
            <a:r>
              <a:rPr lang="cs-CZ" sz="2000" b="0" dirty="0" err="1" smtClean="0">
                <a:solidFill>
                  <a:srgbClr val="C00000"/>
                </a:solidFill>
              </a:rPr>
              <a:t>don´t</a:t>
            </a:r>
            <a:r>
              <a:rPr lang="cs-CZ" sz="2000" b="0" dirty="0" smtClean="0">
                <a:solidFill>
                  <a:srgbClr val="C00000"/>
                </a:solidFill>
              </a:rPr>
              <a:t> </a:t>
            </a:r>
            <a:r>
              <a:rPr lang="cs-CZ" sz="2000" b="0" dirty="0" err="1" smtClean="0">
                <a:solidFill>
                  <a:srgbClr val="C00000"/>
                </a:solidFill>
              </a:rPr>
              <a:t>like</a:t>
            </a:r>
            <a:endParaRPr lang="cs-CZ" sz="2000" b="0" dirty="0">
              <a:solidFill>
                <a:srgbClr val="C00000"/>
              </a:solidFill>
            </a:endParaRPr>
          </a:p>
          <a:p>
            <a:pPr lvl="0"/>
            <a:r>
              <a:rPr lang="cs-CZ" sz="2000" u="sng" dirty="0">
                <a:solidFill>
                  <a:srgbClr val="C00000"/>
                </a:solidFill>
              </a:rPr>
              <a:t>ČÍSLO PROJEKTU:</a:t>
            </a: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b="0" dirty="0">
                <a:solidFill>
                  <a:srgbClr val="C00000"/>
                </a:solidFill>
              </a:rPr>
              <a:t>CZ.1.07/1.4.00/21.0360</a:t>
            </a:r>
            <a:endParaRPr lang="cs-CZ" sz="2000" b="0" u="sng" dirty="0">
              <a:solidFill>
                <a:srgbClr val="C00000"/>
              </a:solidFill>
            </a:endParaRPr>
          </a:p>
          <a:p>
            <a:r>
              <a:rPr lang="cs-CZ" sz="2000" u="sng" dirty="0">
                <a:solidFill>
                  <a:srgbClr val="C00000"/>
                </a:solidFill>
              </a:rPr>
              <a:t>ANOTACE:</a:t>
            </a: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b="0" dirty="0">
                <a:solidFill>
                  <a:srgbClr val="C00000"/>
                </a:solidFill>
              </a:rPr>
              <a:t>Materiál k interaktivní tabuli -         Angličtina pro 3. ročník ZŠ, I </a:t>
            </a:r>
            <a:r>
              <a:rPr lang="cs-CZ" sz="2000" b="0" dirty="0" err="1">
                <a:solidFill>
                  <a:srgbClr val="C00000"/>
                </a:solidFill>
              </a:rPr>
              <a:t>like</a:t>
            </a:r>
            <a:r>
              <a:rPr lang="cs-CZ" sz="2000" b="0" dirty="0">
                <a:solidFill>
                  <a:srgbClr val="C00000"/>
                </a:solidFill>
              </a:rPr>
              <a:t>, I </a:t>
            </a:r>
            <a:r>
              <a:rPr lang="cs-CZ" sz="2000" b="0" dirty="0" err="1">
                <a:solidFill>
                  <a:srgbClr val="C00000"/>
                </a:solidFill>
              </a:rPr>
              <a:t>don´t</a:t>
            </a:r>
            <a:r>
              <a:rPr lang="cs-CZ" sz="2000" b="0" dirty="0">
                <a:solidFill>
                  <a:srgbClr val="C00000"/>
                </a:solidFill>
              </a:rPr>
              <a:t> </a:t>
            </a:r>
            <a:r>
              <a:rPr lang="cs-CZ" sz="2000" b="0" dirty="0" err="1">
                <a:solidFill>
                  <a:srgbClr val="C00000"/>
                </a:solidFill>
              </a:rPr>
              <a:t>like</a:t>
            </a:r>
            <a:endParaRPr lang="cs-CZ" sz="2000" b="0" dirty="0">
              <a:solidFill>
                <a:srgbClr val="C00000"/>
              </a:solidFill>
            </a:endParaRPr>
          </a:p>
          <a:p>
            <a:pPr lvl="0"/>
            <a:endParaRPr lang="cs-CZ" sz="2000" b="0" dirty="0">
              <a:solidFill>
                <a:srgbClr val="C00000"/>
              </a:solidFill>
            </a:endParaRPr>
          </a:p>
          <a:p>
            <a:endParaRPr lang="cs-CZ" sz="20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873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201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785794"/>
            <a:ext cx="8501122" cy="1946752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Procvič si věty „Mám rád(a)…“ a „Nemám rád(a)…“</a:t>
            </a:r>
            <a:endParaRPr lang="cs-CZ" sz="4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0" y="2928934"/>
            <a:ext cx="6172200" cy="3445988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tx1"/>
                </a:solidFill>
              </a:rPr>
              <a:t>Představ si, že jsi malá (malý) myška (myšák) a napiš, co máš a nemáš rád(a).</a:t>
            </a:r>
            <a:endParaRPr lang="cs-CZ" sz="3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5438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berunka\AppData\Local\Microsoft\Windows\Temporary Internet Files\Content.IE5\P2UHG1EI\MC900215429[1].wmf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 bwMode="auto">
          <a:xfrm>
            <a:off x="5857884" y="1357298"/>
            <a:ext cx="2767343" cy="2213572"/>
          </a:xfrm>
          <a:prstGeom prst="rect">
            <a:avLst/>
          </a:prstGeom>
          <a:noFill/>
        </p:spPr>
      </p:pic>
      <p:sp>
        <p:nvSpPr>
          <p:cNvPr id="35" name="Zástupný symbol pro obsah 34"/>
          <p:cNvSpPr>
            <a:spLocks noGrp="1"/>
          </p:cNvSpPr>
          <p:nvPr>
            <p:ph sz="quarter" idx="4"/>
          </p:nvPr>
        </p:nvSpPr>
        <p:spPr>
          <a:xfrm>
            <a:off x="357158" y="2928934"/>
            <a:ext cx="8215370" cy="331946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1. ………………………………………………..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2. ………………………………………………..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3. ………………………………………………..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4. …………………………………………………………………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5. …………………………………………………………………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6. …………………………………………………………………</a:t>
            </a:r>
            <a:endParaRPr lang="cs-CZ" dirty="0"/>
          </a:p>
        </p:txBody>
      </p:sp>
      <p:sp>
        <p:nvSpPr>
          <p:cNvPr id="33" name="Zástupný symbol pro text 32"/>
          <p:cNvSpPr>
            <a:spLocks noGrp="1"/>
          </p:cNvSpPr>
          <p:nvPr>
            <p:ph type="body" sz="quarter" idx="1"/>
          </p:nvPr>
        </p:nvSpPr>
        <p:spPr>
          <a:xfrm>
            <a:off x="428596" y="857232"/>
            <a:ext cx="3657600" cy="2002156"/>
          </a:xfrm>
        </p:spPr>
        <p:txBody>
          <a:bodyPr/>
          <a:lstStyle/>
          <a:p>
            <a:r>
              <a:rPr lang="cs-CZ" dirty="0" smtClean="0"/>
              <a:t>ryba 		zelenina                         </a:t>
            </a:r>
          </a:p>
          <a:p>
            <a:r>
              <a:rPr lang="cs-CZ" dirty="0" smtClean="0"/>
              <a:t>zmrzlina	salát</a:t>
            </a:r>
          </a:p>
          <a:p>
            <a:r>
              <a:rPr lang="cs-CZ" dirty="0" smtClean="0"/>
              <a:t>jablko		pomeranč</a:t>
            </a:r>
            <a:endParaRPr lang="cs-CZ" dirty="0"/>
          </a:p>
        </p:txBody>
      </p:sp>
      <p:sp>
        <p:nvSpPr>
          <p:cNvPr id="1027" name="PubOvalCallout"/>
          <p:cNvSpPr>
            <a:spLocks noEditPoints="1" noChangeArrowheads="1"/>
          </p:cNvSpPr>
          <p:nvPr/>
        </p:nvSpPr>
        <p:spPr bwMode="auto">
          <a:xfrm>
            <a:off x="5143504" y="0"/>
            <a:ext cx="2500330" cy="1600200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/>
              <a:t>Hello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mouse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52" name="Picture 28" descr="C:\Users\berunka\AppData\Local\Microsoft\Windows\Temporary Internet Files\Content.IE5\P2UHG1EI\MC9004343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85728"/>
            <a:ext cx="1071570" cy="1084730"/>
          </a:xfrm>
          <a:prstGeom prst="rect">
            <a:avLst/>
          </a:prstGeom>
          <a:noFill/>
        </p:spPr>
      </p:pic>
      <p:pic>
        <p:nvPicPr>
          <p:cNvPr id="1053" name="Picture 29" descr="C:\Users\berunka\AppData\Local\Microsoft\Windows\Temporary Internet Files\Content.IE5\RKNQXBQ2\MC90043437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78" y="357166"/>
            <a:ext cx="1193081" cy="10715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Picture 2" descr="C:\Users\berunka\AppData\Local\Microsoft\Windows\Temporary Internet Files\Content.IE5\P2UHG1EI\MC900215429[1].wm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857884" y="1357298"/>
            <a:ext cx="2767343" cy="2213572"/>
          </a:xfrm>
          <a:prstGeom prst="rect">
            <a:avLst/>
          </a:prstGeom>
          <a:noFill/>
        </p:spPr>
      </p:pic>
      <p:sp>
        <p:nvSpPr>
          <p:cNvPr id="8" name="Zástupný symbol pro obsah 34"/>
          <p:cNvSpPr txBox="1">
            <a:spLocks/>
          </p:cNvSpPr>
          <p:nvPr/>
        </p:nvSpPr>
        <p:spPr>
          <a:xfrm>
            <a:off x="357158" y="2928934"/>
            <a:ext cx="8215370" cy="3319466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1.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like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fish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2.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like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ice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cream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3.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 </a:t>
            </a:r>
            <a:r>
              <a:rPr kumimoji="0" lang="cs-CZ" sz="2400" b="0" i="0" u="none" strike="noStrike" kern="1200" cap="none" spc="0" normalizeH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like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apple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4. </a:t>
            </a:r>
            <a:r>
              <a:rPr lang="cs-CZ" sz="2400" dirty="0" smtClean="0">
                <a:solidFill>
                  <a:srgbClr val="00B0F0"/>
                </a:solidFill>
              </a:rPr>
              <a:t>I don´t </a:t>
            </a:r>
            <a:r>
              <a:rPr lang="cs-CZ" sz="2400" dirty="0" err="1" smtClean="0">
                <a:solidFill>
                  <a:srgbClr val="00B0F0"/>
                </a:solidFill>
              </a:rPr>
              <a:t>like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</a:rPr>
              <a:t>vegetables</a:t>
            </a:r>
            <a:r>
              <a:rPr lang="cs-CZ" sz="2400" dirty="0" smtClean="0">
                <a:solidFill>
                  <a:srgbClr val="00B0F0"/>
                </a:solidFill>
              </a:rPr>
              <a:t>.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5.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 don´t </a:t>
            </a:r>
            <a:r>
              <a:rPr kumimoji="0" lang="cs-CZ" sz="2400" b="0" i="0" u="none" strike="noStrike" kern="1200" cap="none" spc="0" normalizeH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like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salad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6.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 don´t </a:t>
            </a:r>
            <a:r>
              <a:rPr kumimoji="0" lang="cs-CZ" sz="2400" b="0" i="0" u="none" strike="noStrike" kern="1200" cap="none" spc="0" normalizeH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like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orange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text 32"/>
          <p:cNvSpPr txBox="1">
            <a:spLocks/>
          </p:cNvSpPr>
          <p:nvPr/>
        </p:nvSpPr>
        <p:spPr>
          <a:xfrm>
            <a:off x="428596" y="857232"/>
            <a:ext cx="3786214" cy="2002156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vert="horz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ryba 		zelenina                     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zmrzlina	salát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jablko		pomeranč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Picture 28" descr="C:\Users\berunka\AppData\Local\Microsoft\Windows\Temporary Internet Files\Content.IE5\P2UHG1EI\MC9004343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85728"/>
            <a:ext cx="1071570" cy="1084730"/>
          </a:xfrm>
          <a:prstGeom prst="rect">
            <a:avLst/>
          </a:prstGeom>
          <a:noFill/>
        </p:spPr>
      </p:pic>
      <p:pic>
        <p:nvPicPr>
          <p:cNvPr id="11" name="Picture 29" descr="C:\Users\berunka\AppData\Local\Microsoft\Windows\Temporary Internet Files\Content.IE5\RKNQXBQ2\MC90043437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78" y="357166"/>
            <a:ext cx="1193081" cy="1071545"/>
          </a:xfrm>
          <a:prstGeom prst="rect">
            <a:avLst/>
          </a:prstGeom>
          <a:noFill/>
        </p:spPr>
      </p:pic>
      <p:sp>
        <p:nvSpPr>
          <p:cNvPr id="13" name="PubOvalCallout"/>
          <p:cNvSpPr>
            <a:spLocks noEditPoints="1" noChangeArrowheads="1"/>
          </p:cNvSpPr>
          <p:nvPr/>
        </p:nvSpPr>
        <p:spPr bwMode="auto">
          <a:xfrm>
            <a:off x="5286380" y="0"/>
            <a:ext cx="2500330" cy="1600200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/>
              <a:t>Hello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mouse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539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165</TotalTime>
  <Words>156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ZŠ a MŠ Březno Autor: mgr. Miroslava němečková název: vy_32_inovace_22_i like, i don´t like </vt:lpstr>
      <vt:lpstr>Procvič si věty „Mám rád(a)…“ a „Nemám rád(a)…“</vt:lpstr>
      <vt:lpstr>       </vt:lpstr>
      <vt:lpstr>Prezentace aplikace PowerPoint</vt:lpstr>
      <vt:lpstr>Zdroje: microsoft power point - klipart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 SI SLOVNÍ ZÁSOBU</dc:title>
  <dc:creator>berunka</dc:creator>
  <cp:lastModifiedBy>Mirka Němečková</cp:lastModifiedBy>
  <cp:revision>18</cp:revision>
  <dcterms:created xsi:type="dcterms:W3CDTF">2012-03-25T12:59:10Z</dcterms:created>
  <dcterms:modified xsi:type="dcterms:W3CDTF">2012-05-24T06:20:13Z</dcterms:modified>
</cp:coreProperties>
</file>