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60" r:id="rId5"/>
    <p:sldId id="258" r:id="rId6"/>
    <p:sldId id="261" r:id="rId7"/>
    <p:sldId id="259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60A7F15-D1E3-404D-ABFE-DBBD9BD33A9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27C17D6-11B8-4C03-9280-7F562C83066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60A7F15-D1E3-404D-ABFE-DBBD9BD33A9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27C17D6-11B8-4C03-9280-7F562C83066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60A7F15-D1E3-404D-ABFE-DBBD9BD33A9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27C17D6-11B8-4C03-9280-7F562C83066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A7F15-D1E3-404D-ABFE-DBBD9BD33A9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C17D6-11B8-4C03-9280-7F562C83066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A7F15-D1E3-404D-ABFE-DBBD9BD33A9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C17D6-11B8-4C03-9280-7F562C83066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60A7F15-D1E3-404D-ABFE-DBBD9BD33A9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27C17D6-11B8-4C03-9280-7F562C83066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A7F15-D1E3-404D-ABFE-DBBD9BD33A9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C17D6-11B8-4C03-9280-7F562C8306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60A7F15-D1E3-404D-ABFE-DBBD9BD33A9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27C17D6-11B8-4C03-9280-7F562C83066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60A7F15-D1E3-404D-ABFE-DBBD9BD33A9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27C17D6-11B8-4C03-9280-7F562C83066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A7F15-D1E3-404D-ABFE-DBBD9BD33A9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C17D6-11B8-4C03-9280-7F562C8306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A7F15-D1E3-404D-ABFE-DBBD9BD33A9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7C17D6-11B8-4C03-9280-7F562C8306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60A7F15-D1E3-404D-ABFE-DBBD9BD33A9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27C17D6-11B8-4C03-9280-7F562C83066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61964" y="2420888"/>
            <a:ext cx="6172200" cy="1894362"/>
          </a:xfrm>
        </p:spPr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 školy: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ZŠ a MŠ Březno</a:t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Autor: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mgr.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 Miroslava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němečková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vy_32_inovace_29_osmisměrka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33439" y="4581128"/>
            <a:ext cx="6172200" cy="1371600"/>
          </a:xfrm>
        </p:spPr>
        <p:txBody>
          <a:bodyPr/>
          <a:lstStyle/>
          <a:p>
            <a:r>
              <a:rPr lang="cs-CZ" u="sng" dirty="0">
                <a:solidFill>
                  <a:srgbClr val="C00000"/>
                </a:solidFill>
              </a:rPr>
              <a:t>TÉMA: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 err="1" smtClean="0">
                <a:solidFill>
                  <a:srgbClr val="C00000"/>
                </a:solidFill>
              </a:rPr>
              <a:t>Osmisměrka</a:t>
            </a:r>
            <a:endParaRPr lang="cs-CZ" b="0" dirty="0">
              <a:solidFill>
                <a:srgbClr val="C00000"/>
              </a:solidFill>
            </a:endParaRPr>
          </a:p>
          <a:p>
            <a:pPr lvl="0"/>
            <a:r>
              <a:rPr lang="cs-CZ" u="sng" dirty="0">
                <a:solidFill>
                  <a:srgbClr val="C00000"/>
                </a:solidFill>
              </a:rPr>
              <a:t>ČÍSLO PROJEKTU: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CZ.1.07/1.4.00/21.0360</a:t>
            </a:r>
            <a:endParaRPr lang="cs-CZ" b="0" u="sng" dirty="0">
              <a:solidFill>
                <a:srgbClr val="C00000"/>
              </a:solidFill>
            </a:endParaRPr>
          </a:p>
          <a:p>
            <a:r>
              <a:rPr lang="cs-CZ" u="sng" dirty="0">
                <a:solidFill>
                  <a:srgbClr val="C00000"/>
                </a:solidFill>
              </a:rPr>
              <a:t>ANOTACE: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Materiál k interaktivní tabuli -         Angličtina pro 3. ročník ZŠ, </a:t>
            </a:r>
            <a:r>
              <a:rPr lang="cs-CZ" b="0" dirty="0" err="1">
                <a:solidFill>
                  <a:srgbClr val="C00000"/>
                </a:solidFill>
              </a:rPr>
              <a:t>Osmisměrka</a:t>
            </a:r>
            <a:endParaRPr lang="cs-CZ" b="0" dirty="0">
              <a:solidFill>
                <a:srgbClr val="C00000"/>
              </a:solidFill>
            </a:endParaRPr>
          </a:p>
          <a:p>
            <a:pPr lvl="0"/>
            <a:endParaRPr lang="cs-CZ" b="0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6672"/>
            <a:ext cx="3457575" cy="6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41211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71670" y="2500306"/>
            <a:ext cx="6172200" cy="1894362"/>
          </a:xfrm>
        </p:spPr>
        <p:txBody>
          <a:bodyPr>
            <a:normAutofit/>
          </a:bodyPr>
          <a:lstStyle/>
          <a:p>
            <a:r>
              <a:rPr lang="cs-CZ" sz="6600" dirty="0" err="1" smtClean="0">
                <a:solidFill>
                  <a:schemeClr val="accent3">
                    <a:lumMod val="75000"/>
                  </a:schemeClr>
                </a:solidFill>
              </a:rPr>
              <a:t>Osmisměrka</a:t>
            </a:r>
            <a:endParaRPr lang="cs-CZ" sz="6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28860" y="5000636"/>
            <a:ext cx="6172200" cy="13716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Opakování slovní zásoby.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857760"/>
            <a:ext cx="7467600" cy="1714504"/>
          </a:xfrm>
        </p:spPr>
        <p:txBody>
          <a:bodyPr>
            <a:normAutofit fontScale="90000"/>
          </a:bodyPr>
          <a:lstStyle/>
          <a:p>
            <a:r>
              <a:rPr lang="cs-CZ" sz="2900" dirty="0" smtClean="0">
                <a:solidFill>
                  <a:schemeClr val="tx1"/>
                </a:solidFill>
              </a:rPr>
              <a:t>    Ruka, vlasy,noha, hlava, pusa, oko, ucho,  </a:t>
            </a:r>
            <a:br>
              <a:rPr lang="cs-CZ" sz="2900" dirty="0" smtClean="0">
                <a:solidFill>
                  <a:schemeClr val="tx1"/>
                </a:solidFill>
              </a:rPr>
            </a:br>
            <a:r>
              <a:rPr lang="cs-CZ" sz="2900" dirty="0" smtClean="0">
                <a:solidFill>
                  <a:schemeClr val="tx1"/>
                </a:solidFill>
              </a:rPr>
              <a:t>    obličej, nos, paže</a:t>
            </a:r>
            <a:r>
              <a:rPr lang="cs-CZ" sz="2900" dirty="0" smtClean="0"/>
              <a:t/>
            </a:r>
            <a:br>
              <a:rPr lang="cs-CZ" sz="29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3100" u="sng" dirty="0" smtClean="0">
                <a:solidFill>
                  <a:schemeClr val="tx1"/>
                </a:solidFill>
              </a:rPr>
              <a:t>TAJENKA:</a:t>
            </a:r>
            <a:r>
              <a:rPr lang="cs-CZ" sz="3100" dirty="0" smtClean="0">
                <a:solidFill>
                  <a:schemeClr val="tx1"/>
                </a:solidFill>
              </a:rPr>
              <a:t> ……………………………………..</a:t>
            </a:r>
            <a:endParaRPr lang="cs-CZ" sz="3100" dirty="0">
              <a:solidFill>
                <a:schemeClr val="tx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1428729" y="500042"/>
          <a:ext cx="5929357" cy="414340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47051"/>
                <a:gridCol w="847051"/>
                <a:gridCol w="847051"/>
                <a:gridCol w="847051"/>
                <a:gridCol w="847051"/>
                <a:gridCol w="847051"/>
                <a:gridCol w="847051"/>
              </a:tblGrid>
              <a:tr h="591915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C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</a:tr>
              <a:tr h="591915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</a:tr>
              <a:tr h="591915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G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/>
                </a:tc>
              </a:tr>
              <a:tr h="591915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C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F</a:t>
                      </a:r>
                      <a:endParaRPr lang="cs-CZ" sz="3200" dirty="0"/>
                    </a:p>
                  </a:txBody>
                  <a:tcPr/>
                </a:tc>
              </a:tr>
              <a:tr h="591915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/>
                </a:tc>
              </a:tr>
              <a:tr h="591915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</a:tr>
              <a:tr h="591915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000636"/>
            <a:ext cx="7467600" cy="1285884"/>
          </a:xfrm>
        </p:spPr>
        <p:txBody>
          <a:bodyPr/>
          <a:lstStyle/>
          <a:p>
            <a:r>
              <a:rPr lang="cs-CZ" u="sng" dirty="0" smtClean="0">
                <a:solidFill>
                  <a:schemeClr val="tx1"/>
                </a:solidFill>
              </a:rPr>
              <a:t>Tajenka:</a:t>
            </a:r>
            <a:r>
              <a:rPr lang="cs-CZ" dirty="0" smtClean="0">
                <a:solidFill>
                  <a:schemeClr val="tx1"/>
                </a:solidFill>
              </a:rPr>
              <a:t>  </a:t>
            </a:r>
            <a:r>
              <a:rPr lang="cs-CZ" dirty="0" smtClean="0">
                <a:solidFill>
                  <a:srgbClr val="FF0000"/>
                </a:solidFill>
              </a:rPr>
              <a:t>COLOURS AND NUMBERS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1571604" y="714356"/>
          <a:ext cx="5429256" cy="407194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5608"/>
                <a:gridCol w="775608"/>
                <a:gridCol w="775608"/>
                <a:gridCol w="775608"/>
                <a:gridCol w="775608"/>
                <a:gridCol w="775608"/>
                <a:gridCol w="775608"/>
              </a:tblGrid>
              <a:tr h="581707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C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581707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581707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G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581707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C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F</a:t>
                      </a:r>
                      <a:endParaRPr lang="cs-CZ" sz="3200" dirty="0"/>
                    </a:p>
                  </a:txBody>
                  <a:tcPr/>
                </a:tc>
              </a:tr>
              <a:tr h="581707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/>
                </a:tc>
              </a:tr>
              <a:tr h="581707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581707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6" name="Přímá spojovací čára 5"/>
          <p:cNvCxnSpPr/>
          <p:nvPr/>
        </p:nvCxnSpPr>
        <p:spPr>
          <a:xfrm>
            <a:off x="1643042" y="1000108"/>
            <a:ext cx="2857520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821505" y="1893083"/>
            <a:ext cx="2214578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5072860" y="1571612"/>
            <a:ext cx="1570842" cy="79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10800000">
            <a:off x="4000496" y="3357562"/>
            <a:ext cx="2857520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10800000">
            <a:off x="1714480" y="4500570"/>
            <a:ext cx="3571900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2500298" y="3929066"/>
            <a:ext cx="2071702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10800000" flipV="1">
            <a:off x="1714480" y="2643182"/>
            <a:ext cx="2000264" cy="142876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4071934" y="2714620"/>
            <a:ext cx="2786082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5400000">
            <a:off x="2393141" y="1893083"/>
            <a:ext cx="2214578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5400000">
            <a:off x="4286248" y="3929066"/>
            <a:ext cx="1571636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68346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Dopiš názvy barev!</a:t>
            </a:r>
            <a:endParaRPr lang="cs-CZ" sz="4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214422"/>
            <a:ext cx="7858180" cy="525953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        </a:t>
            </a:r>
          </a:p>
          <a:p>
            <a:pPr>
              <a:buNone/>
            </a:pPr>
            <a:r>
              <a:rPr lang="cs-CZ" dirty="0" smtClean="0"/>
              <a:t>                ………..                 ………..               …………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………..                 ………..                …………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</a:p>
          <a:p>
            <a:pPr>
              <a:buNone/>
            </a:pPr>
            <a:r>
              <a:rPr lang="cs-CZ" dirty="0" smtClean="0"/>
              <a:t>                ………..                 ………..                 ………...  </a:t>
            </a:r>
            <a:endParaRPr lang="cs-CZ" dirty="0"/>
          </a:p>
        </p:txBody>
      </p:sp>
      <p:pic>
        <p:nvPicPr>
          <p:cNvPr id="1026" name="Picture 2" descr="C:\Users\berunka\AppData\Local\Microsoft\Windows\Temporary Internet Files\Content.IE5\ETXOLQ86\MP90043903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643050"/>
            <a:ext cx="857232" cy="857232"/>
          </a:xfrm>
          <a:prstGeom prst="rect">
            <a:avLst/>
          </a:prstGeom>
          <a:noFill/>
        </p:spPr>
      </p:pic>
      <p:pic>
        <p:nvPicPr>
          <p:cNvPr id="1027" name="Picture 3" descr="C:\Users\berunka\AppData\Local\Microsoft\Windows\Temporary Internet Files\Content.IE5\YXXKNOEF\MP90043919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8992" y="1643050"/>
            <a:ext cx="857256" cy="857256"/>
          </a:xfrm>
          <a:prstGeom prst="rect">
            <a:avLst/>
          </a:prstGeom>
          <a:noFill/>
        </p:spPr>
      </p:pic>
      <p:pic>
        <p:nvPicPr>
          <p:cNvPr id="1028" name="Picture 4" descr="C:\Users\berunka\AppData\Local\Microsoft\Windows\Temporary Internet Files\Content.IE5\P2UHG1EI\MP90043904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86446" y="1714488"/>
            <a:ext cx="857256" cy="857256"/>
          </a:xfrm>
          <a:prstGeom prst="rect">
            <a:avLst/>
          </a:prstGeom>
          <a:noFill/>
        </p:spPr>
      </p:pic>
      <p:pic>
        <p:nvPicPr>
          <p:cNvPr id="1031" name="Picture 7" descr="C:\Users\berunka\AppData\Local\Microsoft\Windows\Temporary Internet Files\Content.IE5\ETXOLQ86\MP90043923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7224" y="3429000"/>
            <a:ext cx="857256" cy="857256"/>
          </a:xfrm>
          <a:prstGeom prst="rect">
            <a:avLst/>
          </a:prstGeom>
          <a:noFill/>
        </p:spPr>
      </p:pic>
      <p:pic>
        <p:nvPicPr>
          <p:cNvPr id="1032" name="Picture 8" descr="C:\Users\berunka\AppData\Local\Microsoft\Windows\Temporary Internet Files\Content.IE5\ETXOLQ86\MP90043905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28992" y="3429000"/>
            <a:ext cx="857256" cy="857256"/>
          </a:xfrm>
          <a:prstGeom prst="rect">
            <a:avLst/>
          </a:prstGeom>
          <a:noFill/>
        </p:spPr>
      </p:pic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5857884" y="3429000"/>
          <a:ext cx="857256" cy="85725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57256"/>
              </a:tblGrid>
              <a:tr h="8572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4" name="Picture 10" descr="C:\Users\berunka\AppData\Local\Microsoft\Windows\Temporary Internet Files\Content.IE5\P2UHG1EI\MP90043911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57224" y="5143512"/>
            <a:ext cx="857256" cy="857256"/>
          </a:xfrm>
          <a:prstGeom prst="rect">
            <a:avLst/>
          </a:prstGeom>
          <a:noFill/>
        </p:spPr>
      </p:pic>
      <p:pic>
        <p:nvPicPr>
          <p:cNvPr id="1035" name="Picture 11" descr="C:\Users\berunka\AppData\Local\Microsoft\Windows\Temporary Internet Files\Content.IE5\RKNQXBQ2\MC90043909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357554" y="5143512"/>
            <a:ext cx="857256" cy="857256"/>
          </a:xfrm>
          <a:prstGeom prst="rect">
            <a:avLst/>
          </a:prstGeom>
          <a:noFill/>
        </p:spPr>
      </p:pic>
      <p:pic>
        <p:nvPicPr>
          <p:cNvPr id="1036" name="Picture 12" descr="C:\Users\berunka\AppData\Local\Microsoft\Windows\Temporary Internet Files\Content.IE5\RKNQXBQ2\MP90043915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857884" y="5143512"/>
            <a:ext cx="857256" cy="857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Dopiš názvy barev!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    </a:t>
            </a:r>
          </a:p>
          <a:p>
            <a:pPr>
              <a:buNone/>
            </a:pPr>
            <a:r>
              <a:rPr lang="cs-CZ" dirty="0" smtClean="0"/>
              <a:t>                </a:t>
            </a:r>
            <a:r>
              <a:rPr lang="cs-CZ" dirty="0" err="1" smtClean="0"/>
              <a:t>red</a:t>
            </a:r>
            <a:r>
              <a:rPr lang="cs-CZ" dirty="0" smtClean="0"/>
              <a:t>                        green                   </a:t>
            </a:r>
            <a:r>
              <a:rPr lang="cs-CZ" dirty="0" err="1" smtClean="0"/>
              <a:t>blue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</a:t>
            </a:r>
            <a:r>
              <a:rPr lang="cs-CZ" dirty="0" err="1" smtClean="0"/>
              <a:t>yellow</a:t>
            </a:r>
            <a:r>
              <a:rPr lang="cs-CZ" dirty="0" smtClean="0"/>
              <a:t>                    </a:t>
            </a:r>
            <a:r>
              <a:rPr lang="cs-CZ" dirty="0" err="1" smtClean="0"/>
              <a:t>black</a:t>
            </a:r>
            <a:r>
              <a:rPr lang="cs-CZ" dirty="0" smtClean="0"/>
              <a:t>                    </a:t>
            </a:r>
            <a:r>
              <a:rPr lang="cs-CZ" dirty="0" err="1" smtClean="0"/>
              <a:t>white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</a:t>
            </a:r>
            <a:r>
              <a:rPr lang="cs-CZ" dirty="0" err="1" smtClean="0"/>
              <a:t>purple</a:t>
            </a:r>
            <a:r>
              <a:rPr lang="cs-CZ" dirty="0" smtClean="0"/>
              <a:t>                   </a:t>
            </a:r>
            <a:r>
              <a:rPr lang="cs-CZ" dirty="0" err="1" smtClean="0"/>
              <a:t>brown</a:t>
            </a:r>
            <a:r>
              <a:rPr lang="cs-CZ" dirty="0" smtClean="0"/>
              <a:t>                   pink</a:t>
            </a:r>
            <a:endParaRPr lang="cs-CZ" dirty="0"/>
          </a:p>
        </p:txBody>
      </p:sp>
      <p:pic>
        <p:nvPicPr>
          <p:cNvPr id="4" name="Picture 2" descr="C:\Users\berunka\AppData\Local\Microsoft\Windows\Temporary Internet Files\Content.IE5\ETXOLQ86\MP90043903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785926"/>
            <a:ext cx="857232" cy="857232"/>
          </a:xfrm>
          <a:prstGeom prst="rect">
            <a:avLst/>
          </a:prstGeom>
          <a:noFill/>
        </p:spPr>
      </p:pic>
      <p:pic>
        <p:nvPicPr>
          <p:cNvPr id="5" name="Picture 3" descr="C:\Users\berunka\AppData\Local\Microsoft\Windows\Temporary Internet Files\Content.IE5\YXXKNOEF\MP90043919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8992" y="1785926"/>
            <a:ext cx="857256" cy="857256"/>
          </a:xfrm>
          <a:prstGeom prst="rect">
            <a:avLst/>
          </a:prstGeom>
          <a:noFill/>
        </p:spPr>
      </p:pic>
      <p:pic>
        <p:nvPicPr>
          <p:cNvPr id="6" name="Picture 4" descr="C:\Users\berunka\AppData\Local\Microsoft\Windows\Temporary Internet Files\Content.IE5\P2UHG1EI\MP90043904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86446" y="1643050"/>
            <a:ext cx="857256" cy="857256"/>
          </a:xfrm>
          <a:prstGeom prst="rect">
            <a:avLst/>
          </a:prstGeom>
          <a:noFill/>
        </p:spPr>
      </p:pic>
      <p:pic>
        <p:nvPicPr>
          <p:cNvPr id="7" name="Picture 7" descr="C:\Users\berunka\AppData\Local\Microsoft\Windows\Temporary Internet Files\Content.IE5\ETXOLQ86\MP90043923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7224" y="3429000"/>
            <a:ext cx="857256" cy="857256"/>
          </a:xfrm>
          <a:prstGeom prst="rect">
            <a:avLst/>
          </a:prstGeom>
          <a:noFill/>
        </p:spPr>
      </p:pic>
      <p:pic>
        <p:nvPicPr>
          <p:cNvPr id="8" name="Picture 8" descr="C:\Users\berunka\AppData\Local\Microsoft\Windows\Temporary Internet Files\Content.IE5\ETXOLQ86\MP90043905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28992" y="3429000"/>
            <a:ext cx="857256" cy="857256"/>
          </a:xfrm>
          <a:prstGeom prst="rect">
            <a:avLst/>
          </a:prstGeom>
          <a:noFill/>
        </p:spPr>
      </p:pic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5857884" y="3429000"/>
          <a:ext cx="857256" cy="85725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57256"/>
              </a:tblGrid>
              <a:tr h="8572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Picture 10" descr="C:\Users\berunka\AppData\Local\Microsoft\Windows\Temporary Internet Files\Content.IE5\P2UHG1EI\MP90043911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57224" y="5143512"/>
            <a:ext cx="857256" cy="857256"/>
          </a:xfrm>
          <a:prstGeom prst="rect">
            <a:avLst/>
          </a:prstGeom>
          <a:noFill/>
        </p:spPr>
      </p:pic>
      <p:pic>
        <p:nvPicPr>
          <p:cNvPr id="11" name="Picture 11" descr="C:\Users\berunka\AppData\Local\Microsoft\Windows\Temporary Internet Files\Content.IE5\RKNQXBQ2\MC90043909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357554" y="5143512"/>
            <a:ext cx="857256" cy="857256"/>
          </a:xfrm>
          <a:prstGeom prst="rect">
            <a:avLst/>
          </a:prstGeom>
          <a:noFill/>
        </p:spPr>
      </p:pic>
      <p:pic>
        <p:nvPicPr>
          <p:cNvPr id="12" name="Picture 12" descr="C:\Users\berunka\AppData\Local\Microsoft\Windows\Temporary Internet Files\Content.IE5\RKNQXBQ2\MP90043915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857884" y="5143512"/>
            <a:ext cx="857256" cy="857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7" y="-45719"/>
            <a:ext cx="54323" cy="45719"/>
          </a:xfrm>
        </p:spPr>
        <p:txBody>
          <a:bodyPr>
            <a:normAutofit fontScale="90000"/>
          </a:bodyPr>
          <a:lstStyle/>
          <a:p>
            <a:endParaRPr lang="cs-CZ" sz="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1) Vyjmenujte čísla od 1 do 20!</a:t>
            </a:r>
          </a:p>
          <a:p>
            <a:pPr>
              <a:buNone/>
            </a:pP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2) Přečtěte řady čísel:</a:t>
            </a:r>
          </a:p>
          <a:p>
            <a:pPr>
              <a:buNone/>
            </a:pPr>
            <a:endParaRPr lang="cs-CZ" sz="36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rgbClr val="C00000"/>
                </a:solidFill>
              </a:rPr>
              <a:t>++ 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600" b="1" dirty="0" smtClean="0"/>
              <a:t>3	10	15	6	1	20	9</a:t>
            </a:r>
          </a:p>
          <a:p>
            <a:pPr>
              <a:buNone/>
            </a:pPr>
            <a:endParaRPr lang="cs-CZ" sz="3600" b="1" dirty="0" smtClean="0"/>
          </a:p>
          <a:p>
            <a:pPr>
              <a:buNone/>
            </a:pPr>
            <a:r>
              <a:rPr lang="cs-CZ" sz="3600" b="1" dirty="0" smtClean="0"/>
              <a:t> </a:t>
            </a:r>
            <a:r>
              <a:rPr lang="cs-CZ" sz="3600" b="1" dirty="0" smtClean="0">
                <a:solidFill>
                  <a:srgbClr val="C00000"/>
                </a:solidFill>
              </a:rPr>
              <a:t>++</a:t>
            </a:r>
            <a:r>
              <a:rPr lang="cs-CZ" sz="3600" b="1" dirty="0" smtClean="0"/>
              <a:t>  2	16	13	8	4	11	5</a:t>
            </a:r>
          </a:p>
          <a:p>
            <a:pPr>
              <a:buNone/>
            </a:pPr>
            <a:endParaRPr lang="cs-CZ" sz="3600" b="1" dirty="0" smtClean="0"/>
          </a:p>
          <a:p>
            <a:pPr>
              <a:buNone/>
            </a:pPr>
            <a:r>
              <a:rPr lang="cs-CZ" sz="3600" b="1" dirty="0" smtClean="0"/>
              <a:t> </a:t>
            </a:r>
            <a:r>
              <a:rPr lang="cs-CZ" sz="3600" b="1" dirty="0" smtClean="0">
                <a:solidFill>
                  <a:srgbClr val="C00000"/>
                </a:solidFill>
              </a:rPr>
              <a:t>++</a:t>
            </a:r>
            <a:r>
              <a:rPr lang="cs-CZ" sz="3600" b="1" dirty="0" smtClean="0"/>
              <a:t>  7	12	14	17	19	18	20</a:t>
            </a:r>
          </a:p>
          <a:p>
            <a:pPr>
              <a:buNone/>
            </a:pPr>
            <a:endParaRPr lang="cs-CZ" sz="36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endParaRPr lang="cs-CZ" sz="3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3600" b="1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45719" cy="45719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28604"/>
            <a:ext cx="7829576" cy="6045348"/>
          </a:xfrm>
        </p:spPr>
        <p:txBody>
          <a:bodyPr>
            <a:normAutofit/>
          </a:bodyPr>
          <a:lstStyle/>
          <a:p>
            <a:pPr marL="514350" indent="-514350" algn="just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514350" indent="-514350" algn="just">
              <a:buNone/>
            </a:pPr>
            <a:r>
              <a:rPr lang="cs-CZ" dirty="0" smtClean="0">
                <a:solidFill>
                  <a:srgbClr val="FF0000"/>
                </a:solidFill>
              </a:rPr>
              <a:t>1)  </a:t>
            </a:r>
            <a:r>
              <a:rPr lang="cs-CZ" dirty="0" err="1" smtClean="0">
                <a:solidFill>
                  <a:srgbClr val="FF0000"/>
                </a:solidFill>
              </a:rPr>
              <a:t>one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two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three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four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five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six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seven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eight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nine</a:t>
            </a:r>
            <a:r>
              <a:rPr lang="cs-CZ" dirty="0" smtClean="0">
                <a:solidFill>
                  <a:srgbClr val="FF0000"/>
                </a:solidFill>
              </a:rPr>
              <a:t>, ten, </a:t>
            </a:r>
            <a:r>
              <a:rPr lang="cs-CZ" dirty="0" err="1" smtClean="0">
                <a:solidFill>
                  <a:srgbClr val="FF0000"/>
                </a:solidFill>
              </a:rPr>
              <a:t>eleven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twelve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thirteen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fourteen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fifteen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sixteen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seventeen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eighteen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nineteen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twenty</a:t>
            </a:r>
            <a:endParaRPr lang="cs-CZ" dirty="0" smtClean="0">
              <a:solidFill>
                <a:srgbClr val="FF0000"/>
              </a:solidFill>
            </a:endParaRPr>
          </a:p>
          <a:p>
            <a:pPr marL="514350" indent="-514350" algn="just">
              <a:buAutoNum type="arabicParenR"/>
            </a:pPr>
            <a:endParaRPr lang="cs-CZ" dirty="0" smtClean="0">
              <a:solidFill>
                <a:srgbClr val="FF0000"/>
              </a:solidFill>
            </a:endParaRPr>
          </a:p>
          <a:p>
            <a:pPr marL="514350" indent="-514350" algn="just">
              <a:buNone/>
            </a:pPr>
            <a:r>
              <a:rPr lang="cs-CZ" dirty="0" smtClean="0">
                <a:solidFill>
                  <a:srgbClr val="FF0000"/>
                </a:solidFill>
              </a:rPr>
              <a:t>2)   Řady čísel:</a:t>
            </a:r>
          </a:p>
          <a:p>
            <a:pPr marL="514350" indent="-514350" algn="just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514350" indent="-514350" algn="just">
              <a:buNone/>
            </a:pPr>
            <a:r>
              <a:rPr lang="cs-CZ" dirty="0" smtClean="0">
                <a:solidFill>
                  <a:srgbClr val="FF0000"/>
                </a:solidFill>
              </a:rPr>
              <a:t>      ++ </a:t>
            </a:r>
            <a:r>
              <a:rPr lang="cs-CZ" dirty="0" err="1" smtClean="0">
                <a:solidFill>
                  <a:srgbClr val="FF0000"/>
                </a:solidFill>
              </a:rPr>
              <a:t>three</a:t>
            </a:r>
            <a:r>
              <a:rPr lang="cs-CZ" dirty="0" smtClean="0">
                <a:solidFill>
                  <a:srgbClr val="FF0000"/>
                </a:solidFill>
              </a:rPr>
              <a:t>, ten, </a:t>
            </a:r>
            <a:r>
              <a:rPr lang="cs-CZ" dirty="0" err="1" smtClean="0">
                <a:solidFill>
                  <a:srgbClr val="FF0000"/>
                </a:solidFill>
              </a:rPr>
              <a:t>fifteen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six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one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twenty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nine</a:t>
            </a:r>
            <a:endParaRPr lang="cs-CZ" dirty="0" smtClean="0">
              <a:solidFill>
                <a:srgbClr val="FF0000"/>
              </a:solidFill>
            </a:endParaRPr>
          </a:p>
          <a:p>
            <a:pPr marL="514350" indent="-514350" algn="just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514350" indent="-514350" algn="just">
              <a:buNone/>
            </a:pPr>
            <a:r>
              <a:rPr lang="cs-CZ" dirty="0" smtClean="0">
                <a:solidFill>
                  <a:srgbClr val="FF0000"/>
                </a:solidFill>
              </a:rPr>
              <a:t>      ++ </a:t>
            </a:r>
            <a:r>
              <a:rPr lang="cs-CZ" dirty="0" err="1" smtClean="0">
                <a:solidFill>
                  <a:srgbClr val="FF0000"/>
                </a:solidFill>
              </a:rPr>
              <a:t>two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sixteen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thirteen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eight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four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eleven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five</a:t>
            </a:r>
            <a:endParaRPr lang="cs-CZ" dirty="0" smtClean="0">
              <a:solidFill>
                <a:srgbClr val="FF0000"/>
              </a:solidFill>
            </a:endParaRPr>
          </a:p>
          <a:p>
            <a:pPr marL="514350" indent="-514350" algn="just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514350" indent="-514350" algn="just">
              <a:buNone/>
            </a:pPr>
            <a:r>
              <a:rPr lang="cs-CZ" dirty="0" smtClean="0">
                <a:solidFill>
                  <a:srgbClr val="FF0000"/>
                </a:solidFill>
              </a:rPr>
              <a:t>      ++ </a:t>
            </a:r>
            <a:r>
              <a:rPr lang="cs-CZ" dirty="0" err="1" smtClean="0">
                <a:solidFill>
                  <a:srgbClr val="FF0000"/>
                </a:solidFill>
              </a:rPr>
              <a:t>seven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twelve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fourteen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seventeen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nineteen</a:t>
            </a:r>
            <a:r>
              <a:rPr lang="cs-CZ" dirty="0" smtClean="0">
                <a:solidFill>
                  <a:srgbClr val="FF0000"/>
                </a:solidFill>
              </a:rPr>
              <a:t>,    </a:t>
            </a:r>
          </a:p>
          <a:p>
            <a:pPr marL="514350" indent="-514350" algn="just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</a:t>
            </a:r>
            <a:r>
              <a:rPr lang="cs-CZ" dirty="0" err="1" smtClean="0">
                <a:solidFill>
                  <a:srgbClr val="FF0000"/>
                </a:solidFill>
              </a:rPr>
              <a:t>eighteen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twenty</a:t>
            </a:r>
            <a:endParaRPr lang="cs-CZ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dirty="0" smtClean="0">
                <a:solidFill>
                  <a:schemeClr val="tx1"/>
                </a:solidFill>
              </a:rPr>
              <a:t>Zdroj:</a:t>
            </a:r>
            <a:r>
              <a:rPr lang="cs-CZ" dirty="0" smtClean="0">
                <a:solidFill>
                  <a:schemeClr val="tx1"/>
                </a:solidFill>
              </a:rPr>
              <a:t>  </a:t>
            </a:r>
            <a:r>
              <a:rPr lang="cs-CZ" sz="2400" dirty="0" err="1" smtClean="0">
                <a:solidFill>
                  <a:schemeClr val="tx1"/>
                </a:solidFill>
              </a:rPr>
              <a:t>microsoft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Power</a:t>
            </a:r>
            <a:r>
              <a:rPr lang="cs-CZ" sz="2400" dirty="0" smtClean="0">
                <a:solidFill>
                  <a:schemeClr val="tx1"/>
                </a:solidFill>
              </a:rPr>
              <a:t> point - klipart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62</TotalTime>
  <Words>302</Words>
  <Application>Microsoft Office PowerPoint</Application>
  <PresentationFormat>Předvádění na obrazovce (4:3)</PresentationFormat>
  <Paragraphs>149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Název školy: ZŠ a MŠ Březno Autor: mgr. Miroslava němečková název: vy_32_inovace_29_osmisměrka </vt:lpstr>
      <vt:lpstr>Osmisměrka</vt:lpstr>
      <vt:lpstr>    Ruka, vlasy,noha, hlava, pusa, oko, ucho,       obličej, nos, paže  TAJENKA: ……………………………………..</vt:lpstr>
      <vt:lpstr>Tajenka:  COLOURS AND NUMBERS </vt:lpstr>
      <vt:lpstr>Dopiš názvy barev!</vt:lpstr>
      <vt:lpstr>Dopiš názvy barev!</vt:lpstr>
      <vt:lpstr>Prezentace aplikace PowerPoint</vt:lpstr>
      <vt:lpstr>Prezentace aplikace PowerPoint</vt:lpstr>
      <vt:lpstr>Zdroj:  microsoft Power point - klipart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Osmisměrka</dc:title>
  <dc:creator>berunka</dc:creator>
  <cp:lastModifiedBy>Mirka Němečková</cp:lastModifiedBy>
  <cp:revision>8</cp:revision>
  <dcterms:created xsi:type="dcterms:W3CDTF">2012-05-13T15:02:54Z</dcterms:created>
  <dcterms:modified xsi:type="dcterms:W3CDTF">2012-05-24T07:09:54Z</dcterms:modified>
</cp:coreProperties>
</file>