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57" r:id="rId5"/>
    <p:sldId id="266" r:id="rId6"/>
    <p:sldId id="268" r:id="rId7"/>
    <p:sldId id="269" r:id="rId8"/>
    <p:sldId id="271" r:id="rId9"/>
    <p:sldId id="258" r:id="rId10"/>
    <p:sldId id="267" r:id="rId11"/>
    <p:sldId id="259" r:id="rId12"/>
    <p:sldId id="260" r:id="rId13"/>
    <p:sldId id="264" r:id="rId14"/>
    <p:sldId id="263" r:id="rId15"/>
    <p:sldId id="265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766CD-996F-4EA4-ADF1-FEF87F31972F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D4F27-9E0A-49D5-AFFA-8175242449A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766CD-996F-4EA4-ADF1-FEF87F31972F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D4F27-9E0A-49D5-AFFA-8175242449A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766CD-996F-4EA4-ADF1-FEF87F31972F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D4F27-9E0A-49D5-AFFA-8175242449A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766CD-996F-4EA4-ADF1-FEF87F31972F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D4F27-9E0A-49D5-AFFA-8175242449A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766CD-996F-4EA4-ADF1-FEF87F31972F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D4F27-9E0A-49D5-AFFA-8175242449A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766CD-996F-4EA4-ADF1-FEF87F31972F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D4F27-9E0A-49D5-AFFA-8175242449A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766CD-996F-4EA4-ADF1-FEF87F31972F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D4F27-9E0A-49D5-AFFA-8175242449A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766CD-996F-4EA4-ADF1-FEF87F31972F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D4F27-9E0A-49D5-AFFA-8175242449A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766CD-996F-4EA4-ADF1-FEF87F31972F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D4F27-9E0A-49D5-AFFA-8175242449A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766CD-996F-4EA4-ADF1-FEF87F31972F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D4F27-9E0A-49D5-AFFA-8175242449A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766CD-996F-4EA4-ADF1-FEF87F31972F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D4F27-9E0A-49D5-AFFA-8175242449A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40000"/>
                <a:lumOff val="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3766CD-996F-4EA4-ADF1-FEF87F31972F}" type="datetimeFigureOut">
              <a:rPr lang="cs-CZ" smtClean="0"/>
              <a:pPr/>
              <a:t>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DD4F27-9E0A-49D5-AFFA-8175242449A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ln>
            <a:solidFill>
              <a:schemeClr val="accent5"/>
            </a:solidFill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>
            <a:noAutofit/>
          </a:bodyPr>
          <a:lstStyle/>
          <a:p>
            <a:r>
              <a:rPr lang="cs-CZ" sz="9600" b="1" u="sng" dirty="0" smtClean="0"/>
              <a:t>Slunce</a:t>
            </a:r>
            <a:endParaRPr lang="cs-CZ" sz="96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1397000"/>
          <a:ext cx="6816060" cy="5092328"/>
        </p:xfrm>
        <a:graphic>
          <a:graphicData uri="http://schemas.openxmlformats.org/drawingml/2006/table">
            <a:tbl>
              <a:tblPr/>
              <a:tblGrid>
                <a:gridCol w="1408505"/>
                <a:gridCol w="5407555"/>
              </a:tblGrid>
              <a:tr h="83614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626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ZPRACOVAL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Alena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Jakubcová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26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ZŠ Bor, Školní 440, 348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02, příspěvková organizace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Slunce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26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MATERIÁLU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VY_32_INOVACE_7B_Př5_01_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Slunce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26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ČÍSLO</a:t>
                      </a:r>
                      <a:r>
                        <a:rPr lang="cs-CZ" sz="11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PROJEKTU</a:t>
                      </a:r>
                      <a:endParaRPr lang="cs-CZ" sz="11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CZ.1.07/1.4.00/21.3534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26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Přírodověda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26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26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KLÍČOVÁ</a:t>
                      </a:r>
                      <a:r>
                        <a:rPr lang="cs-CZ" sz="11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SLOVA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u="none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26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6.10.2012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843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1500174"/>
            <a:ext cx="5972175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TB_Image" descr="http://web.zsbor.cz/userFiles/img/logo-skola-25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5429264"/>
            <a:ext cx="1238250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 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je určena pro žáky 5. ročníků základní školy , pro vzdělávací obor Člověk a jeho svět – předmět přírodověda.</a:t>
            </a:r>
          </a:p>
          <a:p>
            <a:r>
              <a:rPr lang="cs-CZ" dirty="0" smtClean="0"/>
              <a:t>Žáci se seznámí se základními informace o největší hvězdě sluneční soustavy – Sluncem.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Slunce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Slunce</a:t>
            </a:r>
            <a:r>
              <a:rPr lang="cs-CZ" dirty="0" smtClean="0"/>
              <a:t> je obyčejná hvězda, výjimečné je jenom tím, že je k nám </a:t>
            </a:r>
            <a:r>
              <a:rPr lang="cs-CZ" b="1" u="sng" dirty="0" smtClean="0"/>
              <a:t>blízko.</a:t>
            </a:r>
          </a:p>
          <a:p>
            <a:r>
              <a:rPr lang="cs-CZ" dirty="0" smtClean="0"/>
              <a:t>Je to obrovská </a:t>
            </a:r>
            <a:r>
              <a:rPr lang="cs-CZ" b="1" u="sng" dirty="0" smtClean="0"/>
              <a:t>koule žhavých plynů.</a:t>
            </a:r>
          </a:p>
          <a:p>
            <a:r>
              <a:rPr lang="cs-CZ" dirty="0" smtClean="0"/>
              <a:t>Slunce je </a:t>
            </a:r>
            <a:r>
              <a:rPr lang="cs-CZ" b="1" u="sng" dirty="0" smtClean="0"/>
              <a:t>zdrojem tepla a světla</a:t>
            </a:r>
            <a:r>
              <a:rPr lang="cs-CZ" dirty="0" smtClean="0"/>
              <a:t>, je dárcem života na naší planetě.</a:t>
            </a:r>
          </a:p>
          <a:p>
            <a:r>
              <a:rPr lang="cs-CZ" dirty="0" smtClean="0"/>
              <a:t>Kdyby Slunce </a:t>
            </a:r>
            <a:r>
              <a:rPr lang="cs-CZ" b="1" u="sng" dirty="0" smtClean="0"/>
              <a:t>nesvítilo</a:t>
            </a:r>
            <a:r>
              <a:rPr lang="cs-CZ" dirty="0" smtClean="0"/>
              <a:t>, byla by na Zemi </a:t>
            </a:r>
            <a:r>
              <a:rPr lang="cs-CZ" b="1" u="sng" dirty="0" smtClean="0"/>
              <a:t>trvalá tma a věčný mráz. </a:t>
            </a:r>
            <a:endParaRPr lang="cs-CZ" b="1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google.cz/url?source=imglanding&amp;ct=img&amp;q=http://upload.wikimedia.org/wikipedia/commons/thumb/d/df/Sun_in_X-Ray.png/250px-Sun_in_X-Ray.png&amp;sa=X&amp;ei=6lFwUKW8BLTT4QSv44HgAg&amp;ved=0CAwQ8wc&amp;usg=AFQjCNEqApCo6qziQM02XaIp29RLrmTzu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142984"/>
            <a:ext cx="6500858" cy="45720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http://www.google.cz/url?source=imglanding&amp;ct=img&amp;q=http://www.treking.cz/astronomie/slunce.gif&amp;sa=X&amp;ei=AFNwUMWrMoOp4gTQuYD4DA&amp;ved=0CAwQ8wc&amp;usg=AFQjCNEG7-byTaj58FDyo-YmDqfrOFQu2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1285860"/>
            <a:ext cx="5286412" cy="42148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www.google.cz/url?source=imglanding&amp;ct=img&amp;q=http://nd04.jxs.cz/797/030/ffd3796f8a_72907863_o2.jpg&amp;sa=X&amp;ei=X1RwUPCOBYjY4QS9t4HoAQ&amp;ved=0CAwQ8wc4Mg&amp;usg=AFQjCNEjWMVcygCTNGmw8U6gdGYZlvfRSQ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214422"/>
            <a:ext cx="5572164" cy="48577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://www.google.cz/url?source=imglanding&amp;ct=img&amp;q=http://eurozpravy.cz/pictures/photo/2010/03/20/12690682561.jpg&amp;sa=X&amp;ei=nFVwUJreCauN4gSiiIDACA&amp;ved=0CAsQ8wc4TQ&amp;usg=AFQjCNHBbSVcEDrou_CPkc8I-5gwOKLAq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1000108"/>
            <a:ext cx="6429420" cy="48577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Jádro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viditelném povrchu Slunce dosahuje </a:t>
            </a:r>
            <a:r>
              <a:rPr lang="cs-CZ" b="1" u="sng" dirty="0" smtClean="0"/>
              <a:t>teplota 6 000 °C.</a:t>
            </a:r>
          </a:p>
          <a:p>
            <a:r>
              <a:rPr lang="cs-CZ" dirty="0" smtClean="0"/>
              <a:t>Světlo a teplo pocházejí z </a:t>
            </a:r>
            <a:r>
              <a:rPr lang="cs-CZ" b="1" dirty="0" smtClean="0"/>
              <a:t>nejhlubšího slunečního nitra</a:t>
            </a:r>
            <a:r>
              <a:rPr lang="cs-CZ" dirty="0" smtClean="0"/>
              <a:t>, tak zvaného </a:t>
            </a:r>
            <a:r>
              <a:rPr lang="cs-CZ" b="1" u="sng" dirty="0" smtClean="0"/>
              <a:t>jádra.</a:t>
            </a:r>
          </a:p>
          <a:p>
            <a:r>
              <a:rPr lang="cs-CZ" b="1" u="sng" dirty="0" smtClean="0"/>
              <a:t>Dalekohledem se do Slunce nikdy nedíváme, zničili bychom si zrak.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ttp://www.tzb-info.cz/docu/clanky/0019/001948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1214422"/>
            <a:ext cx="5929354" cy="47149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Sluneční skvrny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Slunci se často objevují temné </a:t>
            </a:r>
            <a:r>
              <a:rPr lang="cs-CZ" b="1" dirty="0" smtClean="0"/>
              <a:t>sluneční skvrny.</a:t>
            </a:r>
          </a:p>
          <a:p>
            <a:r>
              <a:rPr lang="cs-CZ" dirty="0" smtClean="0"/>
              <a:t>Jsou to místa asi o 1 000°C </a:t>
            </a:r>
            <a:r>
              <a:rPr lang="cs-CZ" b="1" dirty="0" smtClean="0"/>
              <a:t>chladnější</a:t>
            </a:r>
            <a:r>
              <a:rPr lang="cs-CZ" dirty="0" smtClean="0"/>
              <a:t> než jejich okolí.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Gravitační pole Slunce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Slunce má </a:t>
            </a:r>
            <a:r>
              <a:rPr lang="cs-CZ" b="1" dirty="0" smtClean="0"/>
              <a:t>velkou hmotnost </a:t>
            </a:r>
            <a:r>
              <a:rPr lang="cs-CZ" dirty="0" smtClean="0"/>
              <a:t>(333 000 krát větší než Země).</a:t>
            </a:r>
          </a:p>
          <a:p>
            <a:r>
              <a:rPr lang="cs-CZ" dirty="0" smtClean="0"/>
              <a:t>Proto vytváří ve svém okolí </a:t>
            </a:r>
            <a:r>
              <a:rPr lang="cs-CZ" b="1" dirty="0" smtClean="0"/>
              <a:t>silné gravitační pole.</a:t>
            </a:r>
          </a:p>
          <a:p>
            <a:r>
              <a:rPr lang="cs-CZ" dirty="0" smtClean="0"/>
              <a:t>V </a:t>
            </a:r>
            <a:r>
              <a:rPr lang="cs-CZ" b="1" dirty="0" smtClean="0"/>
              <a:t>gravitačním poli Slunce </a:t>
            </a:r>
            <a:r>
              <a:rPr lang="cs-CZ" dirty="0" smtClean="0"/>
              <a:t>obíhají tělesa, jejichž hmotnost je menší: </a:t>
            </a:r>
            <a:r>
              <a:rPr lang="cs-CZ" sz="2400" b="1" dirty="0" smtClean="0"/>
              <a:t>a)</a:t>
            </a:r>
            <a:r>
              <a:rPr lang="cs-CZ" sz="2400" dirty="0" smtClean="0"/>
              <a:t> </a:t>
            </a:r>
            <a:r>
              <a:rPr lang="cs-CZ" sz="2400" b="1" dirty="0" smtClean="0"/>
              <a:t>planety se svými měsíci</a:t>
            </a:r>
          </a:p>
          <a:p>
            <a:r>
              <a:rPr lang="cs-CZ" sz="2400" b="1" dirty="0" smtClean="0"/>
              <a:t>                                                                 b) planetky</a:t>
            </a:r>
          </a:p>
          <a:p>
            <a:r>
              <a:rPr lang="cs-CZ" sz="2400" b="1" dirty="0" smtClean="0"/>
              <a:t>                                                                 c) komety</a:t>
            </a:r>
          </a:p>
          <a:p>
            <a:r>
              <a:rPr lang="cs-CZ" sz="2400" b="1" dirty="0" smtClean="0"/>
              <a:t>                                                                 d) meteorická tělesa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Opakovací otázky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SLUNCE JE _______ A _______.</a:t>
            </a:r>
          </a:p>
          <a:p>
            <a:r>
              <a:rPr lang="cs-CZ" dirty="0" smtClean="0"/>
              <a:t>2. SLUNCE JE OBROVSKÁ KOULE __________ ________.</a:t>
            </a:r>
          </a:p>
          <a:p>
            <a:r>
              <a:rPr lang="cs-CZ" dirty="0" smtClean="0"/>
              <a:t>3. ODKUD POCHÁZÍ TEPLO A SVĚTLO?</a:t>
            </a:r>
          </a:p>
          <a:p>
            <a:r>
              <a:rPr lang="cs-CZ" dirty="0" smtClean="0"/>
              <a:t>4. CO BY SE STALO KDYBY SLUNCE NESVÍTILO?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HOLOVSKÁ, Helena. </a:t>
            </a:r>
            <a:r>
              <a:rPr lang="cs-CZ" i="1" dirty="0" smtClean="0"/>
              <a:t>Země ve vesmíru</a:t>
            </a:r>
            <a:r>
              <a:rPr lang="cs-CZ" dirty="0" smtClean="0"/>
              <a:t>. Praha: ALTER, 2010, ISBN 978-80-7245-165-4.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Zdroje obrázků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 smtClean="0"/>
              <a:t>NASA GODDARD LABORATORY FOR ATMOSPHERES. </a:t>
            </a:r>
            <a:r>
              <a:rPr lang="en-US" sz="1800" i="1" dirty="0" smtClean="0"/>
              <a:t>cs.wikipedia.org</a:t>
            </a:r>
            <a:r>
              <a:rPr lang="en-US" sz="1800" dirty="0" smtClean="0"/>
              <a:t> [online]. [cit. 6.10.2012]. Dostupný na WWW: &lt;http://cs.wikipedia.org/wiki/Soubor:Sun_in_X-Ray.png&gt;.</a:t>
            </a:r>
            <a:endParaRPr lang="cs-CZ" sz="1800" dirty="0" smtClean="0"/>
          </a:p>
          <a:p>
            <a:r>
              <a:rPr lang="cs-CZ" sz="1800" dirty="0" smtClean="0"/>
              <a:t>NEUVEDEN. </a:t>
            </a:r>
            <a:r>
              <a:rPr lang="cs-CZ" sz="1800" i="1" dirty="0" smtClean="0"/>
              <a:t>tzb.info.cz</a:t>
            </a:r>
            <a:r>
              <a:rPr lang="cs-CZ" sz="1800" dirty="0" smtClean="0"/>
              <a:t> [online]. [cit. 6.10.2012]. Dostupný na WWW: &lt;http://www.tzb-info.cz/1948-slunce-a-jeho-energie&gt;.</a:t>
            </a:r>
          </a:p>
          <a:p>
            <a:r>
              <a:rPr lang="cs-CZ" sz="1800" dirty="0" smtClean="0"/>
              <a:t>NEUVEDEN. </a:t>
            </a:r>
            <a:r>
              <a:rPr lang="cs-CZ" sz="1800" i="1" dirty="0" smtClean="0"/>
              <a:t>treking.cz</a:t>
            </a:r>
            <a:r>
              <a:rPr lang="cs-CZ" sz="1800" dirty="0" smtClean="0"/>
              <a:t> [online]. [cit. 6.10.2012]. Dostupný na WWW: &lt;http://www.google.cz/imgres?q=Slunce&amp;num=10&amp;hl=cs&amp;biw=1280&amp;bih=843&amp;tbm=isch&amp;tbnid=-Mk0wb_-ptDUJM:&amp;imgrefurl=http://www.treking.cz/astronomie/slunce.htm&amp;docid=j70bjj6AHkq1-M&amp;imgurl=http://www.treking.cz/astronomie/slunce.gif&amp;w=300&amp;h=300&amp;ei=41FwUOLdHOr34QSBhoDoCQ&amp;zoom=1&amp;iact=rc&amp;dur=297&amp;sig=113307073021967728212&amp;page=1&amp;tbnh=145&amp;tbnw=155&amp;start=0&amp;ndsp=24&amp;ved=1t:429,r:4,s:0,i:136&amp;tx=74&amp;ty=49&gt;.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Zdroje obrázků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NEUVEDEN. </a:t>
            </a:r>
            <a:r>
              <a:rPr lang="cs-CZ" sz="1800" i="1" dirty="0" smtClean="0"/>
              <a:t>prvopodstata.blog.cz</a:t>
            </a:r>
            <a:r>
              <a:rPr lang="cs-CZ" sz="1800" dirty="0" smtClean="0"/>
              <a:t> [online]. [cit. 6.10.2012]. Dostupný na WWW: &lt;http://prvopodstata.blog.cz/1101/slunce&gt;.</a:t>
            </a:r>
          </a:p>
          <a:p>
            <a:r>
              <a:rPr lang="cs-CZ" sz="1800" dirty="0" smtClean="0"/>
              <a:t>NEUVEDEN. </a:t>
            </a:r>
            <a:r>
              <a:rPr lang="cs-CZ" sz="1800" i="1" dirty="0" smtClean="0"/>
              <a:t>pocasi.eurozpravy.cz</a:t>
            </a:r>
            <a:r>
              <a:rPr lang="cs-CZ" sz="1800" dirty="0" smtClean="0"/>
              <a:t> [online]. [cit. 6.10.2012]. Dostupný na WWW: &lt;http://pocasi.eurozpravy.cz/zpravy/51860-slunce-vstupuje-do-znameni-raka-leto-je-tady/&gt;.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411</Words>
  <Application>Microsoft Office PowerPoint</Application>
  <PresentationFormat>Předvádění na obrazovce (4:3)</PresentationFormat>
  <Paragraphs>63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Slunce</vt:lpstr>
      <vt:lpstr>Snímek 2</vt:lpstr>
      <vt:lpstr>Anotace </vt:lpstr>
      <vt:lpstr>Slunce</vt:lpstr>
      <vt:lpstr>Snímek 5</vt:lpstr>
      <vt:lpstr>Snímek 6</vt:lpstr>
      <vt:lpstr>Snímek 7</vt:lpstr>
      <vt:lpstr>Snímek 8</vt:lpstr>
      <vt:lpstr>Jádro</vt:lpstr>
      <vt:lpstr>Snímek 10</vt:lpstr>
      <vt:lpstr>Sluneční skvrny</vt:lpstr>
      <vt:lpstr>Gravitační pole Slunce</vt:lpstr>
      <vt:lpstr>Opakovací otázky</vt:lpstr>
      <vt:lpstr>Zdroje</vt:lpstr>
      <vt:lpstr>Zdroje obrázků</vt:lpstr>
      <vt:lpstr>Zdroje obrázků</vt:lpstr>
    </vt:vector>
  </TitlesOfParts>
  <Company>ZŠ Bor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Slunce</dc:title>
  <dc:creator>sborovna</dc:creator>
  <cp:lastModifiedBy>Alena</cp:lastModifiedBy>
  <cp:revision>14</cp:revision>
  <dcterms:created xsi:type="dcterms:W3CDTF">2012-10-01T09:28:24Z</dcterms:created>
  <dcterms:modified xsi:type="dcterms:W3CDTF">2012-10-06T17:41:33Z</dcterms:modified>
</cp:coreProperties>
</file>