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5"/>
  </p:notesMasterIdLst>
  <p:sldIdLst>
    <p:sldId id="268" r:id="rId3"/>
    <p:sldId id="256" r:id="rId4"/>
    <p:sldId id="257" r:id="rId5"/>
    <p:sldId id="258" r:id="rId6"/>
    <p:sldId id="259" r:id="rId7"/>
    <p:sldId id="260" r:id="rId8"/>
    <p:sldId id="261" r:id="rId9"/>
    <p:sldId id="263" r:id="rId10"/>
    <p:sldId id="264" r:id="rId11"/>
    <p:sldId id="265" r:id="rId12"/>
    <p:sldId id="266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F0EE6E-F56E-4884-8D9D-C627FD2402DD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BC7DD4-6D9E-44DA-B34D-CADB4E5275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38835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1AF3A-E1E5-4838-8466-D615707B2E06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A1B4-E836-4C8E-BB2C-422C7DAFC740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5F29B-B16F-4894-A466-727F4CAC43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A1B4-E836-4C8E-BB2C-422C7DAFC740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5F29B-B16F-4894-A466-727F4CAC43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A1B4-E836-4C8E-BB2C-422C7DAFC740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5F29B-B16F-4894-A466-727F4CAC43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A1B4-E836-4C8E-BB2C-422C7DAFC740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5F29B-B16F-4894-A466-727F4CAC43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A1B4-E836-4C8E-BB2C-422C7DAFC740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5F29B-B16F-4894-A466-727F4CAC43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A1B4-E836-4C8E-BB2C-422C7DAFC740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5F29B-B16F-4894-A466-727F4CAC43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A1B4-E836-4C8E-BB2C-422C7DAFC740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5F29B-B16F-4894-A466-727F4CAC43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A1B4-E836-4C8E-BB2C-422C7DAFC740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5F29B-B16F-4894-A466-727F4CAC43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A1B4-E836-4C8E-BB2C-422C7DAFC740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5F29B-B16F-4894-A466-727F4CAC43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A1B4-E836-4C8E-BB2C-422C7DAFC740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5F29B-B16F-4894-A466-727F4CAC43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A1B4-E836-4C8E-BB2C-422C7DAFC740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5F29B-B16F-4894-A466-727F4CAC43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20870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35691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56282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58031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60347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551877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8786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368647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84800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75697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1156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E1A1B4-E836-4C8E-BB2C-422C7DAFC740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55F29B-B16F-4894-A466-727F4CAC430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2880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gif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11560" y="1268760"/>
            <a:ext cx="7772400" cy="21156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Zdeňka Horská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VY_32_INOVACE_6_03_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Pětiminutovka Práce, výkon, účinnost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3789040"/>
            <a:ext cx="7344816" cy="1872208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Anotace: </a:t>
            </a:r>
            <a:r>
              <a:rPr lang="cs-CZ" sz="2800" dirty="0" smtClean="0"/>
              <a:t>Prezentace – test pro 8. ročník k prokázání osvojených znalostí z mechanické práce, výkonu a účinnosti. V testu je nastaveno </a:t>
            </a:r>
            <a:r>
              <a:rPr lang="cs-CZ" sz="2800" smtClean="0"/>
              <a:t>časování snímků.</a:t>
            </a:r>
            <a:endParaRPr lang="cs-CZ" sz="2800" dirty="0" smtClean="0"/>
          </a:p>
          <a:p>
            <a:pPr algn="l"/>
            <a:endParaRPr lang="cs-CZ" sz="2800" dirty="0"/>
          </a:p>
          <a:p>
            <a:pPr algn="l"/>
            <a:endParaRPr lang="cs-CZ" sz="2800" dirty="0"/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805264"/>
            <a:ext cx="4464496" cy="7920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Obrázek 8" descr="logo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32656"/>
            <a:ext cx="792088" cy="8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055830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Pětiminutovka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Práce, výkon, účinnost</a:t>
            </a:r>
            <a:endParaRPr lang="cs-CZ" dirty="0"/>
          </a:p>
        </p:txBody>
      </p:sp>
    </p:spTree>
  </p:cSld>
  <p:clrMapOvr>
    <a:masterClrMapping/>
  </p:clrMapOvr>
  <p:transition advClick="0" advTm="10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1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  <a:p>
            <a:pPr>
              <a:buNone/>
            </a:pPr>
            <a:r>
              <a:rPr lang="cs-CZ" sz="4400" b="1" dirty="0" smtClean="0"/>
              <a:t>Na čem závisí výkon?</a:t>
            </a:r>
            <a:endParaRPr lang="cs-CZ" sz="4400" b="1" dirty="0"/>
          </a:p>
        </p:txBody>
      </p:sp>
      <p:cxnSp>
        <p:nvCxnSpPr>
          <p:cNvPr id="5" name="Přímá spojovací šipka 4"/>
          <p:cNvCxnSpPr/>
          <p:nvPr/>
        </p:nvCxnSpPr>
        <p:spPr>
          <a:xfrm flipV="1">
            <a:off x="5508104" y="2276872"/>
            <a:ext cx="1512168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5508104" y="3212976"/>
            <a:ext cx="1512168" cy="57606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 advTm="3000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/>
              <a:t>Které 2 veličiny porovnáváme chceme-li určit účinnost?</a:t>
            </a:r>
            <a:endParaRPr lang="cs-CZ" sz="4400" b="1" dirty="0"/>
          </a:p>
        </p:txBody>
      </p:sp>
    </p:spTree>
  </p:cSld>
  <p:clrMapOvr>
    <a:masterClrMapping/>
  </p:clrMapOvr>
  <p:transition advClick="0" advTm="3000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3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/>
              <a:t>Napiš značku účinnosti, v čem se účinnost udává?</a:t>
            </a:r>
            <a:endParaRPr lang="cs-CZ" sz="4400" b="1" dirty="0"/>
          </a:p>
        </p:txBody>
      </p:sp>
    </p:spTree>
  </p:cSld>
  <p:clrMapOvr>
    <a:masterClrMapping/>
  </p:clrMapOvr>
  <p:transition advClick="0" advTm="3000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4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1296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/>
              <a:t>Motor vytahuje kabinu výtahu s pasažéry o celkové hmotnosti 300 kg po dobu 30 s do třetího patra, což je 7 m. Jaký je výkon motoru?</a:t>
            </a:r>
            <a:endParaRPr lang="cs-CZ" sz="4400" b="1" dirty="0"/>
          </a:p>
        </p:txBody>
      </p:sp>
      <p:pic>
        <p:nvPicPr>
          <p:cNvPr id="1026" name="Picture 2" descr="C:\Users\Kabinet\AppData\Local\Microsoft\Windows\Temporary Internet Files\Content.IE5\47RZUF8B\MC9003325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9146" y="4077072"/>
            <a:ext cx="2304256" cy="2341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 advTm="15000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060848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VYBRAT</a:t>
            </a:r>
            <a:endParaRPr lang="cs-CZ" sz="6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1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  <a:p>
            <a:pPr>
              <a:buNone/>
            </a:pPr>
            <a:r>
              <a:rPr lang="cs-CZ" sz="4400" b="1" dirty="0" smtClean="0"/>
              <a:t>Na čem závisí výkon?</a:t>
            </a:r>
            <a:endParaRPr lang="cs-CZ" sz="4400" b="1" dirty="0"/>
          </a:p>
        </p:txBody>
      </p:sp>
      <p:cxnSp>
        <p:nvCxnSpPr>
          <p:cNvPr id="5" name="Přímá spojovací šipka 4"/>
          <p:cNvCxnSpPr/>
          <p:nvPr/>
        </p:nvCxnSpPr>
        <p:spPr>
          <a:xfrm flipV="1">
            <a:off x="5508104" y="2276872"/>
            <a:ext cx="1512168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5508104" y="3212976"/>
            <a:ext cx="1512168" cy="57606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6516216" y="1445875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PRÁCI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04248" y="3789040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ČASE</a:t>
            </a:r>
            <a:endParaRPr lang="cs-CZ" sz="4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232505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/>
              <a:t>Které 2 veličiny porovnáváme chceme-li určit účinnost?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3356992"/>
            <a:ext cx="62646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příkon a výkon</a:t>
            </a:r>
          </a:p>
        </p:txBody>
      </p:sp>
    </p:spTree>
    <p:extLst>
      <p:ext uri="{BB962C8B-B14F-4D97-AF65-F5344CB8AC3E}">
        <p14:creationId xmlns:p14="http://schemas.microsoft.com/office/powerpoint/2010/main" val="358592015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3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/>
              <a:t>Napiš značku účinnosti, v čem se účinnost udává?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3717032"/>
            <a:ext cx="59766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800" b="1" dirty="0" smtClean="0">
                <a:solidFill>
                  <a:srgbClr val="FF0000"/>
                </a:solidFill>
              </a:rPr>
              <a:t>η</a:t>
            </a:r>
            <a:r>
              <a:rPr lang="cs-CZ" sz="4800" b="1" dirty="0" smtClean="0">
                <a:solidFill>
                  <a:srgbClr val="FF0000"/>
                </a:solidFill>
              </a:rPr>
              <a:t>,  v procentech</a:t>
            </a:r>
            <a:endParaRPr lang="cs-CZ" sz="4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77963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4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5"/>
            <a:ext cx="8712968" cy="32403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/>
              <a:t>Motor vytahuje kabinu výtahu s pasažéry o celkové hmotnosti 300 kg po dobu 30 s do třetího patra, což je 7 m. Jaký je výkon motoru?</a:t>
            </a:r>
            <a:endParaRPr lang="cs-CZ" sz="4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034839" y="5253343"/>
                <a:ext cx="3177121" cy="10175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𝑃</m:t>
                      </m:r>
                      <m:r>
                        <a:rPr lang="cs-CZ" sz="32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3000</m:t>
                          </m:r>
                          <m:r>
                            <a:rPr lang="cs-CZ" sz="3200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×7</m:t>
                          </m:r>
                        </m:num>
                        <m:den>
                          <m:r>
                            <a:rPr lang="cs-CZ" sz="32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30</m:t>
                          </m:r>
                        </m:den>
                      </m:f>
                    </m:oMath>
                  </m:oMathPara>
                </a14:m>
                <a:endParaRPr lang="cs-CZ" sz="3200" dirty="0" smtClean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4839" y="5253343"/>
                <a:ext cx="3177121" cy="101752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021864" y="4054360"/>
                <a:ext cx="2664296" cy="10143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𝑃</m:t>
                      </m:r>
                      <m:r>
                        <a:rPr lang="cs-CZ" sz="32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32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𝐹</m:t>
                          </m:r>
                          <m:r>
                            <a:rPr lang="cs-CZ" sz="3200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a:rPr lang="cs-CZ" sz="3200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𝑠</m:t>
                          </m:r>
                        </m:num>
                        <m:den>
                          <m:r>
                            <a:rPr lang="cs-CZ" sz="32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𝑡</m:t>
                          </m:r>
                        </m:den>
                      </m:f>
                    </m:oMath>
                  </m:oMathPara>
                </a14:m>
                <a:endParaRPr lang="cs-CZ" sz="32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1864" y="4054360"/>
                <a:ext cx="2664296" cy="101431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970107" y="4192186"/>
                <a:ext cx="244827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𝐹</m:t>
                      </m:r>
                      <m:r>
                        <a:rPr lang="cs-CZ" sz="32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32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3200" b="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×</m:t>
                      </m:r>
                      <m:r>
                        <a:rPr lang="cs-CZ" sz="3200" b="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𝑔</m:t>
                      </m:r>
                    </m:oMath>
                  </m:oMathPara>
                </a14:m>
                <a:endParaRPr lang="cs-CZ" sz="3200" b="0" dirty="0" smtClean="0">
                  <a:solidFill>
                    <a:srgbClr val="FF0000"/>
                  </a:solidFill>
                  <a:ea typeface="Cambria Math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0107" y="4192186"/>
                <a:ext cx="2448272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860032" y="5445223"/>
                <a:ext cx="3024336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u="sng" smtClean="0">
                          <a:solidFill>
                            <a:srgbClr val="FF0000"/>
                          </a:solidFill>
                          <a:latin typeface="Cambria Math"/>
                        </a:rPr>
                        <m:t>𝑃</m:t>
                      </m:r>
                      <m:r>
                        <a:rPr lang="cs-CZ" sz="3200" b="0" i="1" u="sng" smtClean="0">
                          <a:solidFill>
                            <a:srgbClr val="FF0000"/>
                          </a:solidFill>
                          <a:latin typeface="Cambria Math"/>
                        </a:rPr>
                        <m:t>=700 </m:t>
                      </m:r>
                      <m:r>
                        <a:rPr lang="cs-CZ" sz="3200" b="0" i="1" u="sng" smtClean="0">
                          <a:solidFill>
                            <a:srgbClr val="FF0000"/>
                          </a:solidFill>
                          <a:latin typeface="Cambria Math"/>
                        </a:rPr>
                        <m:t>𝑊</m:t>
                      </m:r>
                    </m:oMath>
                  </m:oMathPara>
                </a14:m>
                <a:endParaRPr lang="cs-CZ" sz="3200" u="sng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5445223"/>
                <a:ext cx="3024336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2981" y="3897895"/>
            <a:ext cx="2305050" cy="2341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442154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Obrázky jsou z galerie MS Office</a:t>
            </a:r>
          </a:p>
          <a:p>
            <a:r>
              <a:rPr lang="cs-CZ" sz="2400" dirty="0"/>
              <a:t>Není-li uvedeno jinak je materiál dílem autorky podle učebních osnov odpovídajících ŠVP vyučovaných podle učebnic:</a:t>
            </a:r>
          </a:p>
          <a:p>
            <a:pPr marL="0" indent="0">
              <a:buNone/>
            </a:pPr>
            <a:r>
              <a:rPr lang="cs-CZ" sz="2400" dirty="0"/>
              <a:t>KOLÁŘOVÁ, Růžena a Jiří BOHUNĚK. </a:t>
            </a:r>
            <a:r>
              <a:rPr lang="cs-CZ" sz="2400" i="1" dirty="0"/>
              <a:t>Fyzika pro 8. ročník základní školy</a:t>
            </a:r>
            <a:r>
              <a:rPr lang="cs-CZ" sz="2400" dirty="0"/>
              <a:t> [učebnice]. 1. vydání. Praha: Prometheus, spol. s.r.o., 2003. ISBN 80-7196-149-3. </a:t>
            </a:r>
          </a:p>
          <a:p>
            <a:endParaRPr lang="cs-CZ" sz="2400" dirty="0" smtClean="0"/>
          </a:p>
          <a:p>
            <a:r>
              <a:rPr lang="cs-CZ" sz="2400" dirty="0" smtClean="0"/>
              <a:t>Citováno dne 20. 10. </a:t>
            </a:r>
            <a:r>
              <a:rPr lang="cs-CZ" sz="2400" smtClean="0"/>
              <a:t>2011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96027268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265</Words>
  <Application>Microsoft Office PowerPoint</Application>
  <PresentationFormat>Předvádění na obrazovce (4:3)</PresentationFormat>
  <Paragraphs>40</Paragraphs>
  <Slides>12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sady Office</vt:lpstr>
      <vt:lpstr>1_Motiv sady Office</vt:lpstr>
      <vt:lpstr>Název školy: ZŠ Klášterec nad Ohří, Krátká 676 Autor: Mgr. Zdeňka Horská Název materiálu: VY_32_INOVACE_6_03_ Pětiminutovka Práce, výkon, účinnost Číslo projektu: CZ.1.07/1.4.00/21.1115  </vt:lpstr>
      <vt:lpstr>Pětiminutovka</vt:lpstr>
      <vt:lpstr>1.</vt:lpstr>
      <vt:lpstr>2.</vt:lpstr>
      <vt:lpstr>3.</vt:lpstr>
      <vt:lpstr>4.</vt:lpstr>
      <vt:lpstr>VYBRAT</vt:lpstr>
      <vt:lpstr>1.</vt:lpstr>
      <vt:lpstr>2.</vt:lpstr>
      <vt:lpstr>3.</vt:lpstr>
      <vt:lpstr>4.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</dc:title>
  <dc:creator>Uživatel</dc:creator>
  <cp:lastModifiedBy>Kabinet</cp:lastModifiedBy>
  <cp:revision>12</cp:revision>
  <dcterms:created xsi:type="dcterms:W3CDTF">2011-10-20T19:25:51Z</dcterms:created>
  <dcterms:modified xsi:type="dcterms:W3CDTF">2012-02-06T20:17:26Z</dcterms:modified>
</cp:coreProperties>
</file>