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E36518-E975-4AFB-9FF7-B9B29E40200C}" type="presOf" srcId="{100B6B2E-82E6-4C11-B19B-F2DB3A0EA64F}" destId="{645AA564-2E9E-4954-AD87-AE01782CEC59}" srcOrd="0" destOrd="0" presId="urn:microsoft.com/office/officeart/2005/8/layout/target3"/>
    <dgm:cxn modelId="{75909F8F-3FBB-48CF-BFC6-7095B8F3721B}" type="presOf" srcId="{1D8420EA-BFA0-403B-80F5-647FA396CC45}" destId="{8467D0EB-87A2-4285-8ACA-0398EFBF29BC}" srcOrd="1" destOrd="0" presId="urn:microsoft.com/office/officeart/2005/8/layout/target3"/>
    <dgm:cxn modelId="{7FCE243A-521B-4737-A9F9-26F21CB94CF4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474F6D5-3570-4D94-86F0-BBF43DD365C3}" type="presOf" srcId="{27FE2D31-D344-4B63-A89A-A89AB0D9F3E3}" destId="{FE47432B-CA46-450C-8D8F-66C300A95B52}" srcOrd="0" destOrd="0" presId="urn:microsoft.com/office/officeart/2005/8/layout/target3"/>
    <dgm:cxn modelId="{10C57372-C448-4CD9-B692-B44A57FD2C49}" type="presOf" srcId="{914700B9-77B5-440A-A438-DE98B6D4894D}" destId="{BD9AF279-D483-48F2-BBBD-45F8E8923512}" srcOrd="1" destOrd="0" presId="urn:microsoft.com/office/officeart/2005/8/layout/target3"/>
    <dgm:cxn modelId="{A5248151-9DEB-4966-A461-556F19AB1887}" type="presOf" srcId="{130831A4-0540-4EC5-8F5A-93030E89D2D9}" destId="{8E23E229-92FC-49D1-B5FE-0303176B8A4E}" srcOrd="1" destOrd="0" presId="urn:microsoft.com/office/officeart/2005/8/layout/target3"/>
    <dgm:cxn modelId="{854C3EAF-83EA-4F22-9CFC-B53E86661ECC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F80E07A8-2068-4D8B-8FC2-9F233A3EF611}" type="presOf" srcId="{100B6B2E-82E6-4C11-B19B-F2DB3A0EA64F}" destId="{DBA8199F-D892-4A8E-A352-2B7844050E09}" srcOrd="1" destOrd="0" presId="urn:microsoft.com/office/officeart/2005/8/layout/target3"/>
    <dgm:cxn modelId="{AE94128F-4A7E-48E0-BBE2-B8D6C7A289FB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70D7B6E-8657-4602-834E-23B7CE0FD6FD}" type="presParOf" srcId="{FE47432B-CA46-450C-8D8F-66C300A95B52}" destId="{B522209E-30D0-49D6-A340-2D383A11C668}" srcOrd="0" destOrd="0" presId="urn:microsoft.com/office/officeart/2005/8/layout/target3"/>
    <dgm:cxn modelId="{9760FAC4-D86F-49B9-AA5C-BBBC8290A230}" type="presParOf" srcId="{FE47432B-CA46-450C-8D8F-66C300A95B52}" destId="{ED5A8377-51D5-4DC5-B0E7-680166966720}" srcOrd="1" destOrd="0" presId="urn:microsoft.com/office/officeart/2005/8/layout/target3"/>
    <dgm:cxn modelId="{5CA652DE-1910-4273-ABED-72BC357E058D}" type="presParOf" srcId="{FE47432B-CA46-450C-8D8F-66C300A95B52}" destId="{F69CC921-512E-49F4-824C-A648EC5F27A5}" srcOrd="2" destOrd="0" presId="urn:microsoft.com/office/officeart/2005/8/layout/target3"/>
    <dgm:cxn modelId="{3F97E3AF-437C-46DA-8584-DCBC678725D5}" type="presParOf" srcId="{FE47432B-CA46-450C-8D8F-66C300A95B52}" destId="{61C9CE18-EDA6-4EDF-BA1C-09779D38FBBF}" srcOrd="3" destOrd="0" presId="urn:microsoft.com/office/officeart/2005/8/layout/target3"/>
    <dgm:cxn modelId="{4032A7CE-7276-40BB-AA53-E5F3C7E386EC}" type="presParOf" srcId="{FE47432B-CA46-450C-8D8F-66C300A95B52}" destId="{D60DEAAB-7AFE-435A-ACF6-18851E4B0426}" srcOrd="4" destOrd="0" presId="urn:microsoft.com/office/officeart/2005/8/layout/target3"/>
    <dgm:cxn modelId="{D6E4637C-65CE-4BB2-96AD-FAC85B1FC397}" type="presParOf" srcId="{FE47432B-CA46-450C-8D8F-66C300A95B52}" destId="{F7B3C0B7-F0F7-4F49-B02C-3630F8C5FAE5}" srcOrd="5" destOrd="0" presId="urn:microsoft.com/office/officeart/2005/8/layout/target3"/>
    <dgm:cxn modelId="{DA54ED4B-8E33-4B22-85DC-2730362B6FBE}" type="presParOf" srcId="{FE47432B-CA46-450C-8D8F-66C300A95B52}" destId="{C9DA9446-E2D3-4F6A-8960-3CADFBF870B8}" srcOrd="6" destOrd="0" presId="urn:microsoft.com/office/officeart/2005/8/layout/target3"/>
    <dgm:cxn modelId="{5995D983-8E73-47C3-9CB3-43832FCEB3C8}" type="presParOf" srcId="{FE47432B-CA46-450C-8D8F-66C300A95B52}" destId="{9726EC6F-D322-4CD3-B489-1BE3DF7CE70B}" srcOrd="7" destOrd="0" presId="urn:microsoft.com/office/officeart/2005/8/layout/target3"/>
    <dgm:cxn modelId="{240C3CC9-3B87-4E93-9082-603F28BEF793}" type="presParOf" srcId="{FE47432B-CA46-450C-8D8F-66C300A95B52}" destId="{645AA564-2E9E-4954-AD87-AE01782CEC59}" srcOrd="8" destOrd="0" presId="urn:microsoft.com/office/officeart/2005/8/layout/target3"/>
    <dgm:cxn modelId="{93D89A22-6075-428D-BED3-5AE1D133A0A4}" type="presParOf" srcId="{FE47432B-CA46-450C-8D8F-66C300A95B52}" destId="{8538CAC4-6A86-42B8-B5AF-2FF155DB9D02}" srcOrd="9" destOrd="0" presId="urn:microsoft.com/office/officeart/2005/8/layout/target3"/>
    <dgm:cxn modelId="{3DA2ABA7-44CE-4D39-844E-3EA57C017702}" type="presParOf" srcId="{FE47432B-CA46-450C-8D8F-66C300A95B52}" destId="{26FD6024-A07F-46D0-8BC0-B5E595C5673D}" srcOrd="10" destOrd="0" presId="urn:microsoft.com/office/officeart/2005/8/layout/target3"/>
    <dgm:cxn modelId="{C4478C58-CFFD-4EFE-AE43-7301C67041B9}" type="presParOf" srcId="{FE47432B-CA46-450C-8D8F-66C300A95B52}" destId="{E73F1C26-6DCD-4001-88B9-355E01E2BCE7}" srcOrd="11" destOrd="0" presId="urn:microsoft.com/office/officeart/2005/8/layout/target3"/>
    <dgm:cxn modelId="{F136593D-1396-4778-98EB-FF46912994DD}" type="presParOf" srcId="{FE47432B-CA46-450C-8D8F-66C300A95B52}" destId="{8E23E229-92FC-49D1-B5FE-0303176B8A4E}" srcOrd="12" destOrd="0" presId="urn:microsoft.com/office/officeart/2005/8/layout/target3"/>
    <dgm:cxn modelId="{6EDED7E5-2CF3-4C4B-B780-5FFA6DAD897E}" type="presParOf" srcId="{FE47432B-CA46-450C-8D8F-66C300A95B52}" destId="{8467D0EB-87A2-4285-8ACA-0398EFBF29BC}" srcOrd="13" destOrd="0" presId="urn:microsoft.com/office/officeart/2005/8/layout/target3"/>
    <dgm:cxn modelId="{94F515B0-ADF2-4CF0-A604-9D140BEF9772}" type="presParOf" srcId="{FE47432B-CA46-450C-8D8F-66C300A95B52}" destId="{DBA8199F-D892-4A8E-A352-2B7844050E09}" srcOrd="14" destOrd="0" presId="urn:microsoft.com/office/officeart/2005/8/layout/target3"/>
    <dgm:cxn modelId="{70BE796D-96CC-44EC-ADD6-C23F8CDCCDBA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75CBFA-20B9-4BBC-B2B5-812D5F8312DC}" type="datetimeFigureOut">
              <a:rPr lang="cs-CZ" smtClean="0"/>
              <a:pPr/>
              <a:t>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E1A4B7-8CAD-47B8-B82C-0B3F776BEE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b/b6/Jules_Verne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f/Around_the_World_in_Eighty_Days_-_map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9/20000_squid_Nautilus_viewbay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0/00/Jan_Vil%C3%ADmek_-_Jan_Neruda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org/wiki/Soubor:Jules_Vern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Jan_Vil%C3%ADmek_-_Jan_Neruda.jpg" TargetMode="External"/><Relationship Id="rId5" Type="http://schemas.openxmlformats.org/officeDocument/2006/relationships/hyperlink" Target="http://cs.wikipedia.org/wiki/Soubor:Around_the_World_in_Eighty_Days_-_map.jpg" TargetMode="External"/><Relationship Id="rId4" Type="http://schemas.openxmlformats.org/officeDocument/2006/relationships/hyperlink" Target="http://cs.wikipedia.org/wiki/Soubor:20000_squid_Nautilus_viewba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4785830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Pády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30358943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Barevné fixy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motivaci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448618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 žáků se spisovatelem Julesem Vernem, k jejich motivaci pro čtení dobrodružné literatury.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Žák si ověří své znalosti literárních</a:t>
                      </a:r>
                      <a:r>
                        <a:rPr lang="cs-CZ" sz="1400" b="1" baseline="0" dirty="0" smtClean="0"/>
                        <a:t> pojmů a vědomosti z přečtené literatury a z filmové tvorby.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83568" y="188640"/>
            <a:ext cx="8064896" cy="864096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Kdo ve svém románu splnil sen každého školáka?</a:t>
            </a:r>
            <a:endParaRPr lang="cs-CZ" sz="28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197100" y="1809750"/>
          <a:ext cx="4749800" cy="3238500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048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333375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FFFFFF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FFFFFF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FFFFFF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FFFFFF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FFFFFF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FFFFFF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FFFFFF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FFFFFF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FFFFFF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93CDDD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93CDDD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93CDDD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93CDDD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93CDDD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93CDDD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93CDDD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93CDDD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93CDDD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491880" y="1844824"/>
          <a:ext cx="3175000" cy="33337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2915816" y="2132856"/>
          <a:ext cx="2844800" cy="333375"/>
        </p:xfrm>
        <a:graphic>
          <a:graphicData uri="http://schemas.openxmlformats.org/drawingml/2006/table">
            <a:tbl>
              <a:tblPr/>
              <a:tblGrid>
                <a:gridCol w="304800"/>
                <a:gridCol w="317500"/>
                <a:gridCol w="241796"/>
                <a:gridCol w="393204"/>
                <a:gridCol w="317500"/>
                <a:gridCol w="317500"/>
                <a:gridCol w="317500"/>
                <a:gridCol w="317500"/>
                <a:gridCol w="317500"/>
              </a:tblGrid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2915816" y="2492896"/>
          <a:ext cx="2844800" cy="333375"/>
        </p:xfrm>
        <a:graphic>
          <a:graphicData uri="http://schemas.openxmlformats.org/drawingml/2006/table">
            <a:tbl>
              <a:tblPr/>
              <a:tblGrid>
                <a:gridCol w="3048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203848" y="2780928"/>
          <a:ext cx="1270000" cy="33337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</a:tblGrid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491880" y="3140968"/>
          <a:ext cx="1587500" cy="33337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</a:tblGrid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915816" y="3501008"/>
          <a:ext cx="1892300" cy="333375"/>
        </p:xfrm>
        <a:graphic>
          <a:graphicData uri="http://schemas.openxmlformats.org/drawingml/2006/table">
            <a:tbl>
              <a:tblPr/>
              <a:tblGrid>
                <a:gridCol w="304800"/>
                <a:gridCol w="317500"/>
                <a:gridCol w="317500"/>
                <a:gridCol w="317500"/>
                <a:gridCol w="317500"/>
                <a:gridCol w="317500"/>
              </a:tblGrid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3491880" y="3789040"/>
          <a:ext cx="1270000" cy="314325"/>
        </p:xfrm>
        <a:graphic>
          <a:graphicData uri="http://schemas.openxmlformats.org/drawingml/2006/table">
            <a:tbl>
              <a:tblPr/>
              <a:tblGrid>
                <a:gridCol w="288032"/>
                <a:gridCol w="346968"/>
                <a:gridCol w="317500"/>
                <a:gridCol w="317500"/>
              </a:tblGrid>
              <a:tr h="31432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3491880" y="4149080"/>
          <a:ext cx="952500" cy="33337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</a:tblGrid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555776" y="4437112"/>
          <a:ext cx="2209800" cy="314325"/>
        </p:xfrm>
        <a:graphic>
          <a:graphicData uri="http://schemas.openxmlformats.org/drawingml/2006/table">
            <a:tbl>
              <a:tblPr/>
              <a:tblGrid>
                <a:gridCol w="317500"/>
                <a:gridCol w="304800"/>
                <a:gridCol w="317500"/>
                <a:gridCol w="317500"/>
                <a:gridCol w="317500"/>
                <a:gridCol w="317500"/>
                <a:gridCol w="317500"/>
              </a:tblGrid>
              <a:tr h="29527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3203848" y="4725144"/>
          <a:ext cx="2857500" cy="31432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14401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chemeClr val="bg1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" name="Zaoblený obdélník 19"/>
          <p:cNvSpPr/>
          <p:nvPr/>
        </p:nvSpPr>
        <p:spPr>
          <a:xfrm>
            <a:off x="1043608" y="5877272"/>
            <a:ext cx="3168352" cy="720080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Jules  Verne</a:t>
            </a:r>
            <a:endParaRPr lang="cs-CZ" sz="40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4716016" y="5877272"/>
            <a:ext cx="4248472" cy="648072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Dva roky prázdnin</a:t>
            </a:r>
            <a:endParaRPr lang="cs-CZ" sz="40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1547664" y="5373216"/>
            <a:ext cx="439248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</a:t>
            </a:r>
            <a:r>
              <a:rPr lang="cs-CZ" dirty="0" smtClean="0">
                <a:solidFill>
                  <a:schemeClr val="tx1"/>
                </a:solidFill>
              </a:rPr>
              <a:t>1. Autor knihy Povídání o pejskovi a kočičce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1547664" y="5373216"/>
            <a:ext cx="439248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2. Jak nazýváme obrázky v knihách?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547664" y="5373216"/>
            <a:ext cx="439248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3. Název jedné balady K. J. Erbena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547664" y="5373216"/>
            <a:ext cx="439248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</a:t>
            </a:r>
            <a:r>
              <a:rPr lang="cs-CZ" dirty="0" smtClean="0">
                <a:solidFill>
                  <a:schemeClr val="tx1"/>
                </a:solidFill>
              </a:rPr>
              <a:t>4. Jeden řádek v básni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1547664" y="5373216"/>
            <a:ext cx="439248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</a:t>
            </a:r>
            <a:r>
              <a:rPr lang="cs-CZ" dirty="0" smtClean="0">
                <a:solidFill>
                  <a:schemeClr val="tx1"/>
                </a:solidFill>
              </a:rPr>
              <a:t>5. Odstavec v básni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1547664" y="5373216"/>
            <a:ext cx="439248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</a:t>
            </a:r>
            <a:r>
              <a:rPr lang="cs-CZ" dirty="0" smtClean="0">
                <a:solidFill>
                  <a:schemeClr val="tx1"/>
                </a:solidFill>
              </a:rPr>
              <a:t>6. Vypravování, které se vztahuje k místu, osobě, události a může být pravdivé.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1547664" y="5373216"/>
            <a:ext cx="439248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</a:t>
            </a:r>
            <a:r>
              <a:rPr lang="cs-CZ" dirty="0" smtClean="0">
                <a:solidFill>
                  <a:schemeClr val="tx1"/>
                </a:solidFill>
              </a:rPr>
              <a:t>7. Autor bajek 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1547664" y="5373216"/>
            <a:ext cx="439248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</a:t>
            </a:r>
            <a:r>
              <a:rPr lang="cs-CZ" dirty="0" smtClean="0">
                <a:solidFill>
                  <a:schemeClr val="tx1"/>
                </a:solidFill>
              </a:rPr>
              <a:t>8. Zvuková shoda konců slov</a:t>
            </a: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1547664" y="5373216"/>
            <a:ext cx="439248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</a:t>
            </a:r>
            <a:r>
              <a:rPr lang="cs-CZ" dirty="0" smtClean="0">
                <a:solidFill>
                  <a:schemeClr val="tx1"/>
                </a:solidFill>
              </a:rPr>
              <a:t>9. Záznam událostí v časovém sledu</a:t>
            </a:r>
            <a:endParaRPr lang="cs-CZ" dirty="0"/>
          </a:p>
        </p:txBody>
      </p:sp>
      <p:sp>
        <p:nvSpPr>
          <p:cNvPr id="31" name="Zaoblený obdélník 30"/>
          <p:cNvSpPr/>
          <p:nvPr/>
        </p:nvSpPr>
        <p:spPr>
          <a:xfrm>
            <a:off x="1547664" y="5373216"/>
            <a:ext cx="439248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</a:t>
            </a:r>
            <a:r>
              <a:rPr lang="cs-CZ" dirty="0" smtClean="0">
                <a:solidFill>
                  <a:schemeClr val="tx1"/>
                </a:solidFill>
              </a:rPr>
              <a:t>10. Kde je podle pověsti pochován Šemík?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oubor:Jules Verne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32656"/>
            <a:ext cx="396044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oblený obdélník 2"/>
          <p:cNvSpPr/>
          <p:nvPr/>
        </p:nvSpPr>
        <p:spPr>
          <a:xfrm>
            <a:off x="4644008" y="476672"/>
            <a:ext cx="4032448" cy="2016224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Jules Verne</a:t>
            </a:r>
          </a:p>
          <a:p>
            <a:pPr algn="ctr"/>
            <a:r>
              <a:rPr lang="cs-CZ" sz="2400" dirty="0" smtClean="0"/>
              <a:t>(1828 – 1905)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francouzský spisovatel,</a:t>
            </a:r>
          </a:p>
          <a:p>
            <a:pPr algn="ctr"/>
            <a:r>
              <a:rPr lang="cs-CZ" sz="2400" dirty="0" smtClean="0"/>
              <a:t>autor dobrodužné literatury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4644008" y="2708920"/>
            <a:ext cx="4248472" cy="201622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 považován za zakladatele vědeckofantastické literatury 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SCIENCE-FICTION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(sci-fi)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544" y="5445224"/>
            <a:ext cx="8496944" cy="1224136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Vědeckofantastická literatura </a:t>
            </a:r>
            <a:r>
              <a:rPr lang="cs-CZ" dirty="0" smtClean="0"/>
              <a:t>zobrazuje autorovu představu o budoucnosti. Autor vychází z poznatků vědy,  domýšlí budoucí objevy přírodních věd a vynálezy technických oborů. </a:t>
            </a:r>
            <a:r>
              <a:rPr lang="cs-CZ" dirty="0"/>
              <a:t> </a:t>
            </a:r>
            <a:r>
              <a:rPr lang="cs-CZ" dirty="0" smtClean="0"/>
              <a:t>Hrdinové cestují vesmírem, potkávají se s mimozemšťany, pohybují se proti času do minulosti.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404664"/>
            <a:ext cx="8424936" cy="79208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Pomocí obrázků a nápovědy pojmenuj nejslavnější romány Julese Verna.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460851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1. Hrdinové románu se vydali na dlouhou cestu.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916832"/>
            <a:ext cx="48245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2. Jejich cesta měla předem stanovený počet dní.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420888"/>
            <a:ext cx="460851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3. Hlavní hrdina se jmenoval pan Fogg.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924944"/>
            <a:ext cx="43924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4. Mapa ti ukazuje, kudy vedla jejich cesta.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7" name="Obrázek 6" descr="Soubor:Around the World in Eighty Days - map.jpg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348880"/>
            <a:ext cx="3816464" cy="2025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971600" y="5805264"/>
            <a:ext cx="2664296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Román se jmenuje: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83968" y="5229200"/>
            <a:ext cx="4608512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Cesta kolem světa za 80 dní</a:t>
            </a:r>
            <a:endParaRPr lang="cs-CZ" sz="2800" dirty="0"/>
          </a:p>
        </p:txBody>
      </p:sp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429000"/>
            <a:ext cx="194421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1. Hrdinové románu necestovali po zemi ani po moři.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2. Použili dopravní prostředek, který používáme i my, i když zcela výjimečně.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132856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3. Jejich cesta trvala několik týdnů.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852936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4. Autor se nechal inspirovat vynálezem, který už byl dříve několikrát prakticky použit.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6" name="Obrázek 5" descr="C:\Users\ředitelka\Pictures\Let balonem 2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717032"/>
            <a:ext cx="2880320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3275856" y="4365104"/>
            <a:ext cx="25796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Román se jmenuje: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83968" y="5229200"/>
            <a:ext cx="4608512" cy="1224136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Pět neděl v balóně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oubor:20000 squid Nautilus viewbay.jpg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60648"/>
            <a:ext cx="2395850" cy="3211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23528" y="548680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1. Hrdinové tohoto románu cestují pod mořskou hladinou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26876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2. Délka jejich cesty je uvedena v námořních mílích.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988840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3. Jsou uvězněni mužem jménem Nemo.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780928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4. Plavidlo má jméno  Nautilus.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645024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Román se jmenuje: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83968" y="4437112"/>
            <a:ext cx="4536504" cy="1080120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Dvacet tisíc mil pod mořem</a:t>
            </a:r>
            <a:endParaRPr lang="cs-CZ" sz="2400" dirty="0"/>
          </a:p>
        </p:txBody>
      </p:sp>
      <p:pic>
        <p:nvPicPr>
          <p:cNvPr id="9" name="Obrázek 8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50912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548680"/>
            <a:ext cx="8064896" cy="1080120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Velký obdivovatelem Julese Verna byl český básník,  spisovatel </a:t>
            </a:r>
            <a:r>
              <a:rPr lang="cs-CZ" sz="2400" b="1" dirty="0" smtClean="0"/>
              <a:t>Jan Neruda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" name="Obrázek 2" descr="Soubor:Jan Vilímek - Jan Neruda.jpg">
            <a:hlinkClick r:id="rId2"/>
          </p:cNvPr>
          <p:cNvPicPr/>
          <p:nvPr/>
        </p:nvPicPr>
        <p:blipFill>
          <a:blip r:embed="rId3" cstate="print"/>
          <a:srcRect b="6444"/>
          <a:stretch>
            <a:fillRect/>
          </a:stretch>
        </p:blipFill>
        <p:spPr bwMode="auto">
          <a:xfrm>
            <a:off x="478785" y="2010086"/>
            <a:ext cx="2566187" cy="2959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aoblený obdélník 3"/>
          <p:cNvSpPr/>
          <p:nvPr/>
        </p:nvSpPr>
        <p:spPr>
          <a:xfrm>
            <a:off x="467544" y="5229200"/>
            <a:ext cx="2448272" cy="360040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1834 - 1891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75856" y="1988840"/>
            <a:ext cx="417646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Básnická sbírka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Písně kosmické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347864" y="2636912"/>
            <a:ext cx="4032448" cy="39604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Seděly žáby v kaluži</a:t>
            </a:r>
          </a:p>
          <a:p>
            <a:pPr algn="ctr"/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Seděly žáby v kaluži,                      hleděly vzhůru k nebi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starý jim žabák učený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odvíral tvrdé lebi.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Vysvětloval jim oblohu,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líčil ty světlé drtky,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mluvil o pánech hvězdářích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zove je „Světa krtky“.</a:t>
            </a:r>
          </a:p>
          <a:p>
            <a:pPr algn="ctr"/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……………………………</a:t>
            </a:r>
          </a:p>
          <a:p>
            <a:pPr algn="ctr"/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7" name="Obrázek 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5229200"/>
            <a:ext cx="151216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4969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materiály:                                                       </a:t>
            </a:r>
            <a:endParaRPr lang="cs-CZ" b="1" dirty="0" smtClean="0"/>
          </a:p>
          <a:p>
            <a:endParaRPr lang="cs-CZ" b="1" dirty="0" smtClean="0">
              <a:hlinkClick r:id="rId2"/>
            </a:endParaRPr>
          </a:p>
          <a:p>
            <a:endParaRPr lang="cs-CZ" b="1" dirty="0" smtClean="0">
              <a:hlinkClick r:id="rId2"/>
            </a:endParaRPr>
          </a:p>
          <a:p>
            <a:endParaRPr lang="cs-CZ" b="1" dirty="0" smtClean="0">
              <a:hlinkClick r:id="rId2"/>
            </a:endParaRPr>
          </a:p>
          <a:p>
            <a:endParaRPr lang="cs-CZ" b="1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://cs.wikipedia.org/wiki/Soubor:Jules_Verne.jpg</a:t>
            </a: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03548" y="2380238"/>
            <a:ext cx="28043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http://office.microsoft.com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2830064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hlinkClick r:id="rId4"/>
              </a:rPr>
              <a:t>http://cs.wikipedia.org/wiki/Soubor:20000_squid_Nautilus_viewbay.jpg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7544" y="3251708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hlinkClick r:id="rId5"/>
              </a:rPr>
              <a:t>http://cs.wikipedia.org/wiki/Soubor:Around_the_World_in_Eighty_Days_-_map.jpg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7544" y="3676382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hlinkClick r:id="rId6"/>
              </a:rPr>
              <a:t>http://cs.wikipedia.org/wiki/Soubor:Jan_Vil%C3%ADmek_-_</a:t>
            </a:r>
            <a:r>
              <a:rPr lang="cs-CZ" u="sng" dirty="0" smtClean="0">
                <a:hlinkClick r:id="rId6"/>
              </a:rPr>
              <a:t>Jan_Neruda.jpg</a:t>
            </a:r>
            <a:endParaRPr lang="cs-CZ" u="sng" dirty="0" smtClean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157192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Texty: vlastní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636</Words>
  <Application>Microsoft Office PowerPoint</Application>
  <PresentationFormat>Předvádění na obrazovce (4:3)</PresentationFormat>
  <Paragraphs>234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72</cp:revision>
  <dcterms:created xsi:type="dcterms:W3CDTF">2012-03-29T08:33:58Z</dcterms:created>
  <dcterms:modified xsi:type="dcterms:W3CDTF">2012-10-08T08:03:14Z</dcterms:modified>
</cp:coreProperties>
</file>