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2"/>
  </p:notesMasterIdLst>
  <p:sldIdLst>
    <p:sldId id="256" r:id="rId2"/>
    <p:sldId id="265" r:id="rId3"/>
    <p:sldId id="257" r:id="rId4"/>
    <p:sldId id="259" r:id="rId5"/>
    <p:sldId id="262" r:id="rId6"/>
    <p:sldId id="261" r:id="rId7"/>
    <p:sldId id="263" r:id="rId8"/>
    <p:sldId id="266" r:id="rId9"/>
    <p:sldId id="267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BD2EEC3-0857-49C7-8964-8B33EBD054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3140968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11800" b="0" dirty="0" smtClean="0"/>
              <a:t>Ekosystém</a:t>
            </a:r>
            <a:endParaRPr lang="cs-CZ" sz="6600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ekosystém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ekosystém</a:t>
            </a:r>
          </a:p>
          <a:p>
            <a:r>
              <a:rPr lang="cs-CZ" dirty="0" smtClean="0"/>
              <a:t>Je určena pro výuku ekologie v 1.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924744" y="1052736"/>
            <a:ext cx="8219256" cy="1038944"/>
          </a:xfrm>
        </p:spPr>
        <p:txBody>
          <a:bodyPr>
            <a:normAutofit fontScale="90000"/>
          </a:bodyPr>
          <a:lstStyle/>
          <a:p>
            <a:r>
              <a:rPr lang="cs-CZ" sz="9600" b="1" u="sng" dirty="0" smtClean="0"/>
              <a:t/>
            </a:r>
            <a:br>
              <a:rPr lang="cs-CZ" sz="9600" b="1" u="sng" dirty="0" smtClean="0"/>
            </a:br>
            <a:r>
              <a:rPr lang="cs-CZ" sz="5400" dirty="0" smtClean="0"/>
              <a:t>ekosystém</a:t>
            </a: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pic>
        <p:nvPicPr>
          <p:cNvPr id="1026" name="Picture 2" descr="P:\dumy\obr\ekosys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484784"/>
            <a:ext cx="6336704" cy="4673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ekosystém</a:t>
            </a:r>
            <a:endParaRPr lang="cs-CZ" sz="4000" b="1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844824"/>
            <a:ext cx="8280722" cy="4752528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Definice:</a:t>
            </a:r>
            <a:endParaRPr lang="cs-CZ" sz="3200" dirty="0" smtClean="0"/>
          </a:p>
          <a:p>
            <a:r>
              <a:rPr lang="cs-CZ" sz="3200" dirty="0" smtClean="0"/>
              <a:t>Je základní funkční jednotka přírody. Tvoří společenstvo organismů a jeho abiotické prostředí. Je otevřený systém, vstupuje do něho tok energie, vody a minerálních látek. Není zpravidla jednoznačně specifikováno, jakou prostorovou velikost by měl ekosystém mít (např. biosféra, jezero, trávicí trakt býložravce…).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Základní složky ekosystému</a:t>
            </a:r>
            <a:r>
              <a:rPr lang="cs-CZ" sz="5400" dirty="0" smtClean="0"/>
              <a:t>:</a:t>
            </a:r>
            <a:endParaRPr lang="cs-CZ" sz="5400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abiotické faktory</a:t>
            </a:r>
          </a:p>
          <a:p>
            <a:pPr marL="514350" indent="-514350">
              <a:buFont typeface="+mj-lt"/>
              <a:buAutoNum type="arabicPeriod"/>
            </a:pPr>
            <a:endParaRPr lang="cs-CZ" sz="32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producenti </a:t>
            </a:r>
          </a:p>
          <a:p>
            <a:pPr marL="514350" indent="-514350">
              <a:buFont typeface="+mj-lt"/>
              <a:buAutoNum type="arabicPeriod"/>
            </a:pPr>
            <a:endParaRPr lang="cs-CZ" sz="32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k</a:t>
            </a:r>
            <a:r>
              <a:rPr lang="cs-CZ" sz="3200" b="1" dirty="0" smtClean="0"/>
              <a:t>onzumenti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b="1" dirty="0" err="1" smtClean="0"/>
              <a:t>dekompozitoři</a:t>
            </a:r>
            <a:r>
              <a:rPr lang="cs-CZ" sz="3200" b="1" dirty="0" smtClean="0"/>
              <a:t>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1. abiotické faktory </a:t>
            </a:r>
            <a:endParaRPr lang="cs-CZ" sz="5400" dirty="0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700808"/>
            <a:ext cx="8496300" cy="515719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/>
              <a:t>(vytváří prostředí ekosystému</a:t>
            </a:r>
            <a:r>
              <a:rPr lang="cs-CZ" sz="3200" dirty="0" smtClean="0"/>
              <a:t>)</a:t>
            </a:r>
          </a:p>
          <a:p>
            <a:endParaRPr lang="cs-CZ" sz="3200" dirty="0" smtClean="0"/>
          </a:p>
          <a:p>
            <a:r>
              <a:rPr lang="cs-CZ" sz="3200" dirty="0" smtClean="0"/>
              <a:t> Je to sluneční energie a všechny fyzikální a chemické vlastnosti ovzduší, vody a půdy.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648" y="188640"/>
            <a:ext cx="8229600" cy="1143000"/>
          </a:xfrm>
        </p:spPr>
        <p:txBody>
          <a:bodyPr/>
          <a:lstStyle/>
          <a:p>
            <a:r>
              <a:rPr lang="cs-CZ" sz="5400" dirty="0" smtClean="0"/>
              <a:t>2. producenti </a:t>
            </a:r>
            <a:endParaRPr lang="cs-CZ" sz="5400" dirty="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92500" lnSpcReduction="20000"/>
          </a:bodyPr>
          <a:lstStyle/>
          <a:p>
            <a:r>
              <a:rPr lang="cs-CZ" sz="3200" dirty="0" smtClean="0"/>
              <a:t>autotrofní organismy, které vytvářejí organické látky z látek anorganických (v procesech fotosyntézy zelených rostlin nebo chemosyntézy </a:t>
            </a:r>
            <a:r>
              <a:rPr lang="cs-CZ" sz="3200" dirty="0" err="1" smtClean="0"/>
              <a:t>chemolitotrofních</a:t>
            </a:r>
            <a:r>
              <a:rPr lang="cs-CZ" sz="3200" dirty="0" smtClean="0"/>
              <a:t> bakterií</a:t>
            </a:r>
            <a:r>
              <a:rPr lang="cs-CZ" sz="3200" dirty="0" smtClean="0"/>
              <a:t>)</a:t>
            </a:r>
            <a:endParaRPr lang="cs-CZ" sz="3200" dirty="0" smtClean="0"/>
          </a:p>
          <a:p>
            <a:r>
              <a:rPr lang="cs-CZ" sz="3200" u="sng" dirty="0" smtClean="0"/>
              <a:t>Hrubá primární produkce:</a:t>
            </a:r>
            <a:endParaRPr lang="cs-CZ" sz="3200" dirty="0" smtClean="0"/>
          </a:p>
          <a:p>
            <a:r>
              <a:rPr lang="cs-CZ" sz="3200" dirty="0" smtClean="0"/>
              <a:t> - </a:t>
            </a:r>
            <a:r>
              <a:rPr lang="cs-CZ" sz="3200" dirty="0" smtClean="0"/>
              <a:t>množství organické hmoty vyprodukované na jednotce plochy nebo objemu za určitou dobu, část je prodýchána rostlinami</a:t>
            </a:r>
          </a:p>
          <a:p>
            <a:r>
              <a:rPr lang="cs-CZ" sz="3200" u="sng" dirty="0" smtClean="0"/>
              <a:t>Čistá primární produkce:</a:t>
            </a:r>
            <a:endParaRPr lang="cs-CZ" sz="3200" dirty="0" smtClean="0"/>
          </a:p>
          <a:p>
            <a:r>
              <a:rPr lang="cs-CZ" sz="3200" dirty="0" smtClean="0"/>
              <a:t> - </a:t>
            </a:r>
            <a:r>
              <a:rPr lang="cs-CZ" sz="3200" dirty="0" smtClean="0"/>
              <a:t>skutečný přírůstek organické hmoty (zbytek po odečtení ztrát dýcháním). Není spotřebována na životní děje rostlin.</a:t>
            </a:r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3. </a:t>
            </a:r>
            <a:r>
              <a:rPr lang="cs-CZ" dirty="0" smtClean="0"/>
              <a:t>konzumenti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3515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Tvoří v ekosystému skupiny heterotrofních organismů, závislých na organické hmotě vyprodukované autotrofními organismy. 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u="sng" dirty="0" smtClean="0"/>
              <a:t>Podle typu výživy je dělíme na: </a:t>
            </a:r>
            <a:r>
              <a:rPr lang="cs-CZ" sz="3200" dirty="0" smtClean="0"/>
              <a:t>	</a:t>
            </a:r>
          </a:p>
          <a:p>
            <a:r>
              <a:rPr lang="cs-CZ" sz="3200" dirty="0" smtClean="0"/>
              <a:t>-</a:t>
            </a:r>
            <a:r>
              <a:rPr lang="cs-CZ" sz="3200" dirty="0" smtClean="0"/>
              <a:t>býložravce     -masožravce</a:t>
            </a:r>
            <a:r>
              <a:rPr lang="cs-CZ" sz="3200" dirty="0" smtClean="0"/>
              <a:t>	</a:t>
            </a:r>
            <a:r>
              <a:rPr lang="cs-CZ" sz="3200" dirty="0" smtClean="0"/>
              <a:t>-</a:t>
            </a:r>
            <a:r>
              <a:rPr lang="cs-CZ" sz="3200" dirty="0" smtClean="0"/>
              <a:t>všežravce</a:t>
            </a:r>
          </a:p>
          <a:p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4. </a:t>
            </a:r>
            <a:r>
              <a:rPr lang="cs-CZ" dirty="0" err="1" smtClean="0"/>
              <a:t>dekompozitoři</a:t>
            </a:r>
            <a:r>
              <a:rPr lang="cs-CZ" dirty="0" smtClean="0"/>
              <a:t> = </a:t>
            </a:r>
            <a:r>
              <a:rPr lang="cs-CZ" dirty="0" err="1" smtClean="0"/>
              <a:t>destruenti</a:t>
            </a:r>
            <a:r>
              <a:rPr lang="cs-CZ" dirty="0" smtClean="0"/>
              <a:t> (</a:t>
            </a:r>
            <a:r>
              <a:rPr lang="cs-CZ" dirty="0" err="1" smtClean="0"/>
              <a:t>rozkladači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Jsou různé skupiny mikroorganismů živících se mrtvou organickou hmotou na různém stupni rozkladu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smtClean="0"/>
              <a:t>Energii získávají rozkladem složitých organických látek na jednodušší. Mrtvá rozkládající se hmota všech organismů je zdrojem potravy četných mrchožravých živočichů. </a:t>
            </a:r>
            <a:endParaRPr lang="cs-CZ" dirty="0" smtClean="0"/>
          </a:p>
          <a:p>
            <a:r>
              <a:rPr lang="cs-CZ" dirty="0" smtClean="0"/>
              <a:t>Patří </a:t>
            </a:r>
            <a:r>
              <a:rPr lang="cs-CZ" dirty="0" smtClean="0"/>
              <a:t>sem bakterie, houby. </a:t>
            </a:r>
            <a:endParaRPr lang="cs-CZ" dirty="0" smtClean="0"/>
          </a:p>
          <a:p>
            <a:r>
              <a:rPr lang="cs-CZ" dirty="0" smtClean="0"/>
              <a:t>Přeměňují  </a:t>
            </a:r>
            <a:r>
              <a:rPr lang="cs-CZ" dirty="0" smtClean="0"/>
              <a:t>organické látky  zpět na anorganické, čímž jsou opět zpřístupněny producentům.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548680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MACHÁČEK, Tomáš a kol. </a:t>
            </a:r>
            <a:r>
              <a:rPr lang="cs-CZ" sz="1800" i="1" dirty="0" err="1" smtClean="0"/>
              <a:t>biomach</a:t>
            </a:r>
            <a:r>
              <a:rPr lang="cs-CZ" sz="1800" i="1" dirty="0" smtClean="0"/>
              <a:t>, výpisky z biologie</a:t>
            </a:r>
            <a:r>
              <a:rPr lang="cs-CZ" sz="1800" dirty="0" smtClean="0"/>
              <a:t> [online]. [cit. </a:t>
            </a:r>
            <a:r>
              <a:rPr lang="cs-CZ" sz="1800" dirty="0" smtClean="0"/>
              <a:t>8.10.2012</a:t>
            </a:r>
            <a:r>
              <a:rPr lang="cs-CZ" sz="1800" dirty="0" smtClean="0"/>
              <a:t>]. Dostupný na WWW: </a:t>
            </a:r>
            <a:r>
              <a:rPr lang="en-US" sz="1800" dirty="0" smtClean="0"/>
              <a:t>&lt;</a:t>
            </a:r>
            <a:r>
              <a:rPr lang="cs-CZ" sz="1800" dirty="0" smtClean="0"/>
              <a:t>http://www.</a:t>
            </a:r>
            <a:r>
              <a:rPr lang="cs-CZ" sz="1800" dirty="0" err="1" smtClean="0"/>
              <a:t>biomach.cz</a:t>
            </a:r>
            <a:r>
              <a:rPr lang="cs-CZ" sz="1800" dirty="0" smtClean="0"/>
              <a:t>/ekologie/populace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r>
              <a:rPr lang="cs-CZ" sz="1800" dirty="0" smtClean="0"/>
              <a:t>ŠLÉGR</a:t>
            </a:r>
            <a:r>
              <a:rPr lang="cs-CZ" sz="1800" dirty="0" smtClean="0"/>
              <a:t>, Jiří a kol. </a:t>
            </a:r>
            <a:r>
              <a:rPr lang="cs-CZ" sz="1800" i="1" dirty="0" smtClean="0"/>
              <a:t>Ekologie a ochrana životního prostředí</a:t>
            </a:r>
            <a:r>
              <a:rPr lang="cs-CZ" sz="1800" dirty="0" smtClean="0"/>
              <a:t>. Praha: Fortuna, 2002, ISBN 80-71688282.</a:t>
            </a:r>
          </a:p>
          <a:p>
            <a:r>
              <a:rPr lang="cs-CZ" sz="1800" dirty="0" smtClean="0"/>
              <a:t>AUTOR NEUVEDEN. </a:t>
            </a:r>
            <a:r>
              <a:rPr lang="cs-CZ" sz="1800" i="1" dirty="0" smtClean="0"/>
              <a:t>ekosystém</a:t>
            </a:r>
            <a:r>
              <a:rPr lang="cs-CZ" sz="1800" dirty="0" smtClean="0"/>
              <a:t> [online]. [cit. 8.10.2012]. Dostupný na WWW: &lt;http://www.</a:t>
            </a:r>
            <a:r>
              <a:rPr lang="cs-CZ" sz="1800" dirty="0" err="1" smtClean="0"/>
              <a:t>sgo.cz</a:t>
            </a:r>
            <a:r>
              <a:rPr lang="cs-CZ" sz="1800" dirty="0" smtClean="0"/>
              <a:t>/</a:t>
            </a:r>
            <a:r>
              <a:rPr lang="cs-CZ" sz="1800" dirty="0" err="1" smtClean="0"/>
              <a:t>Stranky</a:t>
            </a:r>
            <a:r>
              <a:rPr lang="cs-CZ" sz="1800" dirty="0" smtClean="0"/>
              <a:t>_</a:t>
            </a:r>
            <a:r>
              <a:rPr lang="cs-CZ" sz="1800" dirty="0" err="1" smtClean="0"/>
              <a:t>predmetu</a:t>
            </a:r>
            <a:r>
              <a:rPr lang="cs-CZ" sz="1800" dirty="0" smtClean="0"/>
              <a:t>/</a:t>
            </a:r>
            <a:r>
              <a:rPr lang="cs-CZ" sz="1800" dirty="0" err="1" smtClean="0"/>
              <a:t>bi</a:t>
            </a:r>
            <a:r>
              <a:rPr lang="cs-CZ" sz="1800" dirty="0" smtClean="0"/>
              <a:t>/&gt;.</a:t>
            </a:r>
          </a:p>
          <a:p>
            <a:r>
              <a:rPr lang="cs-CZ" sz="1800" dirty="0" smtClean="0"/>
              <a:t>Klipart </a:t>
            </a:r>
            <a:r>
              <a:rPr lang="cs-CZ" sz="1800" dirty="0" smtClean="0"/>
              <a:t>MS </a:t>
            </a:r>
            <a:r>
              <a:rPr lang="cs-CZ" sz="1800" dirty="0" smtClean="0"/>
              <a:t>PowerPoint</a:t>
            </a:r>
          </a:p>
          <a:p>
            <a:r>
              <a:rPr lang="cs-CZ" sz="1800" dirty="0" smtClean="0"/>
              <a:t>AUTOR NEUVEDEN. </a:t>
            </a:r>
            <a:r>
              <a:rPr lang="cs-CZ" sz="1800" i="1" dirty="0" err="1" smtClean="0"/>
              <a:t>bioresurs.uu.se</a:t>
            </a:r>
            <a:r>
              <a:rPr lang="cs-CZ" sz="1800" dirty="0" smtClean="0"/>
              <a:t> [online]. [cit. 8.10.2012]. Dostupný na WWW: &lt;http://www.</a:t>
            </a:r>
            <a:r>
              <a:rPr lang="cs-CZ" sz="1800" dirty="0" err="1" smtClean="0"/>
              <a:t>bioresurs.uu.se</a:t>
            </a:r>
            <a:r>
              <a:rPr lang="cs-CZ" sz="1800" dirty="0" smtClean="0"/>
              <a:t>/</a:t>
            </a:r>
            <a:r>
              <a:rPr lang="cs-CZ" sz="1800" dirty="0" err="1" smtClean="0"/>
              <a:t>myller</a:t>
            </a:r>
            <a:r>
              <a:rPr lang="cs-CZ" sz="1800" dirty="0" smtClean="0"/>
              <a:t>/</a:t>
            </a:r>
            <a:r>
              <a:rPr lang="cs-CZ" sz="1800" dirty="0" err="1" smtClean="0"/>
              <a:t>biomangfald</a:t>
            </a:r>
            <a:r>
              <a:rPr lang="cs-CZ" sz="1800" dirty="0" smtClean="0"/>
              <a:t>/mangfald12.htm&gt;.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268</TotalTime>
  <Words>225</Words>
  <Application>Microsoft Office PowerPoint</Application>
  <PresentationFormat>Předvádění na obrazovce (4:3)</PresentationFormat>
  <Paragraphs>55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Ekosystém</vt:lpstr>
      <vt:lpstr>ekosystém</vt:lpstr>
      <vt:lpstr> ekosystém </vt:lpstr>
      <vt:lpstr>ekosystém</vt:lpstr>
      <vt:lpstr>Základní složky ekosystému:</vt:lpstr>
      <vt:lpstr>1. abiotické faktory </vt:lpstr>
      <vt:lpstr>2. producenti </vt:lpstr>
      <vt:lpstr>  3. konzumenti</vt:lpstr>
      <vt:lpstr>4. dekompozitoři = destruenti (rozkladači)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39</cp:revision>
  <dcterms:created xsi:type="dcterms:W3CDTF">2012-10-01T16:10:06Z</dcterms:created>
  <dcterms:modified xsi:type="dcterms:W3CDTF">2012-10-08T08:30:46Z</dcterms:modified>
</cp:coreProperties>
</file>