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1"/>
  </p:sldMasterIdLst>
  <p:sldIdLst>
    <p:sldId id="267" r:id="rId2"/>
    <p:sldId id="269" r:id="rId3"/>
    <p:sldId id="279" r:id="rId4"/>
    <p:sldId id="280" r:id="rId5"/>
    <p:sldId id="278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3300"/>
    <a:srgbClr val="FF9900"/>
    <a:srgbClr val="00FFFF"/>
    <a:srgbClr val="66FF33"/>
    <a:srgbClr val="FFFF00"/>
    <a:srgbClr val="FF99FF"/>
    <a:srgbClr val="00CC00"/>
    <a:srgbClr val="003366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68" d="100"/>
          <a:sy n="68" d="100"/>
        </p:scale>
        <p:origin x="-1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400" baseline="0" dirty="0" smtClean="0"/>
            <a:t>VY_52_INOVACE_34_ROSTLINY  A  ŽIVOČICHOVÉ  KOLEM  NÁS.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a MŠ Osoblaha, </a:t>
          </a:r>
          <a:r>
            <a:rPr lang="cs-CZ" sz="1600" smtClean="0"/>
            <a:t>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Eliška </a:t>
          </a:r>
          <a:r>
            <a:rPr lang="cs-CZ" sz="2000" dirty="0" err="1" smtClean="0"/>
            <a:t>Jurčicová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smtClean="0"/>
            <a:t>ŽIVOČICHOVÉ NA LOUCE 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D9F681-C0D7-4D49-87FA-FE1B66A7F84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E98213E-1C28-4246-AE78-26B963A58B73}" type="presOf" srcId="{757F3AB3-0718-4624-B441-E567A8F0AB56}" destId="{333A1088-737F-45CB-B68E-254E46348037}" srcOrd="0" destOrd="0" presId="urn:microsoft.com/office/officeart/2005/8/layout/target3"/>
    <dgm:cxn modelId="{D9D7386C-5A99-41F7-8D1E-6543D0FD358A}" type="presOf" srcId="{4C35D32F-0EAB-4CD7-82EE-45574DC2A586}" destId="{890E4F0B-2866-4A3F-A3C7-2A14B1797930}" srcOrd="1" destOrd="0" presId="urn:microsoft.com/office/officeart/2005/8/layout/target3"/>
    <dgm:cxn modelId="{0884BF6E-65EF-4CA8-AF18-5E9E0BCF5A70}" type="presOf" srcId="{D1B46980-6531-4606-95E6-44980827E919}" destId="{6140AFEC-043D-4C43-A2F9-D0F5331DF3A3}" srcOrd="0" destOrd="0" presId="urn:microsoft.com/office/officeart/2005/8/layout/target3"/>
    <dgm:cxn modelId="{9D18332D-6488-4F78-9762-F1F740C3F75C}" type="presOf" srcId="{D1B46980-6531-4606-95E6-44980827E919}" destId="{2BE915AB-18AA-4053-B92C-3BFC9ED204BB}" srcOrd="1" destOrd="0" presId="urn:microsoft.com/office/officeart/2005/8/layout/target3"/>
    <dgm:cxn modelId="{91439A8B-C6DF-4342-B5CE-E1D808A74538}" type="presOf" srcId="{B651F6E3-6281-48DB-9319-2AEAFDAE7572}" destId="{6BB5E863-4638-4E1D-BFDE-399D028AC4ED}" srcOrd="1" destOrd="0" presId="urn:microsoft.com/office/officeart/2005/8/layout/target3"/>
    <dgm:cxn modelId="{D4DA8537-229F-488B-8A69-A8E4D41BDA5E}" type="presOf" srcId="{4C35D32F-0EAB-4CD7-82EE-45574DC2A586}" destId="{8BEBB6EC-1DAA-4CAC-8A25-BC0FCBD5DBD5}" srcOrd="0" destOrd="0" presId="urn:microsoft.com/office/officeart/2005/8/layout/target3"/>
    <dgm:cxn modelId="{37171F47-9B08-4A51-A664-1A7A1FB2D6B6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03A2A4F-B535-47D9-95FE-60EC512F3E6F}" type="presOf" srcId="{B651F6E3-6281-48DB-9319-2AEAFDAE7572}" destId="{619D679B-A015-4ECF-8348-D1034C574F40}" srcOrd="0" destOrd="0" presId="urn:microsoft.com/office/officeart/2005/8/layout/target3"/>
    <dgm:cxn modelId="{9C6DC340-2715-4191-A053-D9FDCCDA1B3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5A088F5-8E42-40D1-8A5A-67C91A99A820}" type="presOf" srcId="{D8197B8C-B260-4A16-BDF4-0947B075E274}" destId="{5A5FFA88-C948-4069-8E93-59FA12366E83}" srcOrd="1" destOrd="0" presId="urn:microsoft.com/office/officeart/2005/8/layout/target3"/>
    <dgm:cxn modelId="{4003F77C-AEC8-4857-BE0C-5B7E6A7F5B17}" type="presParOf" srcId="{333A1088-737F-45CB-B68E-254E46348037}" destId="{F5ABB229-8D3B-4694-996A-96F23CF14429}" srcOrd="0" destOrd="0" presId="urn:microsoft.com/office/officeart/2005/8/layout/target3"/>
    <dgm:cxn modelId="{DAB75B32-02D9-4A3F-8D75-1E506079DB2F}" type="presParOf" srcId="{333A1088-737F-45CB-B68E-254E46348037}" destId="{F41139FD-01EE-4571-8B17-4FB00FC51163}" srcOrd="1" destOrd="0" presId="urn:microsoft.com/office/officeart/2005/8/layout/target3"/>
    <dgm:cxn modelId="{4184817E-413D-424F-AF24-70E34D260FE3}" type="presParOf" srcId="{333A1088-737F-45CB-B68E-254E46348037}" destId="{D005CE8C-CC26-4C3E-AC11-E15060ECD759}" srcOrd="2" destOrd="0" presId="urn:microsoft.com/office/officeart/2005/8/layout/target3"/>
    <dgm:cxn modelId="{2DD0F195-4D5A-4DDE-BEFE-AB1813639E0B}" type="presParOf" srcId="{333A1088-737F-45CB-B68E-254E46348037}" destId="{2C702D82-9B77-49B7-9568-BB8EB47C3372}" srcOrd="3" destOrd="0" presId="urn:microsoft.com/office/officeart/2005/8/layout/target3"/>
    <dgm:cxn modelId="{54DD4268-5D5A-4AA0-845B-A8CA461B8DFC}" type="presParOf" srcId="{333A1088-737F-45CB-B68E-254E46348037}" destId="{A52A0455-90FF-4808-ABD0-F02540D31D5A}" srcOrd="4" destOrd="0" presId="urn:microsoft.com/office/officeart/2005/8/layout/target3"/>
    <dgm:cxn modelId="{2C4BE0A6-0982-4702-B741-E860DF52826C}" type="presParOf" srcId="{333A1088-737F-45CB-B68E-254E46348037}" destId="{6140AFEC-043D-4C43-A2F9-D0F5331DF3A3}" srcOrd="5" destOrd="0" presId="urn:microsoft.com/office/officeart/2005/8/layout/target3"/>
    <dgm:cxn modelId="{E2F87A0D-61C5-4500-9137-48B1F0EE3392}" type="presParOf" srcId="{333A1088-737F-45CB-B68E-254E46348037}" destId="{9358AC05-5D7D-4327-9F80-1AD486AEA664}" srcOrd="6" destOrd="0" presId="urn:microsoft.com/office/officeart/2005/8/layout/target3"/>
    <dgm:cxn modelId="{B74E5EBD-407F-4A71-A0ED-1E7E9E11C3DE}" type="presParOf" srcId="{333A1088-737F-45CB-B68E-254E46348037}" destId="{313FC574-E1CD-4FB4-B054-0B805CE0447D}" srcOrd="7" destOrd="0" presId="urn:microsoft.com/office/officeart/2005/8/layout/target3"/>
    <dgm:cxn modelId="{A51129FB-04A5-49F8-82F1-611B9A0D5DA2}" type="presParOf" srcId="{333A1088-737F-45CB-B68E-254E46348037}" destId="{619D679B-A015-4ECF-8348-D1034C574F40}" srcOrd="8" destOrd="0" presId="urn:microsoft.com/office/officeart/2005/8/layout/target3"/>
    <dgm:cxn modelId="{E871A076-DC3B-4388-BB86-08C1CAC1EB4E}" type="presParOf" srcId="{333A1088-737F-45CB-B68E-254E46348037}" destId="{322283A8-4A27-4CDA-BAE3-F381106A9174}" srcOrd="9" destOrd="0" presId="urn:microsoft.com/office/officeart/2005/8/layout/target3"/>
    <dgm:cxn modelId="{5BFB0D0E-C99E-441F-8B6E-9CB30ED66BBE}" type="presParOf" srcId="{333A1088-737F-45CB-B68E-254E46348037}" destId="{FFC9F71D-1B4F-4AD9-A4A6-86ADEFC8AF5C}" srcOrd="10" destOrd="0" presId="urn:microsoft.com/office/officeart/2005/8/layout/target3"/>
    <dgm:cxn modelId="{9613CCEF-7226-4044-AD1F-C3B1CAB1E923}" type="presParOf" srcId="{333A1088-737F-45CB-B68E-254E46348037}" destId="{25B08C86-7E15-44DC-BE7F-FFB55DD49D12}" srcOrd="11" destOrd="0" presId="urn:microsoft.com/office/officeart/2005/8/layout/target3"/>
    <dgm:cxn modelId="{1D73EFCE-5CBA-486C-9466-8B76BD3C7CDE}" type="presParOf" srcId="{333A1088-737F-45CB-B68E-254E46348037}" destId="{76644BE8-9D7C-4C09-B250-3D10AF48CBB7}" srcOrd="12" destOrd="0" presId="urn:microsoft.com/office/officeart/2005/8/layout/target3"/>
    <dgm:cxn modelId="{3B25D366-B6AC-44BA-8727-C73DE2711A93}" type="presParOf" srcId="{333A1088-737F-45CB-B68E-254E46348037}" destId="{EE85B701-7295-41C0-BA7A-34D3756A2AE6}" srcOrd="13" destOrd="0" presId="urn:microsoft.com/office/officeart/2005/8/layout/target3"/>
    <dgm:cxn modelId="{7DE94B8E-9C9E-4157-8C83-A2E31FF904EE}" type="presParOf" srcId="{333A1088-737F-45CB-B68E-254E46348037}" destId="{8BEBB6EC-1DAA-4CAC-8A25-BC0FCBD5DBD5}" srcOrd="14" destOrd="0" presId="urn:microsoft.com/office/officeart/2005/8/layout/target3"/>
    <dgm:cxn modelId="{FBC388B2-5FBD-4E44-BE54-988C3ECE040D}" type="presParOf" srcId="{333A1088-737F-45CB-B68E-254E46348037}" destId="{AED2198E-93D5-4001-81B4-73124B309672}" srcOrd="15" destOrd="0" presId="urn:microsoft.com/office/officeart/2005/8/layout/target3"/>
    <dgm:cxn modelId="{48FD75AE-1A12-4D5D-B8DF-8938299928FD}" type="presParOf" srcId="{333A1088-737F-45CB-B68E-254E46348037}" destId="{2BE915AB-18AA-4053-B92C-3BFC9ED204BB}" srcOrd="16" destOrd="0" presId="urn:microsoft.com/office/officeart/2005/8/layout/target3"/>
    <dgm:cxn modelId="{1B5E6D6D-705E-4B6D-A898-172FD40E051E}" type="presParOf" srcId="{333A1088-737F-45CB-B68E-254E46348037}" destId="{6BB5E863-4638-4E1D-BFDE-399D028AC4ED}" srcOrd="17" destOrd="0" presId="urn:microsoft.com/office/officeart/2005/8/layout/target3"/>
    <dgm:cxn modelId="{EBAA9B00-D181-444A-BB81-01CE4C6E7F6E}" type="presParOf" srcId="{333A1088-737F-45CB-B68E-254E46348037}" destId="{5A5FFA88-C948-4069-8E93-59FA12366E83}" srcOrd="18" destOrd="0" presId="urn:microsoft.com/office/officeart/2005/8/layout/target3"/>
    <dgm:cxn modelId="{7F9926EF-41CD-47C1-AF3B-0E806990917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 Osoblaha, </a:t>
          </a:r>
          <a:r>
            <a:rPr lang="cs-CZ" sz="1600" kern="1200" smtClean="0"/>
            <a:t>příspěvková organizace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Eliška </a:t>
          </a:r>
          <a:r>
            <a:rPr lang="cs-CZ" sz="2000" kern="1200" dirty="0" err="1" smtClean="0"/>
            <a:t>Jurčicová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400" kern="1200" baseline="0" dirty="0" smtClean="0"/>
            <a:t>VY_52_INOVACE_34_ROSTLINY  A  ŽIVOČICHOVÉ  KOLEM  NÁS.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smtClean="0"/>
            <a:t>ŽIVOČICHOVÉ NA LOUCE 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91C98C7A-C62E-4A86-AA48-128B9018355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E9CF4DD2-4447-44B7-8F04-941735C95F3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0A4B83AC-B1DF-4369-8295-E1ACBC84DF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745952-188D-4D92-B5FC-F323880CD77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F69969-C6E6-4C1B-BB06-A59B0DE7A54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130F6D6-8777-47BA-BE72-5FB7E2EC957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CB21C1-3E7B-46DF-8C9A-A39EE6F342E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902895B2-8BF7-4E25-B3E8-0E9997E69C7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72315FAD-2817-41B9-95BC-FEB4E7D1132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FC44-1D40-4224-A869-5C2832BCCCF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5F0BA-3D12-4495-B909-EAD0DBD33D7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C45B371-E60A-49E9-A3B4-1A1F26C7212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17" Type="http://schemas.openxmlformats.org/officeDocument/2006/relationships/image" Target="../media/image17.jpeg"/><Relationship Id="rId2" Type="http://schemas.openxmlformats.org/officeDocument/2006/relationships/image" Target="../media/image3.wmf"/><Relationship Id="rId16" Type="http://schemas.openxmlformats.org/officeDocument/2006/relationships/hyperlink" Target="http://2.bp.blogspot.com/-eXJdTiDeTjc/T9Ejt1F5EuI/AAAAAAAAA5Y/qxQe0d-dpjU/s1600/krtek.gif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png"/><Relationship Id="rId5" Type="http://schemas.openxmlformats.org/officeDocument/2006/relationships/image" Target="../media/image6.wmf"/><Relationship Id="rId15" Type="http://schemas.openxmlformats.org/officeDocument/2006/relationships/image" Target="../media/image16.wmf"/><Relationship Id="rId10" Type="http://schemas.openxmlformats.org/officeDocument/2006/relationships/image" Target="../media/image11.wmf"/><Relationship Id="rId4" Type="http://schemas.openxmlformats.org/officeDocument/2006/relationships/image" Target="../media/image5.png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71061028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314" name="Obrázek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54213" y="4989513"/>
            <a:ext cx="540702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2411760" y="3933056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Potravní vztahy na </a:t>
            </a:r>
            <a:r>
              <a:rPr lang="cs-CZ" smtClean="0"/>
              <a:t>louce  - pracovní </a:t>
            </a:r>
            <a:r>
              <a:rPr lang="cs-CZ" dirty="0" smtClean="0"/>
              <a:t>list.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021568"/>
              </p:ext>
            </p:extLst>
          </p:nvPr>
        </p:nvGraphicFramePr>
        <p:xfrm>
          <a:off x="1547813" y="1412875"/>
          <a:ext cx="6096000" cy="3023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  2012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201222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U již </a:t>
                      </a:r>
                      <a:r>
                        <a:rPr lang="cs-CZ" sz="1800" smtClean="0"/>
                        <a:t>probraných </a:t>
                      </a:r>
                      <a:r>
                        <a:rPr lang="cs-CZ" sz="1800" smtClean="0"/>
                        <a:t>živočichů </a:t>
                      </a:r>
                      <a:r>
                        <a:rPr lang="cs-CZ" sz="1800" dirty="0" smtClean="0"/>
                        <a:t>doplní žáci druhové jméno a vyjádří mezi nimi potravní vztahy.</a:t>
                      </a:r>
                      <a:endParaRPr lang="cs-CZ" sz="1800" dirty="0"/>
                    </a:p>
                  </a:txBody>
                  <a:tcPr marT="45745" marB="4574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9413" y="116632"/>
            <a:ext cx="8280920" cy="95410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latin typeface="Rockwell" pitchFamily="18" charset="0"/>
              </a:rPr>
              <a:t>      Ke jménům živočichů z lučního ekosystému  </a:t>
            </a:r>
          </a:p>
          <a:p>
            <a:r>
              <a:rPr lang="cs-CZ" sz="2800" i="1" dirty="0" smtClean="0">
                <a:latin typeface="Rockwell" pitchFamily="18" charset="0"/>
              </a:rPr>
              <a:t>          doplň podle učebnice druhová jména.</a:t>
            </a:r>
            <a:endParaRPr lang="cs-CZ" sz="2800" i="1" dirty="0">
              <a:latin typeface="Rockwell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244887"/>
            <a:ext cx="82809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žížala………………mšice……………….kobylka……………...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poštolka……………saranče……………..zajíc.............................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bažant……………..skřivan…………..…slunéčko……………...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babočka……………ještěrka………….…konipas……………….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krtek……………….liška………………..čmelák………………..</a:t>
            </a:r>
            <a:endParaRPr lang="cs-CZ" dirty="0"/>
          </a:p>
        </p:txBody>
      </p:sp>
      <p:pic>
        <p:nvPicPr>
          <p:cNvPr id="5" name="Obrázek 4" descr="C:\Documents and Settings\Kamila Dardová\Local Settings\Temporary Internet Files\Content.IE5\LEML8JXJ\MC900057341[1].wm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13" y="1543727"/>
            <a:ext cx="940219" cy="877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 descr="C:\Documents and Settings\Kamila Dardová\Local Settings\Temporary Internet Files\Content.IE5\4JJ6XRLS\MC900083944[1].wm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63948"/>
            <a:ext cx="720080" cy="856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 descr="C:\Documents and Settings\Kamila Dardová\Local Settings\Temporary Internet Files\Content.IE5\LEML8JXJ\MC900438023[1]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658888"/>
            <a:ext cx="809625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 descr="C:\Documents and Settings\Kamila Dardová\Local Settings\Temporary Internet Files\Content.IE5\UGU039PM\MC900030468[1].wm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34" y="2780928"/>
            <a:ext cx="933214" cy="648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ázek 8" descr="C:\Documents and Settings\Kamila Dardová\Local Settings\Temporary Internet Files\Content.IE5\E4O396YD\MC900052613[1].wmf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778" y="3861048"/>
            <a:ext cx="752475" cy="686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Obrázek 10" descr="C:\Documents and Settings\Kamila Dardová\Local Settings\Temporary Internet Files\Content.IE5\7450RY66\MC900329486[1].wmf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749" y="2819400"/>
            <a:ext cx="51435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Obrázek 11" descr="C:\Documents and Settings\Kamila Dardová\Local Settings\Temporary Internet Files\Content.IE5\MF09DBEL\MC900083970[1].wmf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828284"/>
            <a:ext cx="1008112" cy="600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ázek 12" descr="C:\Documents and Settings\Kamila Dardová\Local Settings\Temporary Internet Files\Content.IE5\ZPBKD47L\MC900052581[1].wmf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13" y="4941168"/>
            <a:ext cx="1084235" cy="730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Obrázek 13" descr="C:\Documents and Settings\Kamila Dardová\Local Settings\Temporary Internet Files\Content.IE5\7SAMKNV7\MC900030487[1].wmf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25" y="3861048"/>
            <a:ext cx="1084235" cy="686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Obrázek 14" descr="C:\Documents and Settings\Kamila Dardová\Local Settings\Temporary Internet Files\Content.IE5\EXOH7W61\MC900433911[1].png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7" y="4005064"/>
            <a:ext cx="953966" cy="680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Obrázek 15" descr="C:\Documents and Settings\Kamila Dardová\Local Settings\Temporary Internet Files\Content.IE5\7450RY66\MC900441392[1].wmf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171" y="6138534"/>
            <a:ext cx="847725" cy="63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Obrázek 16" descr="C:\Documents and Settings\Kamila Dardová\Local Settings\Temporary Internet Files\Content.IE5\4JJ6XRLS\MC900329529[1].wmf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436" y="4995174"/>
            <a:ext cx="999158" cy="6223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Obrázek 18" descr="C:\Documents and Settings\Kamila Dardová\Local Settings\Temporary Internet Files\Content.IE5\MF09DBEL\MC900088448[1].wmf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735" y="6172699"/>
            <a:ext cx="920328" cy="60401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ovéPole 20"/>
          <p:cNvSpPr txBox="1"/>
          <p:nvPr/>
        </p:nvSpPr>
        <p:spPr>
          <a:xfrm>
            <a:off x="1387277" y="1181943"/>
            <a:ext cx="1528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obecná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755827" y="1202015"/>
            <a:ext cx="1855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broskvoňová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804248" y="118194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zelená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629026" y="2299477"/>
            <a:ext cx="1224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obecná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974000" y="2299476"/>
            <a:ext cx="1659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čárkovaná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410344" y="2299475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polní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495280" y="3377222"/>
            <a:ext cx="1241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obecný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148885" y="3377221"/>
            <a:ext cx="1462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polní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800133" y="3377220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sedmitečné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557195" y="4455018"/>
            <a:ext cx="1501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paví oko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69008" y="4455018"/>
            <a:ext cx="1287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obecná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808363" y="4455017"/>
            <a:ext cx="1796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luční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325982" y="5589068"/>
            <a:ext cx="1358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obecný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872594" y="5601781"/>
            <a:ext cx="1511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obecná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588224" y="5568038"/>
            <a:ext cx="1478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zemní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36" name="Obrázek 35" descr="C:\Documents and Settings\Kamila Dardová\Local Settings\Temporary Internet Files\Content.IE5\O00LOZK6\MC900109229[1].wmf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990625"/>
            <a:ext cx="993880" cy="70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obrázek 1" descr="http://2.bp.blogspot.com/-eXJdTiDeTjc/T9Ejt1F5EuI/AAAAAAAAA5Y/qxQe0d-dpjU/s200/krtek.gif.jpg">
            <a:hlinkClick r:id="rId16"/>
          </p:cNvPr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79" y="6029703"/>
            <a:ext cx="1076653" cy="8282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5444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88639"/>
            <a:ext cx="7992888" cy="830997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rgbClr val="C00000"/>
                </a:solidFill>
                <a:latin typeface="Arial Narrow" pitchFamily="34" charset="0"/>
              </a:rPr>
              <a:t>Živočichy z předcházejícího snímku zařaď do obdélníčků a šipkami    </a:t>
            </a:r>
          </a:p>
          <a:p>
            <a:r>
              <a:rPr lang="cs-CZ" i="1" dirty="0">
                <a:solidFill>
                  <a:srgbClr val="C00000"/>
                </a:solidFill>
                <a:latin typeface="Arial Narrow" pitchFamily="34" charset="0"/>
              </a:rPr>
              <a:t> </a:t>
            </a:r>
            <a:r>
              <a:rPr lang="cs-CZ" i="1" dirty="0" smtClean="0">
                <a:solidFill>
                  <a:srgbClr val="C00000"/>
                </a:solidFill>
                <a:latin typeface="Arial Narrow" pitchFamily="34" charset="0"/>
              </a:rPr>
              <a:t>                      mezi nimi vyznač potravní vztahy.</a:t>
            </a:r>
            <a:endParaRPr lang="cs-CZ" i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87624" y="1700808"/>
            <a:ext cx="2952328" cy="36004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788024" y="1700808"/>
            <a:ext cx="3168352" cy="36004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98559" y="2699174"/>
            <a:ext cx="2808312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203848" y="2687724"/>
            <a:ext cx="2664296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084168" y="2687724"/>
            <a:ext cx="2592288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187624" y="3501008"/>
            <a:ext cx="2952328" cy="360040"/>
          </a:xfrm>
          <a:prstGeom prst="rec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788024" y="3482233"/>
            <a:ext cx="3168352" cy="360040"/>
          </a:xfrm>
          <a:prstGeom prst="rec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9512" y="4293096"/>
            <a:ext cx="2808312" cy="360040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203848" y="4277217"/>
            <a:ext cx="2664296" cy="360040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084167" y="4277217"/>
            <a:ext cx="2592289" cy="360040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219563" y="5188024"/>
            <a:ext cx="2952328" cy="360040"/>
          </a:xfrm>
          <a:prstGeom prst="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788024" y="5190721"/>
            <a:ext cx="3168352" cy="360040"/>
          </a:xfrm>
          <a:prstGeom prst="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79512" y="6129300"/>
            <a:ext cx="2808312" cy="360040"/>
          </a:xfrm>
          <a:prstGeom prst="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203848" y="6129300"/>
            <a:ext cx="2664296" cy="360040"/>
          </a:xfrm>
          <a:prstGeom prst="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125674" y="6129297"/>
            <a:ext cx="2592288" cy="360040"/>
          </a:xfrm>
          <a:prstGeom prst="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2177734" y="1649995"/>
            <a:ext cx="1620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žížala</a:t>
            </a:r>
            <a:endParaRPr lang="cs-CZ" b="1" i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084168" y="1645003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krtek</a:t>
            </a:r>
            <a:endParaRPr lang="cs-CZ" b="1" i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187624" y="263691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zajíc</a:t>
            </a:r>
            <a:endParaRPr lang="cs-CZ" b="1" i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139241" y="2636912"/>
            <a:ext cx="1566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liška</a:t>
            </a:r>
            <a:endParaRPr lang="cs-CZ" b="1" i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732240" y="2636911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poštolka</a:t>
            </a:r>
            <a:endParaRPr lang="cs-CZ" b="1" i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960868" y="3450195"/>
            <a:ext cx="1908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saranče</a:t>
            </a:r>
            <a:endParaRPr lang="cs-CZ" b="1" i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810000" y="3431420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bažant</a:t>
            </a:r>
            <a:endParaRPr lang="cs-CZ" b="1" i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953104" y="4242283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babočka</a:t>
            </a:r>
            <a:endParaRPr lang="cs-CZ" b="1" i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869080" y="4226404"/>
            <a:ext cx="2069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kobylka</a:t>
            </a:r>
            <a:endParaRPr lang="cs-CZ" b="1" i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742039" y="4242282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ještěrka</a:t>
            </a:r>
            <a:endParaRPr lang="cs-CZ" b="1" i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990096" y="6078486"/>
            <a:ext cx="199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mšice</a:t>
            </a:r>
            <a:endParaRPr lang="cs-CZ" b="1" i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835471" y="6078485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slunéčko</a:t>
            </a:r>
            <a:endParaRPr lang="cs-CZ" b="1" i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710100" y="6078484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konipas</a:t>
            </a:r>
            <a:endParaRPr lang="cs-CZ" b="1" i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078476" y="5137211"/>
            <a:ext cx="1818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čmelák</a:t>
            </a:r>
            <a:endParaRPr lang="cs-CZ" b="1" i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696849" y="5158713"/>
            <a:ext cx="2345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skřivan</a:t>
            </a:r>
            <a:endParaRPr lang="cs-CZ" b="1" i="1" dirty="0"/>
          </a:p>
        </p:txBody>
      </p:sp>
      <p:sp>
        <p:nvSpPr>
          <p:cNvPr id="35" name="Šipka doleva 34"/>
          <p:cNvSpPr/>
          <p:nvPr/>
        </p:nvSpPr>
        <p:spPr>
          <a:xfrm>
            <a:off x="4072241" y="1679612"/>
            <a:ext cx="720080" cy="381236"/>
          </a:xfrm>
          <a:prstGeom prst="lef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Šipka doleva 35"/>
          <p:cNvSpPr/>
          <p:nvPr/>
        </p:nvSpPr>
        <p:spPr>
          <a:xfrm>
            <a:off x="2733764" y="2687366"/>
            <a:ext cx="693324" cy="383656"/>
          </a:xfrm>
          <a:prstGeom prst="lef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Šipka doleva 36"/>
          <p:cNvSpPr/>
          <p:nvPr/>
        </p:nvSpPr>
        <p:spPr>
          <a:xfrm>
            <a:off x="5570793" y="2670573"/>
            <a:ext cx="657391" cy="417241"/>
          </a:xfrm>
          <a:prstGeom prst="lef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Šipka doleva 37"/>
          <p:cNvSpPr/>
          <p:nvPr/>
        </p:nvSpPr>
        <p:spPr>
          <a:xfrm>
            <a:off x="4089169" y="3490409"/>
            <a:ext cx="720080" cy="381236"/>
          </a:xfrm>
          <a:prstGeom prst="lef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Šipka doleva 38"/>
          <p:cNvSpPr/>
          <p:nvPr/>
        </p:nvSpPr>
        <p:spPr>
          <a:xfrm>
            <a:off x="2733764" y="4304273"/>
            <a:ext cx="717488" cy="393569"/>
          </a:xfrm>
          <a:prstGeom prst="lef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Šipka doleva 39"/>
          <p:cNvSpPr/>
          <p:nvPr/>
        </p:nvSpPr>
        <p:spPr>
          <a:xfrm>
            <a:off x="5570793" y="4261194"/>
            <a:ext cx="744056" cy="426875"/>
          </a:xfrm>
          <a:prstGeom prst="lef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Šipka doleva 40"/>
          <p:cNvSpPr/>
          <p:nvPr/>
        </p:nvSpPr>
        <p:spPr>
          <a:xfrm>
            <a:off x="4121819" y="5137211"/>
            <a:ext cx="698855" cy="413550"/>
          </a:xfrm>
          <a:prstGeom prst="lef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Šipka doleva 41"/>
          <p:cNvSpPr/>
          <p:nvPr/>
        </p:nvSpPr>
        <p:spPr>
          <a:xfrm>
            <a:off x="2696986" y="6093294"/>
            <a:ext cx="791043" cy="432044"/>
          </a:xfrm>
          <a:prstGeom prst="lef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Šipka doleva 42"/>
          <p:cNvSpPr/>
          <p:nvPr/>
        </p:nvSpPr>
        <p:spPr>
          <a:xfrm>
            <a:off x="5620119" y="6093295"/>
            <a:ext cx="752081" cy="446856"/>
          </a:xfrm>
          <a:prstGeom prst="lef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5776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ovéPole 1"/>
          <p:cNvSpPr txBox="1">
            <a:spLocks noChangeArrowheads="1"/>
          </p:cNvSpPr>
          <p:nvPr/>
        </p:nvSpPr>
        <p:spPr bwMode="auto">
          <a:xfrm>
            <a:off x="633413" y="1231900"/>
            <a:ext cx="60499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solidFill>
                  <a:srgbClr val="7030A0"/>
                </a:solidFill>
                <a:latin typeface="Castellar" pitchFamily="18" charset="0"/>
              </a:rPr>
              <a:t>Použité zdroje:</a:t>
            </a:r>
          </a:p>
        </p:txBody>
      </p:sp>
      <p:sp>
        <p:nvSpPr>
          <p:cNvPr id="15" name="Čtyřcípá hvězda 14"/>
          <p:cNvSpPr/>
          <p:nvPr/>
        </p:nvSpPr>
        <p:spPr>
          <a:xfrm>
            <a:off x="238125" y="1754188"/>
            <a:ext cx="350838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19459" name="Obdélník 10"/>
          <p:cNvSpPr>
            <a:spLocks noChangeArrowheads="1"/>
          </p:cNvSpPr>
          <p:nvPr/>
        </p:nvSpPr>
        <p:spPr bwMode="auto">
          <a:xfrm>
            <a:off x="1085850" y="2211388"/>
            <a:ext cx="72723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1800">
              <a:latin typeface="Arial Narrow" pitchFamily="34" charset="0"/>
            </a:endParaRPr>
          </a:p>
        </p:txBody>
      </p:sp>
      <p:sp>
        <p:nvSpPr>
          <p:cNvPr id="12" name="Čtyřcípá hvězda 11"/>
          <p:cNvSpPr/>
          <p:nvPr/>
        </p:nvSpPr>
        <p:spPr>
          <a:xfrm>
            <a:off x="238125" y="2598738"/>
            <a:ext cx="350838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13" name="Čtyřcípá hvězda 12"/>
          <p:cNvSpPr/>
          <p:nvPr/>
        </p:nvSpPr>
        <p:spPr>
          <a:xfrm>
            <a:off x="238125" y="3563938"/>
            <a:ext cx="350838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16" name="Čtyřcípá hvězda 15"/>
          <p:cNvSpPr/>
          <p:nvPr/>
        </p:nvSpPr>
        <p:spPr>
          <a:xfrm>
            <a:off x="250825" y="5949950"/>
            <a:ext cx="350838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17" name="Čtyřcípá hvězda 16"/>
          <p:cNvSpPr/>
          <p:nvPr/>
        </p:nvSpPr>
        <p:spPr>
          <a:xfrm>
            <a:off x="250825" y="5148263"/>
            <a:ext cx="350838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18" name="Čtyřcípá hvězda 17"/>
          <p:cNvSpPr/>
          <p:nvPr/>
        </p:nvSpPr>
        <p:spPr>
          <a:xfrm>
            <a:off x="234950" y="4386263"/>
            <a:ext cx="352425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637217" y="2598738"/>
            <a:ext cx="809050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http://omalovanky-tisk.blogspot.cz/p/krtecek.html</a:t>
            </a:r>
          </a:p>
          <a:p>
            <a:endParaRPr lang="cs-CZ" sz="1800" dirty="0" smtClean="0">
              <a:latin typeface="Arial Narrow" pitchFamily="34" charset="0"/>
            </a:endParaRPr>
          </a:p>
          <a:p>
            <a:r>
              <a:rPr lang="cs-CZ" sz="1800" dirty="0" smtClean="0">
                <a:latin typeface="Arial Narrow" pitchFamily="34" charset="0"/>
              </a:rPr>
              <a:t>Ekologický přírodopis pro 6. ročník základní školy a nižší ročníky gymnázií, Danuše Kvasničková, Jan Jeník, Pavel Pecina, Jiří Froněk, Jiří Cais, Učebnice zpracovaná podle osnov vzdělávacího programu Základní škola, třetí přepracované vydání, nakladatelství Fortuna, Praha 2002</a:t>
            </a:r>
          </a:p>
          <a:p>
            <a:endParaRPr lang="cs-CZ" sz="1800" dirty="0">
              <a:latin typeface="Arial Narrow" pitchFamily="34" charset="0"/>
            </a:endParaRPr>
          </a:p>
          <a:p>
            <a:r>
              <a:rPr lang="cs-CZ" sz="1800" dirty="0" smtClean="0">
                <a:latin typeface="Arial Narrow" pitchFamily="34" charset="0"/>
              </a:rPr>
              <a:t>Ekologický přírodopis, pracovní sešit pro 6. ročník základní školy, RNDr. Danuše Kvasničková, CSc., nakladatelství Fortuna, 1998 </a:t>
            </a:r>
            <a:endParaRPr lang="cs-CZ" sz="1800" dirty="0">
              <a:latin typeface="Arial Narrow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72248" y="5236131"/>
            <a:ext cx="2047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klipart MS Office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6556</TotalTime>
  <Words>235</Words>
  <Application>Microsoft Office PowerPoint</Application>
  <PresentationFormat>Předvádění na obrazovce (4:3)</PresentationFormat>
  <Paragraphs>66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Osoblaha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STONEK</dc:title>
  <dc:creator>Základní škola</dc:creator>
  <cp:lastModifiedBy>Eliška Jurčicová</cp:lastModifiedBy>
  <cp:revision>447</cp:revision>
  <dcterms:created xsi:type="dcterms:W3CDTF">2011-10-24T11:56:12Z</dcterms:created>
  <dcterms:modified xsi:type="dcterms:W3CDTF">2012-10-04T08:44:12Z</dcterms:modified>
</cp:coreProperties>
</file>