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1"/>
  </p:sldMasterIdLst>
  <p:sldIdLst>
    <p:sldId id="267" r:id="rId2"/>
    <p:sldId id="269" r:id="rId3"/>
    <p:sldId id="279" r:id="rId4"/>
    <p:sldId id="280" r:id="rId5"/>
    <p:sldId id="27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00"/>
    <a:srgbClr val="FFCC00"/>
    <a:srgbClr val="800000"/>
    <a:srgbClr val="008000"/>
    <a:srgbClr val="990033"/>
    <a:srgbClr val="66FF33"/>
    <a:srgbClr val="669900"/>
    <a:srgbClr val="3399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VY_52_INOVACE_35_ROSTLINY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ČÁSTI TĚL KVETOUCÍCH ROSTLIN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VY_52_INOVACE_35_ROSTLINY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ČÁSTI TĚL KVETOUCÍCH ROSTLIN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C98C7A-C62E-4A86-AA48-128B901835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512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F4DD2-4447-44B7-8F04-941735C95F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427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4B83AC-B1DF-4369-8295-E1ACBC84DF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000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45952-188D-4D92-B5FC-F323880CD77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81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F69969-C6E6-4C1B-BB06-A59B0DE7A54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86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30F6D6-8777-47BA-BE72-5FB7E2EC95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454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B21C1-3E7B-46DF-8C9A-A39EE6F342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630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2895B2-8BF7-4E25-B3E8-0E9997E69C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111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315FAD-2817-41B9-95BC-FEB4E7D113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86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8AFC44-1D40-4224-A869-5C2832BCCCF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600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5F0BA-3D12-4495-B909-EAD0DBD33D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944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C45B371-E60A-49E9-A3B4-1A1F26C721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962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0727278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203848" y="4221087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Plody – pracovní list.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533243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Podle oplodí určí žáci druh plodu a zařadí do připravené tabulky.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26826" y="404664"/>
            <a:ext cx="35192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 L O D Y 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495" y="162880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3300"/>
                </a:solidFill>
              </a:rPr>
              <a:t>Při dozrávání se stěny semeníku mění v oplodí, podle kterého plody </a:t>
            </a:r>
          </a:p>
          <a:p>
            <a:r>
              <a:rPr lang="cs-CZ" b="1" i="1" dirty="0">
                <a:solidFill>
                  <a:srgbClr val="FF3300"/>
                </a:solidFill>
              </a:rPr>
              <a:t> </a:t>
            </a:r>
            <a:r>
              <a:rPr lang="cs-CZ" b="1" i="1" dirty="0" smtClean="0">
                <a:solidFill>
                  <a:srgbClr val="FF3300"/>
                </a:solidFill>
              </a:rPr>
              <a:t>        třídíme. Roztřiď uvedené plody do vybraných skupin.</a:t>
            </a:r>
            <a:endParaRPr lang="cs-CZ" b="1" i="1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3223" y="2748565"/>
            <a:ext cx="89544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okurka, jablko, meloun, plod hrachu, třešeň, makovice, plody pšenice,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dýně, plody slunečnice, rýže, plody lísky, hruška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811" y="496468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A50021"/>
                </a:solidFill>
              </a:rPr>
              <a:t>dužnaté</a:t>
            </a:r>
            <a:endParaRPr lang="cs-CZ" b="1" i="1" dirty="0">
              <a:solidFill>
                <a:srgbClr val="A5002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75756" y="391824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33CC33"/>
                </a:solidFill>
              </a:rPr>
              <a:t>peckovice</a:t>
            </a:r>
            <a:endParaRPr lang="cs-CZ" b="1" i="1" dirty="0">
              <a:solidFill>
                <a:srgbClr val="33CC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03748" y="496468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66CC"/>
                </a:solidFill>
              </a:rPr>
              <a:t>malvice</a:t>
            </a:r>
            <a:endParaRPr lang="cs-CZ" b="1" i="1" dirty="0">
              <a:solidFill>
                <a:srgbClr val="0066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26771" y="59508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C3399"/>
                </a:solidFill>
              </a:rPr>
              <a:t>bobule</a:t>
            </a:r>
            <a:endParaRPr lang="cs-CZ" b="1" i="1" dirty="0">
              <a:solidFill>
                <a:srgbClr val="CC3399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18985942">
            <a:off x="1389987" y="4701090"/>
            <a:ext cx="1114127" cy="72777"/>
          </a:xfrm>
          <a:prstGeom prst="rightArrow">
            <a:avLst/>
          </a:prstGeom>
          <a:solidFill>
            <a:srgbClr val="009900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518344" y="5147779"/>
            <a:ext cx="785404" cy="60579"/>
          </a:xfrm>
          <a:prstGeom prst="rightArrow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850131" flipV="1">
            <a:off x="1358299" y="5653014"/>
            <a:ext cx="1237217" cy="110281"/>
          </a:xfrm>
          <a:prstGeom prst="rightArrow">
            <a:avLst/>
          </a:prstGeom>
          <a:ln>
            <a:solidFill>
              <a:srgbClr val="CC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959932" y="3918246"/>
            <a:ext cx="1116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třešeň 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9932" y="4947234"/>
            <a:ext cx="2142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jablko      </a:t>
            </a:r>
            <a:r>
              <a:rPr lang="cs-CZ" dirty="0" smtClean="0"/>
              <a:t>              </a:t>
            </a:r>
            <a:r>
              <a:rPr lang="cs-CZ" b="1" i="1" dirty="0" smtClean="0">
                <a:solidFill>
                  <a:srgbClr val="339933"/>
                </a:solidFill>
              </a:rPr>
              <a:t> </a:t>
            </a:r>
            <a:endParaRPr lang="cs-CZ" b="1" i="1" dirty="0">
              <a:solidFill>
                <a:srgbClr val="33993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64313" y="5950887"/>
            <a:ext cx="20309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669900"/>
                </a:solidFill>
              </a:rPr>
              <a:t>okurka </a:t>
            </a:r>
            <a:r>
              <a:rPr lang="cs-CZ" b="1" i="1" dirty="0" smtClean="0"/>
              <a:t>             </a:t>
            </a:r>
            <a:r>
              <a:rPr lang="cs-CZ" b="1" i="1" dirty="0" smtClean="0">
                <a:solidFill>
                  <a:srgbClr val="66FF33"/>
                </a:solidFill>
              </a:rPr>
              <a:t>  </a:t>
            </a:r>
            <a:r>
              <a:rPr lang="cs-CZ" b="1" i="1" dirty="0" smtClean="0"/>
              <a:t>     </a:t>
            </a:r>
            <a:r>
              <a:rPr lang="cs-CZ" b="1" i="1" dirty="0" smtClean="0">
                <a:solidFill>
                  <a:srgbClr val="FFCC00"/>
                </a:solidFill>
              </a:rPr>
              <a:t> </a:t>
            </a:r>
            <a:endParaRPr lang="cs-CZ" b="1" i="1" dirty="0">
              <a:solidFill>
                <a:srgbClr val="FFCC00"/>
              </a:solidFill>
            </a:endParaRPr>
          </a:p>
        </p:txBody>
      </p:sp>
      <p:pic>
        <p:nvPicPr>
          <p:cNvPr id="18" name="Obrázek 17" descr="C:\Documents and Settings\Kamila Dardová\Local Settings\Temporary Internet Files\Content.IE5\NRW7KK0T\MC900441719[1]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332" y="3637002"/>
            <a:ext cx="1361583" cy="8675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8" descr="C:\Documents and Settings\Kamila Dardová\Local Settings\Temporary Internet Files\Content.IE5\ZPBKD47L\MC900441708[1].pn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509" y="4714007"/>
            <a:ext cx="1011560" cy="8675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9" descr="C:\Documents and Settings\Kamila Dardová\Local Settings\Temporary Internet Files\Content.IE5\ZPBKD47L\MC900193516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4945" y="4508354"/>
            <a:ext cx="978829" cy="112320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0" descr="C:\Documents and Settings\Kamila Dardová\Local Settings\Temporary Internet Files\Content.IE5\7SAMKNV7\MC900112422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898147"/>
            <a:ext cx="935186" cy="5415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21" descr="C:\Documents and Settings\Kamila Dardová\Local Settings\Temporary Internet Files\Content.IE5\NRW7KK0T\MC900290459[1].wmf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915" y="5828063"/>
            <a:ext cx="723900" cy="6458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22" descr="C:\Program Files\Microsoft Office\MEDIA\CAGCAT10\j0305493.wmf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360" y="5757122"/>
            <a:ext cx="719350" cy="74295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TextovéPole 23"/>
          <p:cNvSpPr txBox="1"/>
          <p:nvPr/>
        </p:nvSpPr>
        <p:spPr>
          <a:xfrm>
            <a:off x="6318194" y="4940565"/>
            <a:ext cx="14941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>
                <a:solidFill>
                  <a:srgbClr val="339933"/>
                </a:solidFill>
              </a:rPr>
              <a:t>hruška 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5218" y="5938099"/>
            <a:ext cx="11643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>
                <a:solidFill>
                  <a:srgbClr val="66FF33"/>
                </a:solidFill>
              </a:rPr>
              <a:t>meloun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56287" y="5927539"/>
            <a:ext cx="9759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>
                <a:solidFill>
                  <a:srgbClr val="FFCC00"/>
                </a:solidFill>
              </a:rPr>
              <a:t>dýně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713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/>
      <p:bldP spid="16" grpId="0"/>
      <p:bldP spid="17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0541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suché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68916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pukavé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480445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990033"/>
                </a:solidFill>
              </a:rPr>
              <a:t>nepukavé</a:t>
            </a:r>
            <a:endParaRPr lang="cs-CZ" b="1" i="1" dirty="0">
              <a:solidFill>
                <a:srgbClr val="99003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06383" y="985253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8000"/>
                </a:solidFill>
              </a:rPr>
              <a:t>lusk</a:t>
            </a:r>
            <a:endParaRPr lang="cs-CZ" b="1" i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8977" y="224725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800000"/>
                </a:solidFill>
              </a:rPr>
              <a:t>tobolka</a:t>
            </a:r>
            <a:endParaRPr lang="cs-CZ" b="1" i="1" dirty="0">
              <a:solidFill>
                <a:srgbClr val="8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3700593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nažka</a:t>
            </a:r>
            <a:endParaRPr lang="cs-CZ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4796940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C00"/>
                </a:solidFill>
              </a:rPr>
              <a:t>oříšek</a:t>
            </a:r>
            <a:endParaRPr lang="cs-CZ" b="1" i="1" dirty="0">
              <a:solidFill>
                <a:srgbClr val="FF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586926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obilka pšenice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98946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8000"/>
                </a:solidFill>
              </a:rPr>
              <a:t>plod hrachu</a:t>
            </a:r>
            <a:endParaRPr lang="cs-CZ" b="1" i="1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02526" y="2263496"/>
            <a:ext cx="2497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800000"/>
                </a:solidFill>
              </a:rPr>
              <a:t>makovice</a:t>
            </a:r>
            <a:endParaRPr lang="cs-CZ" b="1" i="1" dirty="0">
              <a:solidFill>
                <a:srgbClr val="8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90375" y="3679786"/>
            <a:ext cx="2497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plody slunečnice</a:t>
            </a:r>
            <a:endParaRPr lang="cs-CZ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0927" y="4796939"/>
            <a:ext cx="2652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CC00"/>
                </a:solidFill>
              </a:rPr>
              <a:t>plody lísky</a:t>
            </a:r>
            <a:endParaRPr lang="cs-CZ" b="1" i="1" dirty="0">
              <a:solidFill>
                <a:srgbClr val="FFCC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5869268"/>
            <a:ext cx="1067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rýže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 rot="18917247">
            <a:off x="1115615" y="2580736"/>
            <a:ext cx="1440160" cy="121158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3223581">
            <a:off x="787877" y="4091775"/>
            <a:ext cx="1706698" cy="140750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9914560">
            <a:off x="3229588" y="1555757"/>
            <a:ext cx="978408" cy="155603"/>
          </a:xfrm>
          <a:prstGeom prst="rightArrow">
            <a:avLst/>
          </a:prstGeom>
          <a:solidFill>
            <a:srgbClr val="FFFF00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186648">
            <a:off x="3203815" y="2254929"/>
            <a:ext cx="1008112" cy="121158"/>
          </a:xfrm>
          <a:prstGeom prst="rightArrow">
            <a:avLst/>
          </a:prstGeom>
          <a:solidFill>
            <a:srgbClr val="FFFF00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9607540">
            <a:off x="3433789" y="4542270"/>
            <a:ext cx="1230136" cy="154669"/>
          </a:xfrm>
          <a:prstGeom prst="rightArrow">
            <a:avLst/>
          </a:prstGeom>
          <a:solidFill>
            <a:srgbClr val="FFFF00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3599400" y="4982410"/>
            <a:ext cx="684568" cy="134724"/>
          </a:xfrm>
          <a:prstGeom prst="rightArrow">
            <a:avLst/>
          </a:prstGeom>
          <a:solidFill>
            <a:srgbClr val="FFFF00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2443661">
            <a:off x="3412341" y="5460040"/>
            <a:ext cx="1103342" cy="140716"/>
          </a:xfrm>
          <a:prstGeom prst="rightArrow">
            <a:avLst/>
          </a:prstGeom>
          <a:solidFill>
            <a:srgbClr val="FFFF00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 descr="C:\Documents and Settings\Kamila Dardová\Local Settings\Temporary Internet Files\Content.IE5\ZPBKD47L\MC900215510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755" y="1017553"/>
            <a:ext cx="1013272" cy="6716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1" descr="http://www.makovice.net/obrazky/makovice.gif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191" y="1943002"/>
            <a:ext cx="748209" cy="1400306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24" descr="C:\Documents and Settings\Kamila Dardová\Local Settings\Temporary Internet Files\Content.IE5\MF09DBEL\MC900335766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892" y="3432542"/>
            <a:ext cx="1339029" cy="895246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25" descr="C:\Documents and Settings\Kamila Dardová\Local Settings\Temporary Internet Files\Content.IE5\4JJ6XRLS\MC900193286[1].wmf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0854" y="4738364"/>
            <a:ext cx="1037545" cy="792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Obrázek 26" descr="C:\Documents and Settings\Kamila Dardová\Local Settings\Temporary Internet Files\Content.IE5\NRW7KK0T\MC900411009[1].wmf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988" y="5860364"/>
            <a:ext cx="876300" cy="638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Obrázek 27" descr="C:\Documents and Settings\Kamila Dardová\Local Settings\Temporary Internet Files\Content.IE5\0EJMCQ4U\MC900331375[1].wmf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958" y="5819336"/>
            <a:ext cx="765622" cy="72022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01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633413" y="1231900"/>
            <a:ext cx="60499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</a:p>
        </p:txBody>
      </p:sp>
      <p:sp>
        <p:nvSpPr>
          <p:cNvPr id="15" name="Čtyřcípá hvězda 14"/>
          <p:cNvSpPr/>
          <p:nvPr/>
        </p:nvSpPr>
        <p:spPr>
          <a:xfrm>
            <a:off x="238125" y="1754188"/>
            <a:ext cx="3508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9459" name="Obdélník 10"/>
          <p:cNvSpPr>
            <a:spLocks noChangeArrowheads="1"/>
          </p:cNvSpPr>
          <p:nvPr/>
        </p:nvSpPr>
        <p:spPr bwMode="auto">
          <a:xfrm>
            <a:off x="1085850" y="2211388"/>
            <a:ext cx="7272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800">
              <a:latin typeface="Arial Narrow" pitchFamily="34" charset="0"/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238125" y="2598738"/>
            <a:ext cx="3508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Čtyřcípá hvězda 12"/>
          <p:cNvSpPr/>
          <p:nvPr/>
        </p:nvSpPr>
        <p:spPr>
          <a:xfrm>
            <a:off x="238125" y="3563938"/>
            <a:ext cx="3508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6" name="Čtyřcípá hvězda 15"/>
          <p:cNvSpPr/>
          <p:nvPr/>
        </p:nvSpPr>
        <p:spPr>
          <a:xfrm>
            <a:off x="250825" y="5949950"/>
            <a:ext cx="3508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250825" y="5148263"/>
            <a:ext cx="350838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234950" y="4386263"/>
            <a:ext cx="352425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37217" y="1982788"/>
            <a:ext cx="809050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Ekologický přírodopis pro 6. ročník základní školy a nižší ročníky gymnázií, Danuše Kvasničková, Jan Jeník, Pavel Pecina, Jiří Froněk, Jiří Cais, Učebnice zpracovaná podle osnov vzdělávacího programu Základní škola, třetí přepracované vydání, nakladatelství Fortuna, Praha 2002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Ekologický přírodopis, pracovní sešit pro 6. ročník základní školy, RNDr. Danuše Kvasničková, CSc., nakladatelství Fortuna, 1998 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Jaroslav Jurčák</a:t>
            </a:r>
            <a:r>
              <a:rPr lang="cs-CZ" sz="1800" smtClean="0">
                <a:latin typeface="Arial Narrow" pitchFamily="34" charset="0"/>
              </a:rPr>
              <a:t>, Jiří </a:t>
            </a:r>
            <a:r>
              <a:rPr lang="cs-CZ" sz="1800" dirty="0" smtClean="0">
                <a:latin typeface="Arial Narrow" pitchFamily="34" charset="0"/>
              </a:rPr>
              <a:t>Froněk a kol., Přírodopis 7, pracovní sešit, </a:t>
            </a:r>
            <a:r>
              <a:rPr lang="cs-CZ" sz="1800" dirty="0" err="1" smtClean="0">
                <a:latin typeface="Arial Narrow" pitchFamily="34" charset="0"/>
              </a:rPr>
              <a:t>Prodos</a:t>
            </a:r>
            <a:endParaRPr lang="cs-CZ" sz="1800" dirty="0" smtClean="0">
              <a:latin typeface="Arial Narrow" pitchFamily="34" charset="0"/>
            </a:endParaRPr>
          </a:p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72248" y="5148263"/>
            <a:ext cx="2047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klipart MS Office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6671</TotalTime>
  <Words>233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460</cp:revision>
  <dcterms:created xsi:type="dcterms:W3CDTF">2011-10-24T11:56:12Z</dcterms:created>
  <dcterms:modified xsi:type="dcterms:W3CDTF">2012-10-04T10:27:55Z</dcterms:modified>
</cp:coreProperties>
</file>