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1" r:id="rId2"/>
    <p:sldId id="262" r:id="rId3"/>
    <p:sldId id="263" r:id="rId4"/>
    <p:sldId id="256" r:id="rId5"/>
    <p:sldId id="259" r:id="rId6"/>
    <p:sldId id="258" r:id="rId7"/>
    <p:sldId id="260" r:id="rId8"/>
    <p:sldId id="257"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cs-CZ" smtClean="0"/>
              <a:t>Kliknutím lze upravit styl.</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CF6A1F6-5931-4543-87BD-124D33ECDFEE}" type="datetimeFigureOut">
              <a:rPr lang="cs-CZ" smtClean="0"/>
              <a:t>12.6.2012</a:t>
            </a:fld>
            <a:endParaRPr lang="cs-CZ"/>
          </a:p>
        </p:txBody>
      </p:sp>
      <p:sp>
        <p:nvSpPr>
          <p:cNvPr id="5" name="Footer Placeholder 4"/>
          <p:cNvSpPr>
            <a:spLocks noGrp="1"/>
          </p:cNvSpPr>
          <p:nvPr>
            <p:ph type="ftr" sz="quarter" idx="11"/>
          </p:nvPr>
        </p:nvSpPr>
        <p:spPr>
          <a:xfrm>
            <a:off x="1174044" y="5357592"/>
            <a:ext cx="5034845" cy="365125"/>
          </a:xfrm>
        </p:spPr>
        <p:txBody>
          <a:bodyPr/>
          <a:lstStyle/>
          <a:p>
            <a:endParaRPr lang="cs-CZ"/>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A750F7D2-F88E-45AA-8B24-3268BE1E3C69}"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CF6A1F6-5931-4543-87BD-124D33ECDFEE}" type="datetimeFigureOut">
              <a:rPr lang="cs-CZ" smtClean="0"/>
              <a:t>12.6.2012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CF6A1F6-5931-4543-87BD-124D33ECDFEE}" type="datetimeFigureOut">
              <a:rPr lang="cs-CZ" smtClean="0"/>
              <a:t>12.6.2012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8CF6A1F6-5931-4543-87BD-124D33ECDFEE}" type="datetimeFigureOut">
              <a:rPr lang="cs-CZ" smtClean="0"/>
              <a:t>12.6.2012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750F7D2-F88E-45AA-8B24-3268BE1E3C69}" type="slidenum">
              <a:rPr lang="cs-CZ" smtClean="0"/>
              <a:t>‹#›</a:t>
            </a:fld>
            <a:endParaRPr lang="cs-CZ"/>
          </a:p>
        </p:txBody>
      </p:sp>
      <p:sp>
        <p:nvSpPr>
          <p:cNvPr id="9" name="Content Placeholder 8"/>
          <p:cNvSpPr>
            <a:spLocks noGrp="1"/>
          </p:cNvSpPr>
          <p:nvPr>
            <p:ph sz="quarter" idx="13"/>
          </p:nvPr>
        </p:nvSpPr>
        <p:spPr>
          <a:xfrm>
            <a:off x="1298448" y="2121407"/>
            <a:ext cx="3200400" cy="360273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CF6A1F6-5931-4543-87BD-124D33ECDFEE}" type="datetimeFigureOut">
              <a:rPr lang="cs-CZ" smtClean="0"/>
              <a:t>12.6.2012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750F7D2-F88E-45AA-8B24-3268BE1E3C69}" type="slidenum">
              <a:rPr lang="cs-CZ" smtClean="0"/>
              <a:t>‹#›</a:t>
            </a:fld>
            <a:endParaRPr lang="cs-CZ"/>
          </a:p>
        </p:txBody>
      </p:sp>
      <p:sp>
        <p:nvSpPr>
          <p:cNvPr id="11" name="Content Placeholder 10"/>
          <p:cNvSpPr>
            <a:spLocks noGrp="1"/>
          </p:cNvSpPr>
          <p:nvPr>
            <p:ph sz="quarter" idx="13"/>
          </p:nvPr>
        </p:nvSpPr>
        <p:spPr>
          <a:xfrm>
            <a:off x="1298448" y="2944368"/>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CF6A1F6-5931-4543-87BD-124D33ECDFEE}" type="datetimeFigureOut">
              <a:rPr lang="cs-CZ" smtClean="0"/>
              <a:t>12.6.2012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F6A1F6-5931-4543-87BD-124D33ECDFEE}" type="datetimeFigureOut">
              <a:rPr lang="cs-CZ" smtClean="0"/>
              <a:t>12.6.2012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cs-CZ" smtClean="0"/>
              <a:t>Kliknutím lze upravit styl.</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1698" y="5885672"/>
            <a:ext cx="1213821" cy="365125"/>
          </a:xfrm>
        </p:spPr>
        <p:txBody>
          <a:bodyPr/>
          <a:lstStyle/>
          <a:p>
            <a:fld id="{8CF6A1F6-5931-4543-87BD-124D33ECDFEE}" type="datetimeFigureOut">
              <a:rPr lang="cs-CZ" smtClean="0"/>
              <a:t>12.6.2012</a:t>
            </a:fld>
            <a:endParaRPr lang="cs-CZ"/>
          </a:p>
        </p:txBody>
      </p:sp>
      <p:sp>
        <p:nvSpPr>
          <p:cNvPr id="6" name="Footer Placeholder 5"/>
          <p:cNvSpPr>
            <a:spLocks noGrp="1"/>
          </p:cNvSpPr>
          <p:nvPr>
            <p:ph type="ftr" sz="quarter" idx="11"/>
          </p:nvPr>
        </p:nvSpPr>
        <p:spPr>
          <a:xfrm rot="-60000">
            <a:off x="914554" y="5829261"/>
            <a:ext cx="3522607" cy="365125"/>
          </a:xfrm>
        </p:spPr>
        <p:txBody>
          <a:bodyPr/>
          <a:lstStyle/>
          <a:p>
            <a:endParaRPr lang="cs-CZ"/>
          </a:p>
        </p:txBody>
      </p:sp>
      <p:sp>
        <p:nvSpPr>
          <p:cNvPr id="7" name="Slide Number Placeholder 6"/>
          <p:cNvSpPr>
            <a:spLocks noGrp="1"/>
          </p:cNvSpPr>
          <p:nvPr>
            <p:ph type="sldNum" sz="quarter" idx="12"/>
          </p:nvPr>
        </p:nvSpPr>
        <p:spPr>
          <a:xfrm rot="60000">
            <a:off x="7557313" y="5896961"/>
            <a:ext cx="554023" cy="365125"/>
          </a:xfrm>
        </p:spPr>
        <p:txBody>
          <a:bodyPr/>
          <a:lstStyle/>
          <a:p>
            <a:fld id="{A750F7D2-F88E-45AA-8B24-3268BE1E3C69}"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cs-CZ" smtClean="0"/>
              <a:t>Kliknutím lze upravit styl.</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5936" y="5888737"/>
            <a:ext cx="1213821" cy="365125"/>
          </a:xfrm>
        </p:spPr>
        <p:txBody>
          <a:bodyPr/>
          <a:lstStyle/>
          <a:p>
            <a:fld id="{8CF6A1F6-5931-4543-87BD-124D33ECDFEE}" type="datetimeFigureOut">
              <a:rPr lang="cs-CZ" smtClean="0"/>
              <a:t>12.6.2012</a:t>
            </a:fld>
            <a:endParaRPr lang="cs-CZ"/>
          </a:p>
        </p:txBody>
      </p:sp>
      <p:sp>
        <p:nvSpPr>
          <p:cNvPr id="6" name="Footer Placeholder 5"/>
          <p:cNvSpPr>
            <a:spLocks noGrp="1"/>
          </p:cNvSpPr>
          <p:nvPr>
            <p:ph type="ftr" sz="quarter" idx="11"/>
          </p:nvPr>
        </p:nvSpPr>
        <p:spPr>
          <a:xfrm rot="-60000">
            <a:off x="914569" y="5831037"/>
            <a:ext cx="3319043" cy="365125"/>
          </a:xfrm>
        </p:spPr>
        <p:txBody>
          <a:bodyPr/>
          <a:lstStyle/>
          <a:p>
            <a:endParaRPr lang="cs-CZ"/>
          </a:p>
        </p:txBody>
      </p:sp>
      <p:sp>
        <p:nvSpPr>
          <p:cNvPr id="7" name="Slide Number Placeholder 6"/>
          <p:cNvSpPr>
            <a:spLocks noGrp="1"/>
          </p:cNvSpPr>
          <p:nvPr>
            <p:ph type="sldNum" sz="quarter" idx="12"/>
          </p:nvPr>
        </p:nvSpPr>
        <p:spPr>
          <a:xfrm rot="60000">
            <a:off x="7562089" y="5900026"/>
            <a:ext cx="554023" cy="365125"/>
          </a:xfrm>
        </p:spPr>
        <p:txBody>
          <a:bodyPr/>
          <a:lstStyle/>
          <a:p>
            <a:fld id="{A750F7D2-F88E-45AA-8B24-3268BE1E3C69}"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CF6A1F6-5931-4543-87BD-124D33ECDFEE}" type="datetimeFigureOut">
              <a:rPr lang="cs-CZ" smtClean="0"/>
              <a:t>12.6.2012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CF6A1F6-5931-4543-87BD-124D33ECDFEE}" type="datetimeFigureOut">
              <a:rPr lang="cs-CZ" smtClean="0"/>
              <a:t>12.6.2012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750F7D2-F88E-45AA-8B24-3268BE1E3C6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8CF6A1F6-5931-4543-87BD-124D33ECDFEE}" type="datetimeFigureOut">
              <a:rPr lang="cs-CZ" smtClean="0"/>
              <a:t>12.6.2012</a:t>
            </a:fld>
            <a:endParaRPr lang="cs-CZ"/>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cs-CZ"/>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A750F7D2-F88E-45AA-8B24-3268BE1E3C69}"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wmf"/><Relationship Id="rId7" Type="http://schemas.openxmlformats.org/officeDocument/2006/relationships/image" Target="../media/image11.wmf"/><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8.wmf"/><Relationship Id="rId9" Type="http://schemas.openxmlformats.org/officeDocument/2006/relationships/image" Target="../media/image13.wmf"/></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26.jpeg"/><Relationship Id="rId3" Type="http://schemas.openxmlformats.org/officeDocument/2006/relationships/image" Target="../media/image16.png"/><Relationship Id="rId7" Type="http://schemas.openxmlformats.org/officeDocument/2006/relationships/image" Target="../media/image20.jpeg"/><Relationship Id="rId12" Type="http://schemas.openxmlformats.org/officeDocument/2006/relationships/image" Target="../media/image25.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jpeg"/><Relationship Id="rId15" Type="http://schemas.openxmlformats.org/officeDocument/2006/relationships/image" Target="../media/image28.jpeg"/><Relationship Id="rId10" Type="http://schemas.openxmlformats.org/officeDocument/2006/relationships/image" Target="../media/image23.wmf"/><Relationship Id="rId4" Type="http://schemas.openxmlformats.org/officeDocument/2006/relationships/image" Target="../media/image17.jpeg"/><Relationship Id="rId9" Type="http://schemas.openxmlformats.org/officeDocument/2006/relationships/image" Target="../media/image22.jpeg"/><Relationship Id="rId14" Type="http://schemas.openxmlformats.org/officeDocument/2006/relationships/image" Target="../media/image27.jpeg"/></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wmf"/><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32.wmf"/><Relationship Id="rId4" Type="http://schemas.openxmlformats.org/officeDocument/2006/relationships/image" Target="../media/image31.wmf"/></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image" Target="../media/image33.jpeg"/><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5088" y="931146"/>
            <a:ext cx="5760720" cy="1258824"/>
          </a:xfrm>
          <a:prstGeom prst="rect">
            <a:avLst/>
          </a:prstGeom>
        </p:spPr>
        <p:style>
          <a:lnRef idx="2">
            <a:schemeClr val="dk1"/>
          </a:lnRef>
          <a:fillRef idx="1">
            <a:schemeClr val="lt1"/>
          </a:fillRef>
          <a:effectRef idx="0">
            <a:schemeClr val="dk1"/>
          </a:effectRef>
          <a:fontRef idx="minor">
            <a:schemeClr val="dk1"/>
          </a:fontRef>
        </p:style>
      </p:pic>
      <p:sp>
        <p:nvSpPr>
          <p:cNvPr id="3" name="Obdélník 2"/>
          <p:cNvSpPr/>
          <p:nvPr/>
        </p:nvSpPr>
        <p:spPr>
          <a:xfrm>
            <a:off x="611560" y="2189970"/>
            <a:ext cx="8064896" cy="455139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cs-CZ" dirty="0"/>
              <a:t>Název školy: Základní škola a Mateřská škola Kluky, okr. Písek</a:t>
            </a:r>
          </a:p>
          <a:p>
            <a:r>
              <a:rPr lang="cs-CZ" dirty="0"/>
              <a:t>Autor: Jitka </a:t>
            </a:r>
            <a:r>
              <a:rPr lang="cs-CZ" dirty="0" err="1"/>
              <a:t>Šefránková</a:t>
            </a:r>
            <a:endParaRPr lang="cs-CZ" dirty="0"/>
          </a:p>
          <a:p>
            <a:r>
              <a:rPr lang="cs-CZ" dirty="0"/>
              <a:t>Číslo šablony: III/2</a:t>
            </a:r>
          </a:p>
          <a:p>
            <a:r>
              <a:rPr lang="cs-CZ" dirty="0"/>
              <a:t>Datum: 5. 12. </a:t>
            </a:r>
            <a:r>
              <a:rPr lang="cs-CZ" smtClean="0"/>
              <a:t>2011</a:t>
            </a:r>
            <a:endParaRPr lang="cs-CZ" dirty="0"/>
          </a:p>
          <a:p>
            <a:r>
              <a:rPr lang="cs-CZ" dirty="0"/>
              <a:t>Název materiálu: </a:t>
            </a:r>
            <a:r>
              <a:rPr lang="cs-CZ" dirty="0" smtClean="0"/>
              <a:t>VY_32_INOVACE_02_Aj.5.r</a:t>
            </a:r>
            <a:r>
              <a:rPr lang="cs-CZ" dirty="0"/>
              <a:t>.</a:t>
            </a:r>
          </a:p>
          <a:p>
            <a:r>
              <a:rPr lang="cs-CZ" dirty="0"/>
              <a:t>Číslo projektu: CZ.1.07/1.4.00/21.2213</a:t>
            </a:r>
          </a:p>
          <a:p>
            <a:r>
              <a:rPr lang="cs-CZ" dirty="0"/>
              <a:t>Vzdělávací oblast: Jazyk a jazyková komunikace</a:t>
            </a:r>
          </a:p>
          <a:p>
            <a:r>
              <a:rPr lang="cs-CZ" dirty="0"/>
              <a:t>Vzdělávací předmět: Anglický jazyk</a:t>
            </a:r>
          </a:p>
          <a:p>
            <a:r>
              <a:rPr lang="cs-CZ" dirty="0"/>
              <a:t>Stupeň a typ vzdělání: Základní vzdělávání- první stupeň</a:t>
            </a:r>
          </a:p>
          <a:p>
            <a:r>
              <a:rPr lang="cs-CZ" dirty="0"/>
              <a:t>Ročník: pátý</a:t>
            </a:r>
          </a:p>
          <a:p>
            <a:r>
              <a:rPr lang="cs-CZ" dirty="0"/>
              <a:t>Cílová skupina: žák</a:t>
            </a:r>
          </a:p>
          <a:p>
            <a:r>
              <a:rPr lang="cs-CZ" dirty="0"/>
              <a:t>Druh učebního materiálu: prezentace</a:t>
            </a:r>
          </a:p>
          <a:p>
            <a:r>
              <a:rPr lang="cs-CZ" dirty="0"/>
              <a:t>Klíčová slova</a:t>
            </a:r>
            <a:r>
              <a:rPr lang="cs-CZ" dirty="0" smtClean="0"/>
              <a:t>: animal, </a:t>
            </a:r>
            <a:r>
              <a:rPr lang="cs-CZ" dirty="0" err="1" smtClean="0"/>
              <a:t>wild</a:t>
            </a:r>
            <a:r>
              <a:rPr lang="cs-CZ" dirty="0" smtClean="0"/>
              <a:t>, </a:t>
            </a:r>
            <a:r>
              <a:rPr lang="cs-CZ" dirty="0" err="1" smtClean="0"/>
              <a:t>domestic</a:t>
            </a:r>
            <a:endParaRPr lang="cs-CZ" dirty="0" smtClean="0"/>
          </a:p>
          <a:p>
            <a:r>
              <a:rPr lang="cs-CZ" dirty="0" smtClean="0"/>
              <a:t>Anotace: procvičování slovíček daného </a:t>
            </a:r>
            <a:r>
              <a:rPr lang="cs-CZ" dirty="0" err="1" smtClean="0"/>
              <a:t>tématického</a:t>
            </a:r>
            <a:r>
              <a:rPr lang="cs-CZ" dirty="0" smtClean="0"/>
              <a:t> </a:t>
            </a:r>
            <a:r>
              <a:rPr lang="cs-CZ" dirty="0" err="1" smtClean="0"/>
              <a:t>okruhu,popis</a:t>
            </a:r>
            <a:r>
              <a:rPr lang="cs-CZ" dirty="0" smtClean="0"/>
              <a:t> </a:t>
            </a:r>
            <a:r>
              <a:rPr lang="cs-CZ" dirty="0" err="1" smtClean="0"/>
              <a:t>zvířete,výuková</a:t>
            </a:r>
            <a:r>
              <a:rPr lang="cs-CZ" dirty="0" smtClean="0"/>
              <a:t> hra </a:t>
            </a:r>
            <a:r>
              <a:rPr lang="cs-CZ" dirty="0" err="1" smtClean="0"/>
              <a:t>Try</a:t>
            </a:r>
            <a:r>
              <a:rPr lang="cs-CZ" dirty="0" smtClean="0"/>
              <a:t> to </a:t>
            </a:r>
            <a:r>
              <a:rPr lang="cs-CZ" dirty="0" err="1" smtClean="0"/>
              <a:t>guess</a:t>
            </a:r>
            <a:endParaRPr lang="cs-CZ" dirty="0"/>
          </a:p>
        </p:txBody>
      </p:sp>
    </p:spTree>
    <p:extLst>
      <p:ext uri="{BB962C8B-B14F-4D97-AF65-F5344CB8AC3E}">
        <p14:creationId xmlns:p14="http://schemas.microsoft.com/office/powerpoint/2010/main" val="2217606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1037131" y="980728"/>
            <a:ext cx="7128792" cy="49685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2400" b="1" u="sng" dirty="0" smtClean="0"/>
              <a:t>Metodika</a:t>
            </a:r>
          </a:p>
          <a:p>
            <a:pPr algn="ctr"/>
            <a:r>
              <a:rPr lang="cs-CZ" sz="2400" b="1" dirty="0" smtClean="0"/>
              <a:t>1.Žáci čtou názvy živočichů, pak se ptají spolužáků</a:t>
            </a:r>
          </a:p>
          <a:p>
            <a:pPr algn="ctr"/>
            <a:r>
              <a:rPr lang="cs-CZ" sz="2400" b="1" dirty="0" smtClean="0"/>
              <a:t> na danou otázku.</a:t>
            </a:r>
          </a:p>
          <a:p>
            <a:pPr algn="ctr"/>
            <a:r>
              <a:rPr lang="cs-CZ" sz="2400" b="1" dirty="0" smtClean="0"/>
              <a:t>2.Učitelka čte názvy skupin živočichů, žáci opakují. Žáci si nadepíší na list názvy skupin živočichů a přiřazují k nim jednotlivá zvířata.</a:t>
            </a:r>
          </a:p>
          <a:p>
            <a:pPr algn="ctr"/>
            <a:r>
              <a:rPr lang="cs-CZ" sz="2400" b="1" dirty="0" smtClean="0"/>
              <a:t>3.Žáci čtou otázky a z nabídky živočichů přiřazují správně. </a:t>
            </a:r>
          </a:p>
          <a:p>
            <a:pPr algn="ctr"/>
            <a:r>
              <a:rPr lang="cs-CZ" sz="2400" b="1" dirty="0" smtClean="0"/>
              <a:t>4.Žáci si přečtou rozhovor, ze kterého pochopí pravidla hry.  Jeden žák napíše na papírek název libovolného živočicha, ostatní mu dávají otázky, na které lze odpovědět jen ano nebo ne. Snaží se jimi zjistit název živočicha. </a:t>
            </a:r>
            <a:endParaRPr lang="cs-CZ" sz="2400" b="1" dirty="0"/>
          </a:p>
        </p:txBody>
      </p:sp>
    </p:spTree>
    <p:extLst>
      <p:ext uri="{BB962C8B-B14F-4D97-AF65-F5344CB8AC3E}">
        <p14:creationId xmlns:p14="http://schemas.microsoft.com/office/powerpoint/2010/main" val="317555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259632" y="828833"/>
            <a:ext cx="6696744" cy="532859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2800" b="1" u="sng" dirty="0" smtClean="0"/>
              <a:t>Použité zdroje:</a:t>
            </a:r>
          </a:p>
          <a:p>
            <a:pPr algn="ctr"/>
            <a:r>
              <a:rPr lang="cs-CZ" sz="2800" b="1" u="sng" dirty="0"/>
              <a:t> </a:t>
            </a:r>
            <a:endParaRPr lang="cs-CZ" sz="2800" b="1" u="sng" dirty="0" smtClean="0"/>
          </a:p>
          <a:p>
            <a:pPr algn="ctr"/>
            <a:r>
              <a:rPr lang="cs-CZ" sz="2800" b="1" dirty="0" smtClean="0"/>
              <a:t>Texty – vlastní </a:t>
            </a:r>
          </a:p>
          <a:p>
            <a:pPr algn="ctr"/>
            <a:r>
              <a:rPr lang="cs-CZ" sz="2800" b="1" dirty="0" smtClean="0"/>
              <a:t>Obrázky – Microsoft ( Office.com)</a:t>
            </a:r>
            <a:endParaRPr lang="cs-CZ" sz="2800" b="1" dirty="0"/>
          </a:p>
        </p:txBody>
      </p:sp>
    </p:spTree>
    <p:extLst>
      <p:ext uri="{BB962C8B-B14F-4D97-AF65-F5344CB8AC3E}">
        <p14:creationId xmlns:p14="http://schemas.microsoft.com/office/powerpoint/2010/main" val="276583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Angličtina </a:t>
            </a:r>
            <a:endParaRPr lang="cs-CZ" dirty="0"/>
          </a:p>
        </p:txBody>
      </p:sp>
      <p:sp>
        <p:nvSpPr>
          <p:cNvPr id="3" name="Podnadpis 2"/>
          <p:cNvSpPr>
            <a:spLocks noGrp="1"/>
          </p:cNvSpPr>
          <p:nvPr>
            <p:ph type="subTitle" idx="1"/>
          </p:nvPr>
        </p:nvSpPr>
        <p:spPr/>
        <p:txBody>
          <a:bodyPr>
            <a:normAutofit/>
          </a:bodyPr>
          <a:lstStyle/>
          <a:p>
            <a:r>
              <a:rPr lang="cs-CZ" sz="4800" b="1" dirty="0" err="1" smtClean="0"/>
              <a:t>Animals</a:t>
            </a:r>
            <a:endParaRPr lang="cs-CZ" sz="4800" b="1" dirty="0"/>
          </a:p>
        </p:txBody>
      </p:sp>
    </p:spTree>
    <p:extLst>
      <p:ext uri="{BB962C8B-B14F-4D97-AF65-F5344CB8AC3E}">
        <p14:creationId xmlns:p14="http://schemas.microsoft.com/office/powerpoint/2010/main" val="3327004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403648" y="260648"/>
            <a:ext cx="6480720" cy="72008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cs-CZ" sz="4800" b="1" dirty="0" err="1" smtClean="0"/>
              <a:t>Wild</a:t>
            </a:r>
            <a:r>
              <a:rPr lang="cs-CZ" sz="4800" b="1" dirty="0" smtClean="0"/>
              <a:t> </a:t>
            </a:r>
            <a:r>
              <a:rPr lang="cs-CZ" sz="4800" b="1" dirty="0" err="1" smtClean="0"/>
              <a:t>or</a:t>
            </a:r>
            <a:r>
              <a:rPr lang="cs-CZ" sz="4800" b="1" dirty="0" smtClean="0"/>
              <a:t> </a:t>
            </a:r>
            <a:r>
              <a:rPr lang="cs-CZ" sz="4800" b="1" dirty="0" err="1" smtClean="0"/>
              <a:t>domestic</a:t>
            </a:r>
            <a:r>
              <a:rPr lang="cs-CZ" sz="4800" b="1" dirty="0" smtClean="0"/>
              <a:t> ?</a:t>
            </a:r>
            <a:endParaRPr lang="cs-CZ" sz="4800" b="1" dirty="0"/>
          </a:p>
        </p:txBody>
      </p:sp>
      <p:pic>
        <p:nvPicPr>
          <p:cNvPr id="3082" name="Picture 10" descr="C:\Users\NB1\AppData\Local\Microsoft\Windows\Temporary Internet Files\Content.IE5\K6ZZN64S\MP9004386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2086" y="1196752"/>
            <a:ext cx="1398370"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C:\Users\NB1\AppData\Local\Microsoft\Windows\Temporary Internet Files\Content.IE5\NWOMCNQH\MC90032445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1124744"/>
            <a:ext cx="1817687" cy="1833562"/>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13" descr="C:\Users\NB1\AppData\Local\Microsoft\Windows\Temporary Internet Files\Content.IE5\12OW9L1N\MC90033794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677" y="3501008"/>
            <a:ext cx="2082886" cy="1260599"/>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C:\Users\NB1\AppData\Local\Microsoft\Windows\Temporary Internet Files\Content.IE5\K6ZZN64S\MP900178654[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4208" y="3110359"/>
            <a:ext cx="2476872" cy="1651248"/>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17" descr="C:\Users\NB1\AppData\Local\Microsoft\Windows\Temporary Internet Files\Content.IE5\DS4VSTJO\MP900406855[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1557" y="4928065"/>
            <a:ext cx="2614259" cy="1742839"/>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C:\Users\NB1\AppData\Local\Microsoft\Windows\Temporary Internet Files\Content.IE5\Q6A7R7IJ\MC900346989[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07680" y="4928065"/>
            <a:ext cx="2111052" cy="1641929"/>
          </a:xfrm>
          <a:prstGeom prst="rect">
            <a:avLst/>
          </a:prstGeom>
          <a:noFill/>
          <a:extLst>
            <a:ext uri="{909E8E84-426E-40DD-AFC4-6F175D3DCCD1}">
              <a14:hiddenFill xmlns:a14="http://schemas.microsoft.com/office/drawing/2010/main">
                <a:solidFill>
                  <a:srgbClr val="FFFFFF"/>
                </a:solidFill>
              </a14:hiddenFill>
            </a:ext>
          </a:extLst>
        </p:spPr>
      </p:pic>
      <p:pic>
        <p:nvPicPr>
          <p:cNvPr id="3091" name="Picture 19" descr="C:\Users\NB1\AppData\Local\Microsoft\Windows\Temporary Internet Files\Content.IE5\K6ZZN64S\MP900401615[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491880" y="4966251"/>
            <a:ext cx="2500716" cy="1666466"/>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C:\Users\NB1\AppData\Local\Microsoft\Windows\Temporary Internet Files\Content.IE5\NWOMCNQH\MC900441392[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588591" y="2760712"/>
            <a:ext cx="1806575" cy="1774825"/>
          </a:xfrm>
          <a:prstGeom prst="rect">
            <a:avLst/>
          </a:prstGeom>
          <a:noFill/>
          <a:extLst>
            <a:ext uri="{909E8E84-426E-40DD-AFC4-6F175D3DCCD1}">
              <a14:hiddenFill xmlns:a14="http://schemas.microsoft.com/office/drawing/2010/main">
                <a:solidFill>
                  <a:srgbClr val="FFFFFF"/>
                </a:solidFill>
              </a14:hiddenFill>
            </a:ext>
          </a:extLst>
        </p:spPr>
      </p:pic>
      <p:pic>
        <p:nvPicPr>
          <p:cNvPr id="3093" name="Picture 21" descr="C:\Users\NB1\AppData\Local\Microsoft\Windows\Temporary Internet Files\Content.IE5\DS4VSTJO\MP900406490[1].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644008" y="2944267"/>
            <a:ext cx="1698757" cy="1113482"/>
          </a:xfrm>
          <a:prstGeom prst="rect">
            <a:avLst/>
          </a:prstGeom>
          <a:noFill/>
          <a:extLst>
            <a:ext uri="{909E8E84-426E-40DD-AFC4-6F175D3DCCD1}">
              <a14:hiddenFill xmlns:a14="http://schemas.microsoft.com/office/drawing/2010/main">
                <a:solidFill>
                  <a:srgbClr val="FFFFFF"/>
                </a:solidFill>
              </a14:hiddenFill>
            </a:ext>
          </a:extLst>
        </p:spPr>
      </p:pic>
      <p:sp>
        <p:nvSpPr>
          <p:cNvPr id="3" name="Zaoblený obdélník 2"/>
          <p:cNvSpPr/>
          <p:nvPr/>
        </p:nvSpPr>
        <p:spPr>
          <a:xfrm>
            <a:off x="1979712" y="1310541"/>
            <a:ext cx="4365332" cy="129614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cs-CZ" sz="2000" b="1" dirty="0" err="1" smtClean="0"/>
              <a:t>Is</a:t>
            </a:r>
            <a:r>
              <a:rPr lang="cs-CZ" sz="2000" b="1" dirty="0" smtClean="0"/>
              <a:t> a </a:t>
            </a:r>
            <a:r>
              <a:rPr lang="cs-CZ" sz="2000" b="1" dirty="0" err="1" smtClean="0"/>
              <a:t>bear</a:t>
            </a:r>
            <a:r>
              <a:rPr lang="cs-CZ" sz="2000" b="1" dirty="0" smtClean="0"/>
              <a:t>  </a:t>
            </a:r>
            <a:r>
              <a:rPr lang="cs-CZ" sz="2000" b="1" dirty="0" err="1" smtClean="0"/>
              <a:t>wild</a:t>
            </a:r>
            <a:r>
              <a:rPr lang="cs-CZ" sz="2000" b="1" dirty="0" smtClean="0"/>
              <a:t> </a:t>
            </a:r>
            <a:r>
              <a:rPr lang="cs-CZ" sz="2000" b="1" dirty="0" err="1" smtClean="0"/>
              <a:t>or</a:t>
            </a:r>
            <a:r>
              <a:rPr lang="cs-CZ" sz="2000" b="1" dirty="0" smtClean="0"/>
              <a:t> </a:t>
            </a:r>
            <a:r>
              <a:rPr lang="cs-CZ" sz="2000" b="1" dirty="0" err="1" smtClean="0"/>
              <a:t>domestic</a:t>
            </a:r>
            <a:r>
              <a:rPr lang="cs-CZ" sz="2000" b="1" dirty="0" smtClean="0"/>
              <a:t> animal?</a:t>
            </a:r>
          </a:p>
          <a:p>
            <a:r>
              <a:rPr lang="cs-CZ" sz="2000" b="1" dirty="0" err="1" smtClean="0"/>
              <a:t>It</a:t>
            </a:r>
            <a:r>
              <a:rPr lang="cs-CZ" sz="2000" b="1" dirty="0" smtClean="0"/>
              <a:t> </a:t>
            </a:r>
            <a:r>
              <a:rPr lang="cs-CZ" sz="2000" b="1" dirty="0" err="1" smtClean="0"/>
              <a:t>is</a:t>
            </a:r>
            <a:r>
              <a:rPr lang="cs-CZ" sz="2000" b="1" dirty="0" smtClean="0"/>
              <a:t> </a:t>
            </a:r>
            <a:r>
              <a:rPr lang="cs-CZ" sz="2000" b="1" dirty="0" err="1" smtClean="0"/>
              <a:t>wild</a:t>
            </a:r>
            <a:r>
              <a:rPr lang="cs-CZ" sz="2000" b="1" dirty="0" smtClean="0"/>
              <a:t>.</a:t>
            </a:r>
            <a:endParaRPr lang="cs-CZ" sz="2000" b="1" dirty="0"/>
          </a:p>
        </p:txBody>
      </p:sp>
      <p:sp>
        <p:nvSpPr>
          <p:cNvPr id="4" name="Obdélník 3"/>
          <p:cNvSpPr/>
          <p:nvPr/>
        </p:nvSpPr>
        <p:spPr>
          <a:xfrm>
            <a:off x="810060" y="2924944"/>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cow</a:t>
            </a:r>
            <a:endParaRPr lang="cs-CZ" sz="2000" b="1" dirty="0"/>
          </a:p>
        </p:txBody>
      </p:sp>
      <p:sp>
        <p:nvSpPr>
          <p:cNvPr id="37" name="Obdélník 36"/>
          <p:cNvSpPr/>
          <p:nvPr/>
        </p:nvSpPr>
        <p:spPr>
          <a:xfrm>
            <a:off x="332086" y="3518317"/>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squirrel</a:t>
            </a:r>
            <a:endParaRPr lang="cs-CZ" sz="2000" b="1" dirty="0"/>
          </a:p>
        </p:txBody>
      </p:sp>
      <p:sp>
        <p:nvSpPr>
          <p:cNvPr id="38" name="Obdélník 37"/>
          <p:cNvSpPr/>
          <p:nvPr/>
        </p:nvSpPr>
        <p:spPr>
          <a:xfrm>
            <a:off x="2868015" y="4355517"/>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smtClean="0"/>
              <a:t>fox</a:t>
            </a:r>
            <a:endParaRPr lang="cs-CZ" sz="2000" b="1" dirty="0"/>
          </a:p>
        </p:txBody>
      </p:sp>
      <p:sp>
        <p:nvSpPr>
          <p:cNvPr id="39" name="Obdélník 38"/>
          <p:cNvSpPr/>
          <p:nvPr/>
        </p:nvSpPr>
        <p:spPr>
          <a:xfrm>
            <a:off x="4953326" y="4128501"/>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bear</a:t>
            </a:r>
            <a:endParaRPr lang="cs-CZ" sz="2000" b="1" dirty="0"/>
          </a:p>
        </p:txBody>
      </p:sp>
      <p:sp>
        <p:nvSpPr>
          <p:cNvPr id="40" name="Obdélník 39"/>
          <p:cNvSpPr/>
          <p:nvPr/>
        </p:nvSpPr>
        <p:spPr>
          <a:xfrm>
            <a:off x="1732316" y="4976794"/>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buck</a:t>
            </a:r>
            <a:endParaRPr lang="cs-CZ" sz="2000" b="1" dirty="0"/>
          </a:p>
        </p:txBody>
      </p:sp>
      <p:sp>
        <p:nvSpPr>
          <p:cNvPr id="41" name="Obdélník 40"/>
          <p:cNvSpPr/>
          <p:nvPr/>
        </p:nvSpPr>
        <p:spPr>
          <a:xfrm>
            <a:off x="5076056" y="6209954"/>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smtClean="0"/>
              <a:t>dog</a:t>
            </a:r>
            <a:endParaRPr lang="cs-CZ" sz="2000" b="1" dirty="0"/>
          </a:p>
        </p:txBody>
      </p:sp>
      <p:sp>
        <p:nvSpPr>
          <p:cNvPr id="42" name="Obdélník 41"/>
          <p:cNvSpPr/>
          <p:nvPr/>
        </p:nvSpPr>
        <p:spPr>
          <a:xfrm>
            <a:off x="6602523" y="4976794"/>
            <a:ext cx="1353853"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hedgehog</a:t>
            </a:r>
            <a:endParaRPr lang="cs-CZ" sz="2000" b="1" dirty="0"/>
          </a:p>
        </p:txBody>
      </p:sp>
      <p:sp>
        <p:nvSpPr>
          <p:cNvPr id="43" name="Obdélník 42"/>
          <p:cNvSpPr/>
          <p:nvPr/>
        </p:nvSpPr>
        <p:spPr>
          <a:xfrm>
            <a:off x="7828657" y="4401567"/>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horse</a:t>
            </a:r>
            <a:endParaRPr lang="cs-CZ" sz="2000" b="1" dirty="0"/>
          </a:p>
        </p:txBody>
      </p:sp>
      <p:sp>
        <p:nvSpPr>
          <p:cNvPr id="44" name="Obdélník 43"/>
          <p:cNvSpPr/>
          <p:nvPr/>
        </p:nvSpPr>
        <p:spPr>
          <a:xfrm>
            <a:off x="7840960" y="2343944"/>
            <a:ext cx="1080120" cy="360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000" b="1" dirty="0" err="1" smtClean="0"/>
              <a:t>goat</a:t>
            </a:r>
            <a:endParaRPr lang="cs-CZ" sz="2000" b="1" dirty="0"/>
          </a:p>
        </p:txBody>
      </p:sp>
    </p:spTree>
    <p:extLst>
      <p:ext uri="{BB962C8B-B14F-4D97-AF65-F5344CB8AC3E}">
        <p14:creationId xmlns:p14="http://schemas.microsoft.com/office/powerpoint/2010/main" val="319821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187624" y="116632"/>
            <a:ext cx="6912768" cy="5760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err="1" smtClean="0"/>
              <a:t>Groups</a:t>
            </a:r>
            <a:r>
              <a:rPr lang="cs-CZ" sz="4000" b="1" dirty="0" smtClean="0"/>
              <a:t> </a:t>
            </a:r>
            <a:r>
              <a:rPr lang="cs-CZ" sz="4000" b="1" dirty="0" err="1" smtClean="0"/>
              <a:t>of</a:t>
            </a:r>
            <a:r>
              <a:rPr lang="cs-CZ" sz="4000" b="1" dirty="0" smtClean="0"/>
              <a:t> </a:t>
            </a:r>
            <a:r>
              <a:rPr lang="cs-CZ" sz="4000" b="1" dirty="0" err="1" smtClean="0"/>
              <a:t>animals</a:t>
            </a:r>
            <a:endParaRPr lang="cs-CZ" sz="4000" b="1" dirty="0"/>
          </a:p>
        </p:txBody>
      </p:sp>
      <p:sp>
        <p:nvSpPr>
          <p:cNvPr id="3" name="Zaoblený obdélník 2"/>
          <p:cNvSpPr/>
          <p:nvPr/>
        </p:nvSpPr>
        <p:spPr>
          <a:xfrm>
            <a:off x="251520" y="872390"/>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Mammals</a:t>
            </a:r>
            <a:endParaRPr lang="cs-CZ" sz="2000" b="1" dirty="0"/>
          </a:p>
        </p:txBody>
      </p:sp>
      <p:sp>
        <p:nvSpPr>
          <p:cNvPr id="4" name="Zaoblený obdélník 3"/>
          <p:cNvSpPr/>
          <p:nvPr/>
        </p:nvSpPr>
        <p:spPr>
          <a:xfrm>
            <a:off x="3561295" y="924681"/>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Reptiles</a:t>
            </a:r>
            <a:endParaRPr lang="cs-CZ" sz="2000" b="1" dirty="0"/>
          </a:p>
        </p:txBody>
      </p:sp>
      <p:sp>
        <p:nvSpPr>
          <p:cNvPr id="5" name="Zaoblený obdélník 4"/>
          <p:cNvSpPr/>
          <p:nvPr/>
        </p:nvSpPr>
        <p:spPr>
          <a:xfrm>
            <a:off x="6660232" y="1520103"/>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Insect</a:t>
            </a:r>
            <a:endParaRPr lang="cs-CZ" sz="2000" b="1" dirty="0"/>
          </a:p>
        </p:txBody>
      </p:sp>
      <p:sp>
        <p:nvSpPr>
          <p:cNvPr id="6" name="Zaoblený obdélník 5"/>
          <p:cNvSpPr/>
          <p:nvPr/>
        </p:nvSpPr>
        <p:spPr>
          <a:xfrm>
            <a:off x="3561295" y="1492673"/>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Amphibians</a:t>
            </a:r>
            <a:r>
              <a:rPr lang="cs-CZ" sz="2000" b="1" dirty="0" smtClean="0"/>
              <a:t> </a:t>
            </a:r>
            <a:endParaRPr lang="cs-CZ" sz="2000" b="1" dirty="0"/>
          </a:p>
        </p:txBody>
      </p:sp>
      <p:sp>
        <p:nvSpPr>
          <p:cNvPr id="7" name="Zaoblený obdélník 6"/>
          <p:cNvSpPr/>
          <p:nvPr/>
        </p:nvSpPr>
        <p:spPr>
          <a:xfrm>
            <a:off x="6685258" y="924681"/>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Birds</a:t>
            </a:r>
            <a:r>
              <a:rPr lang="cs-CZ" sz="2000" b="1" dirty="0" smtClean="0"/>
              <a:t> </a:t>
            </a:r>
            <a:endParaRPr lang="cs-CZ" sz="2000" b="1" dirty="0"/>
          </a:p>
        </p:txBody>
      </p:sp>
      <p:sp>
        <p:nvSpPr>
          <p:cNvPr id="8" name="Zaoblený obdélník 7"/>
          <p:cNvSpPr/>
          <p:nvPr/>
        </p:nvSpPr>
        <p:spPr>
          <a:xfrm>
            <a:off x="254675" y="1539935"/>
            <a:ext cx="2304256" cy="432048"/>
          </a:xfrm>
          <a:prstGeom prst="roundRect">
            <a:avLst/>
          </a:prstGeom>
          <a:ln w="28575">
            <a:solidFill>
              <a:schemeClr val="accent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Fishes</a:t>
            </a:r>
            <a:r>
              <a:rPr lang="cs-CZ" sz="2000" b="1" dirty="0" smtClean="0"/>
              <a:t> </a:t>
            </a:r>
            <a:endParaRPr lang="cs-CZ" sz="2000" b="1" dirty="0"/>
          </a:p>
        </p:txBody>
      </p:sp>
      <p:pic>
        <p:nvPicPr>
          <p:cNvPr id="2050" name="Picture 2" descr="C:\Users\NB1\AppData\Local\Microsoft\Windows\Temporary Internet Files\Content.IE5\Q6A7R7IJ\MP900406500[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 t="2523" r="18036" b="-974"/>
          <a:stretch/>
        </p:blipFill>
        <p:spPr bwMode="auto">
          <a:xfrm>
            <a:off x="395536" y="5373216"/>
            <a:ext cx="1332000" cy="104400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B1\AppData\Local\Microsoft\Windows\Temporary Internet Files\Content.IE5\Q6A7R7IJ\MC90043801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1872" y="1577068"/>
            <a:ext cx="1231032" cy="12310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NB1\AppData\Local\Microsoft\Windows\Temporary Internet Files\Content.IE5\G7RJR17X\MP900401083[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9200" y="3789040"/>
            <a:ext cx="898424" cy="1347293"/>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NB1\AppData\Local\Microsoft\Windows\Temporary Internet Files\Content.IE5\12OW9L1N\MP900422483[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9228" t="11521" r="33662" b="836"/>
          <a:stretch/>
        </p:blipFill>
        <p:spPr bwMode="auto">
          <a:xfrm>
            <a:off x="7622504" y="4631598"/>
            <a:ext cx="1098000" cy="1728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NB1\AppData\Local\Microsoft\Windows\Temporary Internet Files\Content.IE5\NWOMCNQH\MP900180482[1].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061" t="19297" r="18168" b="2768"/>
          <a:stretch/>
        </p:blipFill>
        <p:spPr bwMode="auto">
          <a:xfrm>
            <a:off x="2123728" y="5313189"/>
            <a:ext cx="1656040" cy="1104027"/>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NB1\AppData\Local\Microsoft\Windows\Temporary Internet Files\Content.IE5\DS4VSTJO\MP900178767[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30350" y="3238550"/>
            <a:ext cx="1821970" cy="122413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NB1\AppData\Local\Microsoft\Windows\Temporary Internet Files\Content.IE5\ZJNAV6A5\MP900178894[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66876" y="3501008"/>
            <a:ext cx="988900" cy="149111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Users\NB1\AppData\Local\Microsoft\Windows\Temporary Internet Files\Content.IE5\G255TQB1\MP90040503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053617" y="5136333"/>
            <a:ext cx="1886535" cy="1262072"/>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Users\NB1\AppData\Local\Microsoft\Windows\Temporary Internet Files\Content.IE5\ZJNAV6A5\MC900338006[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555776" y="4269679"/>
            <a:ext cx="2662362" cy="771900"/>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C:\Users\NB1\AppData\Local\Microsoft\Windows\Temporary Internet Files\Content.IE5\NWOMCNQH\MP900406978[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29705" y="2230122"/>
            <a:ext cx="1734612" cy="115595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C:\Users\NB1\AppData\Local\Microsoft\Windows\Temporary Internet Files\Content.IE5\12OW9L1N\MP900403330[1].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116141" y="4659507"/>
            <a:ext cx="1336179" cy="2003290"/>
          </a:xfrm>
          <a:prstGeom prst="rect">
            <a:avLst/>
          </a:prstGeom>
          <a:noFill/>
          <a:extLst>
            <a:ext uri="{909E8E84-426E-40DD-AFC4-6F175D3DCCD1}">
              <a14:hiddenFill xmlns:a14="http://schemas.microsoft.com/office/drawing/2010/main">
                <a:solidFill>
                  <a:srgbClr val="FFFFFF"/>
                </a:solidFill>
              </a14:hiddenFill>
            </a:ext>
          </a:extLst>
        </p:spPr>
      </p:pic>
      <p:pic>
        <p:nvPicPr>
          <p:cNvPr id="2063" name="Picture 15" descr="C:\Users\NB1\AppData\Local\Microsoft\Windows\Temporary Internet Files\Content.IE5\DS4VSTJO\MP900255577[1].jp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315638" y="2237368"/>
            <a:ext cx="1611167" cy="1071314"/>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C:\Users\NB1\AppData\Local\Microsoft\Windows\Temporary Internet Files\Content.IE5\12OW9L1N\MP900262869[1].jpg"/>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564167" y="2492897"/>
            <a:ext cx="1306354" cy="1969790"/>
          </a:xfrm>
          <a:prstGeom prst="rect">
            <a:avLst/>
          </a:prstGeom>
          <a:noFill/>
          <a:extLst>
            <a:ext uri="{909E8E84-426E-40DD-AFC4-6F175D3DCCD1}">
              <a14:hiddenFill xmlns:a14="http://schemas.microsoft.com/office/drawing/2010/main">
                <a:solidFill>
                  <a:srgbClr val="FFFFFF"/>
                </a:solidFill>
              </a14:hiddenFill>
            </a:ext>
          </a:extLst>
        </p:spPr>
      </p:pic>
      <p:pic>
        <p:nvPicPr>
          <p:cNvPr id="2065" name="Picture 17" descr="C:\Users\NB1\AppData\Local\Microsoft\Windows\Temporary Internet Files\Content.IE5\NWOMCNQH\MP900401523[1].jp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4211960" y="2450521"/>
            <a:ext cx="1144506" cy="1716322"/>
          </a:xfrm>
          <a:prstGeom prst="rect">
            <a:avLst/>
          </a:prstGeom>
          <a:noFill/>
          <a:extLst>
            <a:ext uri="{909E8E84-426E-40DD-AFC4-6F175D3DCCD1}">
              <a14:hiddenFill xmlns:a14="http://schemas.microsoft.com/office/drawing/2010/main">
                <a:solidFill>
                  <a:srgbClr val="FFFFFF"/>
                </a:solidFill>
              </a14:hiddenFill>
            </a:ext>
          </a:extLst>
        </p:spPr>
      </p:pic>
      <p:sp>
        <p:nvSpPr>
          <p:cNvPr id="9" name="Obdélník 8"/>
          <p:cNvSpPr/>
          <p:nvPr/>
        </p:nvSpPr>
        <p:spPr>
          <a:xfrm>
            <a:off x="2899191" y="4073725"/>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whale</a:t>
            </a:r>
            <a:endParaRPr lang="cs-CZ" b="1" dirty="0"/>
          </a:p>
        </p:txBody>
      </p:sp>
      <p:sp>
        <p:nvSpPr>
          <p:cNvPr id="41" name="Obdélník 40"/>
          <p:cNvSpPr/>
          <p:nvPr/>
        </p:nvSpPr>
        <p:spPr>
          <a:xfrm>
            <a:off x="1488253" y="4797152"/>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ostrich</a:t>
            </a:r>
            <a:endParaRPr lang="cs-CZ" b="1" dirty="0"/>
          </a:p>
        </p:txBody>
      </p:sp>
      <p:sp>
        <p:nvSpPr>
          <p:cNvPr id="42" name="Obdélník 41"/>
          <p:cNvSpPr/>
          <p:nvPr/>
        </p:nvSpPr>
        <p:spPr>
          <a:xfrm>
            <a:off x="207234" y="4897563"/>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owl</a:t>
            </a:r>
            <a:endParaRPr lang="cs-CZ" b="1" dirty="0"/>
          </a:p>
        </p:txBody>
      </p:sp>
      <p:sp>
        <p:nvSpPr>
          <p:cNvPr id="43" name="Obdélník 42"/>
          <p:cNvSpPr/>
          <p:nvPr/>
        </p:nvSpPr>
        <p:spPr>
          <a:xfrm>
            <a:off x="1023877" y="3111357"/>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dolphin</a:t>
            </a:r>
            <a:endParaRPr lang="cs-CZ" b="1" dirty="0"/>
          </a:p>
        </p:txBody>
      </p:sp>
      <p:sp>
        <p:nvSpPr>
          <p:cNvPr id="44" name="Obdélník 43"/>
          <p:cNvSpPr/>
          <p:nvPr/>
        </p:nvSpPr>
        <p:spPr>
          <a:xfrm>
            <a:off x="2555776" y="2115295"/>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turtle</a:t>
            </a:r>
            <a:endParaRPr lang="cs-CZ" b="1" dirty="0"/>
          </a:p>
        </p:txBody>
      </p:sp>
      <p:sp>
        <p:nvSpPr>
          <p:cNvPr id="45" name="Obdélník 44"/>
          <p:cNvSpPr/>
          <p:nvPr/>
        </p:nvSpPr>
        <p:spPr>
          <a:xfrm>
            <a:off x="7637716" y="4102550"/>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frog</a:t>
            </a:r>
            <a:endParaRPr lang="cs-CZ" b="1" dirty="0"/>
          </a:p>
        </p:txBody>
      </p:sp>
      <p:sp>
        <p:nvSpPr>
          <p:cNvPr id="46" name="Obdélník 45"/>
          <p:cNvSpPr/>
          <p:nvPr/>
        </p:nvSpPr>
        <p:spPr>
          <a:xfrm>
            <a:off x="4204338" y="2182578"/>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snake</a:t>
            </a:r>
            <a:endParaRPr lang="cs-CZ" b="1" dirty="0"/>
          </a:p>
        </p:txBody>
      </p:sp>
      <p:sp>
        <p:nvSpPr>
          <p:cNvPr id="47" name="Obdélník 46"/>
          <p:cNvSpPr/>
          <p:nvPr/>
        </p:nvSpPr>
        <p:spPr>
          <a:xfrm>
            <a:off x="6208166" y="2520068"/>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bee</a:t>
            </a:r>
            <a:endParaRPr lang="cs-CZ" b="1" dirty="0"/>
          </a:p>
        </p:txBody>
      </p:sp>
      <p:sp>
        <p:nvSpPr>
          <p:cNvPr id="48" name="Obdélník 47"/>
          <p:cNvSpPr/>
          <p:nvPr/>
        </p:nvSpPr>
        <p:spPr>
          <a:xfrm>
            <a:off x="5940152" y="3164666"/>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eagle</a:t>
            </a:r>
            <a:endParaRPr lang="cs-CZ" b="1" dirty="0"/>
          </a:p>
        </p:txBody>
      </p:sp>
      <p:sp>
        <p:nvSpPr>
          <p:cNvPr id="49" name="Obdélník 48"/>
          <p:cNvSpPr/>
          <p:nvPr/>
        </p:nvSpPr>
        <p:spPr>
          <a:xfrm>
            <a:off x="460525" y="6281936"/>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butterfly</a:t>
            </a:r>
            <a:endParaRPr lang="cs-CZ" b="1" dirty="0"/>
          </a:p>
        </p:txBody>
      </p:sp>
      <p:sp>
        <p:nvSpPr>
          <p:cNvPr id="50" name="Obdélník 49"/>
          <p:cNvSpPr/>
          <p:nvPr/>
        </p:nvSpPr>
        <p:spPr>
          <a:xfrm>
            <a:off x="2364118" y="6360701"/>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parrot</a:t>
            </a:r>
            <a:endParaRPr lang="cs-CZ" b="1" dirty="0"/>
          </a:p>
        </p:txBody>
      </p:sp>
      <p:sp>
        <p:nvSpPr>
          <p:cNvPr id="51" name="Obdélník 50"/>
          <p:cNvSpPr/>
          <p:nvPr/>
        </p:nvSpPr>
        <p:spPr>
          <a:xfrm>
            <a:off x="4713423" y="6281936"/>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fish</a:t>
            </a:r>
            <a:endParaRPr lang="cs-CZ" b="1" dirty="0"/>
          </a:p>
        </p:txBody>
      </p:sp>
      <p:sp>
        <p:nvSpPr>
          <p:cNvPr id="52" name="Obdélník 51"/>
          <p:cNvSpPr/>
          <p:nvPr/>
        </p:nvSpPr>
        <p:spPr>
          <a:xfrm>
            <a:off x="6208166" y="4704092"/>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lion</a:t>
            </a:r>
            <a:endParaRPr lang="cs-CZ" b="1" dirty="0"/>
          </a:p>
        </p:txBody>
      </p:sp>
      <p:sp>
        <p:nvSpPr>
          <p:cNvPr id="53" name="Obdélník 52"/>
          <p:cNvSpPr/>
          <p:nvPr/>
        </p:nvSpPr>
        <p:spPr>
          <a:xfrm>
            <a:off x="7595440" y="6425952"/>
            <a:ext cx="1152128" cy="28803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err="1" smtClean="0"/>
              <a:t>penguin</a:t>
            </a:r>
            <a:endParaRPr lang="cs-CZ" b="1" dirty="0"/>
          </a:p>
        </p:txBody>
      </p:sp>
    </p:spTree>
    <p:extLst>
      <p:ext uri="{BB962C8B-B14F-4D97-AF65-F5344CB8AC3E}">
        <p14:creationId xmlns:p14="http://schemas.microsoft.com/office/powerpoint/2010/main" val="3406981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Zaoblený obdélník 22"/>
          <p:cNvSpPr/>
          <p:nvPr/>
        </p:nvSpPr>
        <p:spPr>
          <a:xfrm>
            <a:off x="604204" y="6345711"/>
            <a:ext cx="1502820" cy="384066"/>
          </a:xfrm>
          <a:prstGeom prst="roundRect">
            <a:avLst/>
          </a:prstGeom>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t>rat</a:t>
            </a:r>
            <a:endParaRPr lang="cs-CZ" sz="2400" b="1" dirty="0"/>
          </a:p>
        </p:txBody>
      </p:sp>
      <p:pic>
        <p:nvPicPr>
          <p:cNvPr id="4101" name="Picture 5" descr="C:\Users\NB1\AppData\Local\Microsoft\Windows\Temporary Internet Files\Content.IE5\NWOMCNQH\MC9002803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8535" y="3620323"/>
            <a:ext cx="2030361" cy="1905353"/>
          </a:xfrm>
          <a:prstGeom prst="rect">
            <a:avLst/>
          </a:prstGeom>
          <a:noFill/>
          <a:extLst>
            <a:ext uri="{909E8E84-426E-40DD-AFC4-6F175D3DCCD1}">
              <a14:hiddenFill xmlns:a14="http://schemas.microsoft.com/office/drawing/2010/main">
                <a:solidFill>
                  <a:srgbClr val="FFFFFF"/>
                </a:solidFill>
              </a14:hiddenFill>
            </a:ext>
          </a:extLst>
        </p:spPr>
      </p:pic>
      <p:sp>
        <p:nvSpPr>
          <p:cNvPr id="2" name="Zaoblený obdélník 1"/>
          <p:cNvSpPr/>
          <p:nvPr/>
        </p:nvSpPr>
        <p:spPr>
          <a:xfrm>
            <a:off x="1115616" y="245006"/>
            <a:ext cx="3960440" cy="576064"/>
          </a:xfrm>
          <a:prstGeom prst="roundRect">
            <a:avLst/>
          </a:prstGeom>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err="1" smtClean="0"/>
              <a:t>Read</a:t>
            </a:r>
            <a:r>
              <a:rPr lang="cs-CZ" sz="4000" b="1" dirty="0" smtClean="0"/>
              <a:t> and </a:t>
            </a:r>
            <a:r>
              <a:rPr lang="cs-CZ" sz="4000" b="1" dirty="0" err="1" smtClean="0"/>
              <a:t>match</a:t>
            </a:r>
            <a:endParaRPr lang="cs-CZ" sz="4000" b="1" dirty="0"/>
          </a:p>
        </p:txBody>
      </p:sp>
      <p:pic>
        <p:nvPicPr>
          <p:cNvPr id="4098" name="Picture 2" descr="C:\Users\NB1\AppData\Local\Microsoft\Windows\Temporary Internet Files\Content.IE5\K6ZZN64S\MP900406865[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4151540"/>
            <a:ext cx="1675569" cy="2512713"/>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NB1\AppData\Local\Microsoft\Windows\Temporary Internet Files\Content.IE5\K6ZZN64S\MC9003700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228" y="5232161"/>
            <a:ext cx="2461444" cy="130558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NB1\AppData\Local\Microsoft\Windows\Temporary Internet Files\Content.IE5\DS4VSTJO\MC900338008[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62672" y="3791419"/>
            <a:ext cx="2318932" cy="235504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Users\NB1\AppData\Local\Microsoft\Windows\Temporary Internet Files\Content.IE5\G255TQB1\MP900180482[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04248" y="3991367"/>
            <a:ext cx="2097580" cy="1377447"/>
          </a:xfrm>
          <a:prstGeom prst="rect">
            <a:avLst/>
          </a:prstGeom>
          <a:noFill/>
          <a:extLst>
            <a:ext uri="{909E8E84-426E-40DD-AFC4-6F175D3DCCD1}">
              <a14:hiddenFill xmlns:a14="http://schemas.microsoft.com/office/drawing/2010/main">
                <a:solidFill>
                  <a:srgbClr val="FFFFFF"/>
                </a:solidFill>
              </a14:hiddenFill>
            </a:ext>
          </a:extLst>
        </p:spPr>
      </p:pic>
      <p:sp>
        <p:nvSpPr>
          <p:cNvPr id="4" name="Zaoblený obdélník 3"/>
          <p:cNvSpPr/>
          <p:nvPr/>
        </p:nvSpPr>
        <p:spPr>
          <a:xfrm>
            <a:off x="935130" y="1484784"/>
            <a:ext cx="7344816" cy="4320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Which</a:t>
            </a:r>
            <a:r>
              <a:rPr lang="cs-CZ" sz="2000" b="1" dirty="0" smtClean="0"/>
              <a:t> animal has </a:t>
            </a:r>
            <a:r>
              <a:rPr lang="cs-CZ" sz="2000" b="1" dirty="0" err="1" smtClean="0"/>
              <a:t>got</a:t>
            </a:r>
            <a:r>
              <a:rPr lang="cs-CZ" sz="2000" b="1" dirty="0" smtClean="0"/>
              <a:t> </a:t>
            </a:r>
            <a:r>
              <a:rPr lang="cs-CZ" sz="2000" b="1" dirty="0" err="1" smtClean="0"/>
              <a:t>white</a:t>
            </a:r>
            <a:r>
              <a:rPr lang="cs-CZ" sz="2000" b="1" dirty="0" smtClean="0"/>
              <a:t> </a:t>
            </a:r>
            <a:r>
              <a:rPr lang="cs-CZ" sz="2000" b="1" dirty="0" err="1" smtClean="0"/>
              <a:t>feather</a:t>
            </a:r>
            <a:r>
              <a:rPr lang="cs-CZ" sz="2000" b="1" dirty="0" smtClean="0"/>
              <a:t>?</a:t>
            </a:r>
            <a:endParaRPr lang="cs-CZ" sz="2000" b="1" dirty="0"/>
          </a:p>
        </p:txBody>
      </p:sp>
      <p:sp>
        <p:nvSpPr>
          <p:cNvPr id="15" name="Zaoblený obdélník 14"/>
          <p:cNvSpPr/>
          <p:nvPr/>
        </p:nvSpPr>
        <p:spPr>
          <a:xfrm>
            <a:off x="912932" y="989112"/>
            <a:ext cx="7344816" cy="4320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Which</a:t>
            </a:r>
            <a:r>
              <a:rPr lang="cs-CZ" sz="2000" b="1" dirty="0" smtClean="0"/>
              <a:t> animal has </a:t>
            </a:r>
            <a:r>
              <a:rPr lang="cs-CZ" sz="2000" b="1" dirty="0" err="1" smtClean="0"/>
              <a:t>got</a:t>
            </a:r>
            <a:r>
              <a:rPr lang="cs-CZ" sz="2000" b="1" dirty="0" smtClean="0"/>
              <a:t> </a:t>
            </a:r>
            <a:r>
              <a:rPr lang="cs-CZ" sz="2000" b="1" dirty="0" err="1" smtClean="0"/>
              <a:t>four</a:t>
            </a:r>
            <a:r>
              <a:rPr lang="cs-CZ" sz="2000" b="1" dirty="0" smtClean="0"/>
              <a:t> </a:t>
            </a:r>
            <a:r>
              <a:rPr lang="cs-CZ" sz="2000" b="1" dirty="0" err="1" smtClean="0"/>
              <a:t>legs</a:t>
            </a:r>
            <a:r>
              <a:rPr lang="cs-CZ" sz="2000" b="1" dirty="0" smtClean="0"/>
              <a:t> </a:t>
            </a:r>
            <a:r>
              <a:rPr lang="cs-CZ" sz="2000" b="1" dirty="0" err="1" smtClean="0"/>
              <a:t>with</a:t>
            </a:r>
            <a:r>
              <a:rPr lang="cs-CZ" sz="2000" b="1" dirty="0" smtClean="0"/>
              <a:t> </a:t>
            </a:r>
            <a:r>
              <a:rPr lang="cs-CZ" sz="2000" b="1" dirty="0" err="1" smtClean="0"/>
              <a:t>hoofs</a:t>
            </a:r>
            <a:r>
              <a:rPr lang="cs-CZ" sz="2000" b="1" dirty="0" smtClean="0"/>
              <a:t>?</a:t>
            </a:r>
            <a:endParaRPr lang="cs-CZ" sz="2000" b="1" dirty="0"/>
          </a:p>
        </p:txBody>
      </p:sp>
      <p:sp>
        <p:nvSpPr>
          <p:cNvPr id="16" name="Zaoblený obdélník 15"/>
          <p:cNvSpPr/>
          <p:nvPr/>
        </p:nvSpPr>
        <p:spPr>
          <a:xfrm>
            <a:off x="935130" y="2000875"/>
            <a:ext cx="7344816" cy="4320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Which</a:t>
            </a:r>
            <a:r>
              <a:rPr lang="cs-CZ" sz="2000" b="1" dirty="0" smtClean="0"/>
              <a:t> animal has </a:t>
            </a:r>
            <a:r>
              <a:rPr lang="cs-CZ" sz="2000" b="1" dirty="0" err="1" smtClean="0"/>
              <a:t>got</a:t>
            </a:r>
            <a:r>
              <a:rPr lang="cs-CZ" sz="2000" b="1" dirty="0" smtClean="0"/>
              <a:t> a </a:t>
            </a:r>
            <a:r>
              <a:rPr lang="cs-CZ" sz="2000" b="1" dirty="0" err="1" smtClean="0"/>
              <a:t>strong</a:t>
            </a:r>
            <a:r>
              <a:rPr lang="cs-CZ" sz="2000" b="1" dirty="0" smtClean="0"/>
              <a:t> </a:t>
            </a:r>
            <a:r>
              <a:rPr lang="cs-CZ" sz="2000" b="1" dirty="0" err="1" smtClean="0"/>
              <a:t>bill</a:t>
            </a:r>
            <a:r>
              <a:rPr lang="cs-CZ" sz="2000" b="1" dirty="0" smtClean="0"/>
              <a:t>?</a:t>
            </a:r>
            <a:endParaRPr lang="cs-CZ" sz="2000" b="1" dirty="0"/>
          </a:p>
        </p:txBody>
      </p:sp>
      <p:sp>
        <p:nvSpPr>
          <p:cNvPr id="17" name="Zaoblený obdélník 16"/>
          <p:cNvSpPr/>
          <p:nvPr/>
        </p:nvSpPr>
        <p:spPr>
          <a:xfrm>
            <a:off x="935130" y="2564904"/>
            <a:ext cx="7344816" cy="4320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Which</a:t>
            </a:r>
            <a:r>
              <a:rPr lang="cs-CZ" sz="2000" b="1" dirty="0" smtClean="0"/>
              <a:t> animal has </a:t>
            </a:r>
            <a:r>
              <a:rPr lang="cs-CZ" sz="2000" b="1" dirty="0" err="1" smtClean="0"/>
              <a:t>got</a:t>
            </a:r>
            <a:r>
              <a:rPr lang="cs-CZ" sz="2000" b="1" dirty="0" smtClean="0"/>
              <a:t> a long </a:t>
            </a:r>
            <a:r>
              <a:rPr lang="cs-CZ" sz="2000" b="1" dirty="0" err="1" smtClean="0"/>
              <a:t>tail</a:t>
            </a:r>
            <a:r>
              <a:rPr lang="cs-CZ" sz="2000" b="1" dirty="0" smtClean="0"/>
              <a:t>?</a:t>
            </a:r>
            <a:endParaRPr lang="cs-CZ" sz="2000" b="1" dirty="0"/>
          </a:p>
        </p:txBody>
      </p:sp>
      <p:sp>
        <p:nvSpPr>
          <p:cNvPr id="18" name="Zaoblený obdélník 17"/>
          <p:cNvSpPr/>
          <p:nvPr/>
        </p:nvSpPr>
        <p:spPr>
          <a:xfrm>
            <a:off x="912932" y="3131309"/>
            <a:ext cx="7344816" cy="4320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000" b="1" dirty="0" err="1" smtClean="0"/>
              <a:t>Which</a:t>
            </a:r>
            <a:r>
              <a:rPr lang="cs-CZ" sz="2000" b="1" dirty="0" smtClean="0"/>
              <a:t> animal has </a:t>
            </a:r>
            <a:r>
              <a:rPr lang="cs-CZ" sz="2000" b="1" dirty="0" err="1" smtClean="0"/>
              <a:t>got</a:t>
            </a:r>
            <a:r>
              <a:rPr lang="cs-CZ" sz="2000" b="1" dirty="0" smtClean="0"/>
              <a:t> </a:t>
            </a:r>
            <a:r>
              <a:rPr lang="cs-CZ" sz="2000" b="1" dirty="0" err="1" smtClean="0"/>
              <a:t>grey</a:t>
            </a:r>
            <a:r>
              <a:rPr lang="cs-CZ" sz="2000" b="1" dirty="0" smtClean="0"/>
              <a:t> and </a:t>
            </a:r>
            <a:r>
              <a:rPr lang="cs-CZ" sz="2000" b="1" dirty="0" err="1" smtClean="0"/>
              <a:t>white</a:t>
            </a:r>
            <a:r>
              <a:rPr lang="cs-CZ" sz="2000" b="1" dirty="0" smtClean="0"/>
              <a:t> </a:t>
            </a:r>
            <a:r>
              <a:rPr lang="cs-CZ" sz="2000" b="1" dirty="0" err="1" smtClean="0"/>
              <a:t>hair</a:t>
            </a:r>
            <a:r>
              <a:rPr lang="cs-CZ" sz="2000" b="1" dirty="0" smtClean="0"/>
              <a:t>?</a:t>
            </a:r>
          </a:p>
        </p:txBody>
      </p:sp>
      <p:sp>
        <p:nvSpPr>
          <p:cNvPr id="5" name="Zaoblený obdélník 4"/>
          <p:cNvSpPr/>
          <p:nvPr/>
        </p:nvSpPr>
        <p:spPr>
          <a:xfrm>
            <a:off x="2970728" y="6125892"/>
            <a:ext cx="1502820" cy="384066"/>
          </a:xfrm>
          <a:prstGeom prst="roundRect">
            <a:avLst/>
          </a:prstGeom>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zebra</a:t>
            </a:r>
            <a:endParaRPr lang="cs-CZ" sz="2400" b="1" dirty="0"/>
          </a:p>
        </p:txBody>
      </p:sp>
      <p:sp>
        <p:nvSpPr>
          <p:cNvPr id="22" name="Zaoblený obdélník 21"/>
          <p:cNvSpPr/>
          <p:nvPr/>
        </p:nvSpPr>
        <p:spPr>
          <a:xfrm>
            <a:off x="2160506" y="3716928"/>
            <a:ext cx="1502820" cy="384066"/>
          </a:xfrm>
          <a:prstGeom prst="roundRect">
            <a:avLst/>
          </a:prstGeom>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t>pigeon</a:t>
            </a:r>
            <a:endParaRPr lang="cs-CZ" sz="2400" b="1" dirty="0"/>
          </a:p>
        </p:txBody>
      </p:sp>
      <p:sp>
        <p:nvSpPr>
          <p:cNvPr id="24" name="Zaoblený obdélník 23"/>
          <p:cNvSpPr/>
          <p:nvPr/>
        </p:nvSpPr>
        <p:spPr>
          <a:xfrm>
            <a:off x="5018414" y="3959507"/>
            <a:ext cx="1502820" cy="384066"/>
          </a:xfrm>
          <a:prstGeom prst="roundRect">
            <a:avLst/>
          </a:prstGeom>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t>wolf</a:t>
            </a:r>
            <a:endParaRPr lang="cs-CZ" sz="2400" b="1" dirty="0"/>
          </a:p>
        </p:txBody>
      </p:sp>
      <p:sp>
        <p:nvSpPr>
          <p:cNvPr id="25" name="Zaoblený obdélník 24"/>
          <p:cNvSpPr/>
          <p:nvPr/>
        </p:nvSpPr>
        <p:spPr>
          <a:xfrm>
            <a:off x="7101628" y="5407896"/>
            <a:ext cx="1502820" cy="384066"/>
          </a:xfrm>
          <a:prstGeom prst="roundRect">
            <a:avLst/>
          </a:prstGeom>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t>parrot</a:t>
            </a:r>
            <a:endParaRPr lang="cs-CZ" sz="2400" b="1" dirty="0"/>
          </a:p>
        </p:txBody>
      </p:sp>
    </p:spTree>
    <p:extLst>
      <p:ext uri="{BB962C8B-B14F-4D97-AF65-F5344CB8AC3E}">
        <p14:creationId xmlns:p14="http://schemas.microsoft.com/office/powerpoint/2010/main" val="23788815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619672" y="188640"/>
            <a:ext cx="6048672" cy="648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b="1" dirty="0" err="1" smtClean="0"/>
              <a:t>Try</a:t>
            </a:r>
            <a:r>
              <a:rPr lang="cs-CZ" sz="4400" b="1" dirty="0" smtClean="0"/>
              <a:t> to </a:t>
            </a:r>
            <a:r>
              <a:rPr lang="cs-CZ" sz="4400" b="1" dirty="0" err="1" smtClean="0"/>
              <a:t>guess</a:t>
            </a:r>
            <a:r>
              <a:rPr lang="cs-CZ" sz="4400" b="1" dirty="0" smtClean="0"/>
              <a:t>!</a:t>
            </a:r>
            <a:endParaRPr lang="cs-CZ" sz="4400" b="1" dirty="0"/>
          </a:p>
        </p:txBody>
      </p:sp>
      <p:sp>
        <p:nvSpPr>
          <p:cNvPr id="3" name="Obdélník 2"/>
          <p:cNvSpPr/>
          <p:nvPr/>
        </p:nvSpPr>
        <p:spPr>
          <a:xfrm>
            <a:off x="467544" y="1040132"/>
            <a:ext cx="3744416" cy="56166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A: </a:t>
            </a:r>
            <a:r>
              <a:rPr lang="cs-CZ" sz="2000" b="1" dirty="0" err="1" smtClean="0"/>
              <a:t>What</a:t>
            </a:r>
            <a:r>
              <a:rPr lang="cs-CZ" sz="2000" b="1" dirty="0" smtClean="0"/>
              <a:t> animal </a:t>
            </a:r>
            <a:r>
              <a:rPr lang="cs-CZ" sz="2000" b="1" dirty="0" err="1" smtClean="0"/>
              <a:t>am</a:t>
            </a:r>
            <a:r>
              <a:rPr lang="cs-CZ" sz="2000" b="1" dirty="0" smtClean="0"/>
              <a:t> I </a:t>
            </a:r>
            <a:r>
              <a:rPr lang="cs-CZ" sz="2000" b="1" dirty="0" err="1" smtClean="0"/>
              <a:t>thinking</a:t>
            </a:r>
            <a:r>
              <a:rPr lang="cs-CZ" sz="2000" b="1" dirty="0" smtClean="0"/>
              <a:t> </a:t>
            </a:r>
            <a:r>
              <a:rPr lang="cs-CZ" sz="2000" b="1" dirty="0" err="1" smtClean="0"/>
              <a:t>of</a:t>
            </a:r>
            <a:r>
              <a:rPr lang="cs-CZ" sz="2000" b="1" dirty="0" smtClean="0"/>
              <a:t> ?</a:t>
            </a:r>
          </a:p>
          <a:p>
            <a:pPr algn="ctr"/>
            <a:r>
              <a:rPr lang="cs-CZ" sz="2000" b="1" dirty="0" smtClean="0"/>
              <a:t>B:Is </a:t>
            </a:r>
            <a:r>
              <a:rPr lang="cs-CZ" sz="2000" b="1" dirty="0" err="1" smtClean="0"/>
              <a:t>it</a:t>
            </a:r>
            <a:r>
              <a:rPr lang="cs-CZ" sz="2000" b="1" dirty="0" smtClean="0"/>
              <a:t> big ?</a:t>
            </a:r>
          </a:p>
          <a:p>
            <a:pPr algn="ctr"/>
            <a:r>
              <a:rPr lang="cs-CZ" sz="2000" b="1" dirty="0" smtClean="0"/>
              <a:t>A: </a:t>
            </a:r>
            <a:r>
              <a:rPr lang="cs-CZ" sz="2000" b="1" dirty="0" err="1" smtClean="0"/>
              <a:t>Yes</a:t>
            </a:r>
            <a:r>
              <a:rPr lang="cs-CZ" sz="2000" b="1" dirty="0" smtClean="0"/>
              <a:t>, </a:t>
            </a:r>
            <a:r>
              <a:rPr lang="cs-CZ" sz="2000" b="1" dirty="0" err="1" smtClean="0"/>
              <a:t>it</a:t>
            </a:r>
            <a:r>
              <a:rPr lang="cs-CZ" sz="2000" b="1" dirty="0" smtClean="0"/>
              <a:t> </a:t>
            </a:r>
            <a:r>
              <a:rPr lang="cs-CZ" sz="2000" b="1" dirty="0" err="1" smtClean="0"/>
              <a:t>is</a:t>
            </a:r>
            <a:r>
              <a:rPr lang="cs-CZ" sz="2000" b="1" dirty="0" smtClean="0"/>
              <a:t>.</a:t>
            </a:r>
          </a:p>
          <a:p>
            <a:pPr algn="ctr"/>
            <a:r>
              <a:rPr lang="cs-CZ" sz="2000" b="1" dirty="0" smtClean="0"/>
              <a:t>B: Has </a:t>
            </a:r>
            <a:r>
              <a:rPr lang="cs-CZ" sz="2000" b="1" dirty="0" err="1" smtClean="0"/>
              <a:t>it</a:t>
            </a:r>
            <a:r>
              <a:rPr lang="cs-CZ" sz="2000" b="1" dirty="0" smtClean="0"/>
              <a:t> </a:t>
            </a:r>
            <a:r>
              <a:rPr lang="cs-CZ" sz="2000" b="1" dirty="0" err="1" smtClean="0"/>
              <a:t>four</a:t>
            </a:r>
            <a:r>
              <a:rPr lang="cs-CZ" sz="2000" b="1" dirty="0" smtClean="0"/>
              <a:t> </a:t>
            </a:r>
            <a:r>
              <a:rPr lang="cs-CZ" sz="2000" b="1" dirty="0" err="1" smtClean="0"/>
              <a:t>legs</a:t>
            </a:r>
            <a:r>
              <a:rPr lang="cs-CZ" sz="2000" b="1" dirty="0" smtClean="0"/>
              <a:t>? </a:t>
            </a:r>
          </a:p>
          <a:p>
            <a:pPr algn="ctr"/>
            <a:r>
              <a:rPr lang="cs-CZ" sz="2000" b="1" dirty="0" smtClean="0"/>
              <a:t>A: </a:t>
            </a:r>
            <a:r>
              <a:rPr lang="cs-CZ" sz="2000" b="1" dirty="0" err="1" smtClean="0"/>
              <a:t>Yes</a:t>
            </a:r>
            <a:r>
              <a:rPr lang="cs-CZ" sz="2000" b="1" dirty="0" smtClean="0"/>
              <a:t>, </a:t>
            </a:r>
            <a:r>
              <a:rPr lang="cs-CZ" sz="2000" b="1" dirty="0" err="1" smtClean="0"/>
              <a:t>it</a:t>
            </a:r>
            <a:r>
              <a:rPr lang="cs-CZ" sz="2000" b="1" dirty="0" smtClean="0"/>
              <a:t> has.</a:t>
            </a:r>
          </a:p>
          <a:p>
            <a:pPr algn="ctr"/>
            <a:r>
              <a:rPr lang="cs-CZ" sz="2000" b="1" dirty="0" smtClean="0"/>
              <a:t>B: Has </a:t>
            </a:r>
            <a:r>
              <a:rPr lang="cs-CZ" sz="2000" b="1" dirty="0" err="1" smtClean="0"/>
              <a:t>it</a:t>
            </a:r>
            <a:r>
              <a:rPr lang="cs-CZ" sz="2000" b="1" dirty="0" smtClean="0"/>
              <a:t> </a:t>
            </a:r>
            <a:r>
              <a:rPr lang="cs-CZ" sz="2000" b="1" dirty="0" err="1" smtClean="0"/>
              <a:t>hoofs</a:t>
            </a:r>
            <a:r>
              <a:rPr lang="cs-CZ" sz="2000" b="1" dirty="0" smtClean="0"/>
              <a:t>?</a:t>
            </a:r>
          </a:p>
          <a:p>
            <a:pPr algn="ctr"/>
            <a:r>
              <a:rPr lang="cs-CZ" sz="2000" b="1" dirty="0" smtClean="0"/>
              <a:t>A: No, </a:t>
            </a:r>
            <a:r>
              <a:rPr lang="cs-CZ" sz="2000" b="1" dirty="0" err="1" smtClean="0"/>
              <a:t>it</a:t>
            </a:r>
            <a:r>
              <a:rPr lang="cs-CZ" sz="2000" b="1" dirty="0" smtClean="0"/>
              <a:t> </a:t>
            </a:r>
            <a:r>
              <a:rPr lang="cs-CZ" sz="2000" b="1" dirty="0" err="1" smtClean="0"/>
              <a:t>hasn´t</a:t>
            </a:r>
            <a:r>
              <a:rPr lang="cs-CZ" sz="2000" b="1" dirty="0" smtClean="0"/>
              <a:t>.</a:t>
            </a:r>
          </a:p>
          <a:p>
            <a:pPr algn="ctr"/>
            <a:r>
              <a:rPr lang="cs-CZ" sz="2000" b="1" dirty="0" smtClean="0"/>
              <a:t>B: </a:t>
            </a:r>
            <a:r>
              <a:rPr lang="cs-CZ" sz="2000" b="1" dirty="0" err="1" smtClean="0"/>
              <a:t>Does</a:t>
            </a:r>
            <a:r>
              <a:rPr lang="cs-CZ" sz="2000" b="1" dirty="0" smtClean="0"/>
              <a:t> </a:t>
            </a:r>
            <a:r>
              <a:rPr lang="cs-CZ" sz="2000" b="1" dirty="0" err="1" smtClean="0"/>
              <a:t>it</a:t>
            </a:r>
            <a:r>
              <a:rPr lang="cs-CZ" sz="2000" b="1" dirty="0" smtClean="0"/>
              <a:t> live in </a:t>
            </a:r>
            <a:r>
              <a:rPr lang="cs-CZ" sz="2000" b="1" dirty="0" err="1" smtClean="0"/>
              <a:t>Africa</a:t>
            </a:r>
            <a:r>
              <a:rPr lang="cs-CZ" sz="2000" b="1" dirty="0" smtClean="0"/>
              <a:t>?</a:t>
            </a:r>
          </a:p>
          <a:p>
            <a:pPr algn="ctr"/>
            <a:r>
              <a:rPr lang="cs-CZ" sz="2000" b="1" dirty="0" smtClean="0"/>
              <a:t>A: </a:t>
            </a:r>
            <a:r>
              <a:rPr lang="cs-CZ" sz="2000" b="1" dirty="0" err="1" smtClean="0"/>
              <a:t>Yes</a:t>
            </a:r>
            <a:r>
              <a:rPr lang="cs-CZ" sz="2000" b="1" dirty="0" smtClean="0"/>
              <a:t>, </a:t>
            </a:r>
            <a:r>
              <a:rPr lang="cs-CZ" sz="2000" b="1" dirty="0" err="1" smtClean="0"/>
              <a:t>it</a:t>
            </a:r>
            <a:r>
              <a:rPr lang="cs-CZ" sz="2000" b="1" dirty="0" smtClean="0"/>
              <a:t> </a:t>
            </a:r>
            <a:r>
              <a:rPr lang="cs-CZ" sz="2000" b="1" dirty="0" err="1" smtClean="0"/>
              <a:t>does</a:t>
            </a:r>
            <a:r>
              <a:rPr lang="cs-CZ" sz="2000" b="1" dirty="0" smtClean="0"/>
              <a:t>.</a:t>
            </a:r>
          </a:p>
          <a:p>
            <a:pPr algn="ctr"/>
            <a:r>
              <a:rPr lang="cs-CZ" sz="2000" b="1" dirty="0" smtClean="0"/>
              <a:t>B: </a:t>
            </a:r>
            <a:r>
              <a:rPr lang="cs-CZ" sz="2000" b="1" dirty="0" err="1" smtClean="0"/>
              <a:t>Is</a:t>
            </a:r>
            <a:r>
              <a:rPr lang="cs-CZ" sz="2000" b="1" dirty="0" smtClean="0"/>
              <a:t> </a:t>
            </a:r>
            <a:r>
              <a:rPr lang="cs-CZ" sz="2000" b="1" dirty="0" err="1" smtClean="0"/>
              <a:t>it</a:t>
            </a:r>
            <a:r>
              <a:rPr lang="cs-CZ" sz="2000" b="1" dirty="0" smtClean="0"/>
              <a:t> </a:t>
            </a:r>
            <a:r>
              <a:rPr lang="cs-CZ" sz="2000" b="1" dirty="0" err="1" smtClean="0"/>
              <a:t>grey</a:t>
            </a:r>
            <a:r>
              <a:rPr lang="cs-CZ" sz="2000" b="1" dirty="0" smtClean="0"/>
              <a:t>?</a:t>
            </a:r>
          </a:p>
          <a:p>
            <a:pPr algn="ctr"/>
            <a:r>
              <a:rPr lang="cs-CZ" sz="2000" b="1" dirty="0" smtClean="0"/>
              <a:t>A:Yes,it </a:t>
            </a:r>
            <a:r>
              <a:rPr lang="cs-CZ" sz="2000" b="1" dirty="0" err="1" smtClean="0"/>
              <a:t>is</a:t>
            </a:r>
            <a:r>
              <a:rPr lang="cs-CZ" sz="2000" b="1" dirty="0" smtClean="0"/>
              <a:t>. </a:t>
            </a:r>
            <a:endParaRPr lang="cs-CZ" sz="2000" b="1" dirty="0"/>
          </a:p>
          <a:p>
            <a:pPr algn="ctr"/>
            <a:r>
              <a:rPr lang="cs-CZ" sz="2000" b="1" dirty="0" smtClean="0"/>
              <a:t>B: </a:t>
            </a:r>
            <a:r>
              <a:rPr lang="cs-CZ" sz="2000" b="1" dirty="0" err="1" smtClean="0"/>
              <a:t>Is</a:t>
            </a:r>
            <a:r>
              <a:rPr lang="cs-CZ" sz="2000" b="1" dirty="0" smtClean="0"/>
              <a:t> </a:t>
            </a:r>
            <a:r>
              <a:rPr lang="cs-CZ" sz="2000" b="1" dirty="0" err="1" smtClean="0"/>
              <a:t>it</a:t>
            </a:r>
            <a:r>
              <a:rPr lang="cs-CZ" sz="2000" b="1" dirty="0" smtClean="0"/>
              <a:t> </a:t>
            </a:r>
            <a:r>
              <a:rPr lang="cs-CZ" sz="2000" b="1" dirty="0" err="1" smtClean="0"/>
              <a:t>the</a:t>
            </a:r>
            <a:r>
              <a:rPr lang="cs-CZ" sz="2000" b="1" dirty="0" smtClean="0"/>
              <a:t> </a:t>
            </a:r>
            <a:r>
              <a:rPr lang="cs-CZ" sz="2000" b="1" dirty="0" err="1" smtClean="0"/>
              <a:t>biggest</a:t>
            </a:r>
            <a:r>
              <a:rPr lang="cs-CZ" sz="2000" b="1" dirty="0" smtClean="0"/>
              <a:t> </a:t>
            </a:r>
            <a:r>
              <a:rPr lang="cs-CZ" sz="2000" b="1" dirty="0" err="1" smtClean="0"/>
              <a:t>terrestrial</a:t>
            </a:r>
            <a:r>
              <a:rPr lang="cs-CZ" sz="2000" b="1" dirty="0" smtClean="0"/>
              <a:t> </a:t>
            </a:r>
            <a:r>
              <a:rPr lang="cs-CZ" sz="2000" b="1" dirty="0" err="1" smtClean="0"/>
              <a:t>mammal</a:t>
            </a:r>
            <a:r>
              <a:rPr lang="cs-CZ" sz="2000" b="1" dirty="0" smtClean="0"/>
              <a:t> in </a:t>
            </a:r>
            <a:r>
              <a:rPr lang="cs-CZ" sz="2000" b="1" dirty="0" err="1" smtClean="0"/>
              <a:t>the</a:t>
            </a:r>
            <a:r>
              <a:rPr lang="cs-CZ" sz="2000" b="1" dirty="0" smtClean="0"/>
              <a:t> </a:t>
            </a:r>
            <a:r>
              <a:rPr lang="cs-CZ" sz="2000" b="1" dirty="0" err="1" smtClean="0"/>
              <a:t>world</a:t>
            </a:r>
            <a:r>
              <a:rPr lang="cs-CZ" sz="2000" b="1" dirty="0" smtClean="0"/>
              <a:t>?</a:t>
            </a:r>
          </a:p>
          <a:p>
            <a:pPr algn="ctr"/>
            <a:r>
              <a:rPr lang="cs-CZ" sz="2000" b="1" dirty="0" smtClean="0"/>
              <a:t>A: </a:t>
            </a:r>
            <a:r>
              <a:rPr lang="cs-CZ" sz="2000" b="1" dirty="0" err="1" smtClean="0"/>
              <a:t>Yes</a:t>
            </a:r>
            <a:r>
              <a:rPr lang="cs-CZ" sz="2000" b="1" dirty="0" smtClean="0"/>
              <a:t>, </a:t>
            </a:r>
            <a:r>
              <a:rPr lang="cs-CZ" sz="2000" b="1" dirty="0" err="1" smtClean="0"/>
              <a:t>it</a:t>
            </a:r>
            <a:r>
              <a:rPr lang="cs-CZ" sz="2000" b="1" dirty="0" smtClean="0"/>
              <a:t> </a:t>
            </a:r>
            <a:r>
              <a:rPr lang="cs-CZ" sz="2000" b="1" dirty="0" err="1" smtClean="0"/>
              <a:t>is</a:t>
            </a:r>
            <a:r>
              <a:rPr lang="cs-CZ" sz="2000" b="1" dirty="0" smtClean="0"/>
              <a:t>.</a:t>
            </a:r>
          </a:p>
          <a:p>
            <a:pPr algn="ctr"/>
            <a:r>
              <a:rPr lang="cs-CZ" sz="2000" b="1" dirty="0" smtClean="0"/>
              <a:t>B: </a:t>
            </a:r>
            <a:r>
              <a:rPr lang="cs-CZ" sz="2000" b="1" dirty="0" err="1" smtClean="0"/>
              <a:t>Is</a:t>
            </a:r>
            <a:r>
              <a:rPr lang="cs-CZ" sz="2000" b="1" dirty="0" smtClean="0"/>
              <a:t> </a:t>
            </a:r>
            <a:r>
              <a:rPr lang="cs-CZ" sz="2000" b="1" dirty="0" err="1" smtClean="0"/>
              <a:t>it</a:t>
            </a:r>
            <a:r>
              <a:rPr lang="cs-CZ" sz="2000" b="1" dirty="0" smtClean="0"/>
              <a:t> </a:t>
            </a:r>
            <a:r>
              <a:rPr lang="cs-CZ" sz="2000" b="1" dirty="0" err="1" smtClean="0"/>
              <a:t>an</a:t>
            </a:r>
            <a:r>
              <a:rPr lang="cs-CZ" sz="2000" b="1" dirty="0" smtClean="0"/>
              <a:t> </a:t>
            </a:r>
            <a:r>
              <a:rPr lang="cs-CZ" sz="2000" b="1" dirty="0" err="1" smtClean="0"/>
              <a:t>elephant</a:t>
            </a:r>
            <a:r>
              <a:rPr lang="cs-CZ" sz="2000" b="1" dirty="0" smtClean="0"/>
              <a:t>?</a:t>
            </a:r>
          </a:p>
          <a:p>
            <a:pPr algn="ctr"/>
            <a:r>
              <a:rPr lang="cs-CZ" sz="2000" b="1" dirty="0" smtClean="0"/>
              <a:t>A: </a:t>
            </a:r>
            <a:r>
              <a:rPr lang="cs-CZ" sz="2000" b="1" dirty="0" err="1" smtClean="0"/>
              <a:t>Yes</a:t>
            </a:r>
            <a:r>
              <a:rPr lang="cs-CZ" sz="2000" b="1" dirty="0" smtClean="0"/>
              <a:t>, </a:t>
            </a:r>
            <a:r>
              <a:rPr lang="cs-CZ" sz="2000" b="1" dirty="0" err="1" smtClean="0"/>
              <a:t>you</a:t>
            </a:r>
            <a:r>
              <a:rPr lang="cs-CZ" sz="2000" b="1" dirty="0" smtClean="0"/>
              <a:t> are </a:t>
            </a:r>
            <a:r>
              <a:rPr lang="cs-CZ" sz="2000" b="1" dirty="0" err="1" smtClean="0"/>
              <a:t>right</a:t>
            </a:r>
            <a:r>
              <a:rPr lang="cs-CZ" sz="2000" b="1" dirty="0" smtClean="0"/>
              <a:t>!</a:t>
            </a:r>
            <a:endParaRPr lang="cs-CZ" sz="2000" b="1" dirty="0"/>
          </a:p>
        </p:txBody>
      </p:sp>
      <p:pic>
        <p:nvPicPr>
          <p:cNvPr id="1026" name="Picture 2" descr="C:\Users\NB1\AppData\Local\Microsoft\Windows\Temporary Internet Files\Content.IE5\DS4VSTJO\MP90043083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6444208" y="1018794"/>
            <a:ext cx="1872208" cy="187220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NB1\AppData\Local\Microsoft\Windows\Temporary Internet Files\Content.IE5\ZJNAV6A5\MP90018132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5230286"/>
            <a:ext cx="2251382" cy="147844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NB1\AppData\Local\Microsoft\Windows\Temporary Internet Files\Content.IE5\G255TQB1\MP900431748[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44008" y="1069147"/>
            <a:ext cx="1247870" cy="189869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NB1\AppData\Local\Microsoft\Windows\Temporary Internet Files\Content.IE5\ZJNAV6A5\MP900403222[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7020272" y="2967839"/>
            <a:ext cx="1191178" cy="200907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NB1\AppData\Local\Microsoft\Windows\Temporary Internet Files\Content.IE5\G255TQB1\MP900255575[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27983" y="3280902"/>
            <a:ext cx="2122785" cy="1382943"/>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NB1\AppData\Local\Microsoft\Windows\Temporary Internet Files\Content.IE5\K6ZZN64S\MP900406524[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44008" y="4772983"/>
            <a:ext cx="1291131" cy="1935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34255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Špendlík">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Špendlík">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Špendlík">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220</TotalTime>
  <Words>401</Words>
  <Application>Microsoft Office PowerPoint</Application>
  <PresentationFormat>Předvádění na obrazovce (4:3)</PresentationFormat>
  <Paragraphs>86</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Špendlík</vt:lpstr>
      <vt:lpstr>Prezentace aplikace PowerPoint</vt:lpstr>
      <vt:lpstr>Prezentace aplikace PowerPoint</vt:lpstr>
      <vt:lpstr>Prezentace aplikace PowerPoint</vt:lpstr>
      <vt:lpstr>Angličtina </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Angličtina</dc:title>
  <dc:creator>NB1</dc:creator>
  <cp:lastModifiedBy>NB1</cp:lastModifiedBy>
  <cp:revision>21</cp:revision>
  <dcterms:created xsi:type="dcterms:W3CDTF">2012-05-26T17:06:14Z</dcterms:created>
  <dcterms:modified xsi:type="dcterms:W3CDTF">2012-06-12T03:00:47Z</dcterms:modified>
</cp:coreProperties>
</file>