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7" r:id="rId10"/>
    <p:sldId id="268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11800" b="0" dirty="0" smtClean="0"/>
              <a:t>Znaky populace</a:t>
            </a:r>
            <a:endParaRPr lang="cs-CZ" sz="66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Znaky </a:t>
            </a:r>
            <a:r>
              <a:rPr lang="cs-CZ" sz="4800" dirty="0" smtClean="0"/>
              <a:t>populace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znaky populace</a:t>
            </a:r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5400" dirty="0" smtClean="0"/>
              <a:t>populace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1026" name="Picture 2" descr="C:\Users\jung\AppData\Local\Microsoft\Windows\Temporary Internet Files\Content.IE5\GLQ7KOB9\MC900078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340768"/>
            <a:ext cx="5360020" cy="50299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populace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Definice:</a:t>
            </a:r>
            <a:endParaRPr lang="cs-CZ" sz="3200" dirty="0" smtClean="0"/>
          </a:p>
          <a:p>
            <a:r>
              <a:rPr lang="cs-CZ" sz="3200" dirty="0" smtClean="0"/>
              <a:t>soubor jedinců stejného druhu, kteří žijí ve stejném prostoru v určitém čase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6752"/>
            <a:ext cx="8229600" cy="650336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b="1" dirty="0" smtClean="0"/>
              <a:t> Znaky populace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+mj-lt"/>
              </a:rPr>
              <a:t>hustota populace  (</a:t>
            </a:r>
            <a:r>
              <a:rPr lang="cs-CZ" sz="3600" dirty="0" err="1" smtClean="0">
                <a:latin typeface="+mj-lt"/>
              </a:rPr>
              <a:t>denzita</a:t>
            </a:r>
            <a:r>
              <a:rPr lang="cs-CZ" sz="3600" dirty="0" smtClean="0">
                <a:latin typeface="+mj-lt"/>
              </a:rPr>
              <a:t>)</a:t>
            </a:r>
          </a:p>
          <a:p>
            <a:r>
              <a:rPr lang="cs-CZ" sz="3600" dirty="0" smtClean="0">
                <a:latin typeface="+mj-lt"/>
              </a:rPr>
              <a:t>rozptyl populace ( disperze ) jedinců v populaci</a:t>
            </a:r>
          </a:p>
          <a:p>
            <a:r>
              <a:rPr lang="cs-CZ" sz="3600" dirty="0" smtClean="0">
                <a:latin typeface="+mj-lt"/>
              </a:rPr>
              <a:t>růst populace </a:t>
            </a:r>
          </a:p>
          <a:p>
            <a:r>
              <a:rPr lang="cs-CZ" sz="3600" dirty="0" smtClean="0">
                <a:latin typeface="+mj-lt"/>
              </a:rPr>
              <a:t>stěhování ( </a:t>
            </a:r>
            <a:r>
              <a:rPr lang="cs-CZ" sz="3600" dirty="0" err="1" smtClean="0">
                <a:latin typeface="+mj-lt"/>
              </a:rPr>
              <a:t>migralita</a:t>
            </a:r>
            <a:r>
              <a:rPr lang="cs-CZ" sz="3600" dirty="0" smtClean="0">
                <a:latin typeface="+mj-lt"/>
              </a:rPr>
              <a:t> )</a:t>
            </a:r>
          </a:p>
          <a:p>
            <a:r>
              <a:rPr lang="cs-CZ" sz="3600" dirty="0" smtClean="0">
                <a:latin typeface="+mj-lt"/>
              </a:rPr>
              <a:t>struktura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hustota populace  (</a:t>
            </a:r>
            <a:r>
              <a:rPr lang="cs-CZ" sz="5400" dirty="0" err="1" smtClean="0"/>
              <a:t>denzita</a:t>
            </a:r>
            <a:r>
              <a:rPr lang="cs-CZ" sz="5400" dirty="0" smtClean="0"/>
              <a:t>)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00808"/>
            <a:ext cx="8496300" cy="51571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vyjadřuje </a:t>
            </a:r>
            <a:r>
              <a:rPr lang="cs-CZ" sz="3200" b="1" dirty="0" smtClean="0"/>
              <a:t>počet jedinců</a:t>
            </a:r>
            <a:r>
              <a:rPr lang="cs-CZ" sz="3200" dirty="0" smtClean="0"/>
              <a:t> (</a:t>
            </a:r>
            <a:r>
              <a:rPr lang="cs-CZ" sz="3200" b="1" dirty="0" smtClean="0"/>
              <a:t>abundance</a:t>
            </a:r>
            <a:r>
              <a:rPr lang="cs-CZ" sz="3200" dirty="0" smtClean="0"/>
              <a:t>) dané populace přepočtený na jednotku plochy (ha, km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) nebo </a:t>
            </a:r>
          </a:p>
          <a:p>
            <a:r>
              <a:rPr lang="cs-CZ" sz="3200" b="1" dirty="0" smtClean="0"/>
              <a:t>množství biomasy</a:t>
            </a:r>
            <a:r>
              <a:rPr lang="cs-CZ" sz="3200" dirty="0" smtClean="0"/>
              <a:t> (vyjádřené např. v jednotkách hmotnosti) žijících na jednotce plochy nebo </a:t>
            </a:r>
          </a:p>
          <a:p>
            <a:r>
              <a:rPr lang="cs-CZ" sz="3200" b="1" dirty="0" smtClean="0"/>
              <a:t>objemu</a:t>
            </a:r>
            <a:r>
              <a:rPr lang="cs-CZ" sz="3200" dirty="0" smtClean="0"/>
              <a:t> (litr, m</a:t>
            </a:r>
            <a:r>
              <a:rPr lang="cs-CZ" sz="3200" baseline="30000" dirty="0" smtClean="0"/>
              <a:t>3 </a:t>
            </a:r>
            <a:r>
              <a:rPr lang="cs-CZ" sz="3200" dirty="0" smtClean="0"/>
              <a:t>, např. počet bakterií</a:t>
            </a:r>
            <a:r>
              <a:rPr lang="cs-CZ" sz="3200" baseline="-25000" dirty="0" smtClean="0"/>
              <a:t> </a:t>
            </a:r>
            <a:r>
              <a:rPr lang="cs-CZ" sz="3200" dirty="0" smtClean="0"/>
              <a:t>na </a:t>
            </a:r>
            <a:r>
              <a:rPr lang="cs-CZ" sz="4800" dirty="0" smtClean="0"/>
              <a:t>1</a:t>
            </a:r>
            <a:r>
              <a:rPr lang="cs-CZ" sz="3200" dirty="0" smtClean="0"/>
              <a:t> litr vody)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188640"/>
            <a:ext cx="8229600" cy="1143000"/>
          </a:xfrm>
        </p:spPr>
        <p:txBody>
          <a:bodyPr/>
          <a:lstStyle/>
          <a:p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endParaRPr lang="cs-CZ" sz="3200" u="sng" dirty="0" smtClean="0"/>
          </a:p>
          <a:p>
            <a:r>
              <a:rPr lang="cs-CZ" sz="3200" u="sng" dirty="0" smtClean="0"/>
              <a:t>oscilace</a:t>
            </a:r>
            <a:r>
              <a:rPr lang="cs-CZ" sz="3200" dirty="0" smtClean="0"/>
              <a:t>  – krátkodobé změny hustoty populace</a:t>
            </a:r>
          </a:p>
          <a:p>
            <a:pPr>
              <a:buNone/>
            </a:pPr>
            <a:endParaRPr lang="cs-CZ" sz="3200" dirty="0" smtClean="0"/>
          </a:p>
          <a:p>
            <a:r>
              <a:rPr lang="cs-CZ" sz="3200" u="sng" dirty="0" smtClean="0"/>
              <a:t>fluktuace </a:t>
            </a:r>
            <a:r>
              <a:rPr lang="cs-CZ" sz="3200" dirty="0" smtClean="0"/>
              <a:t>-  víceleté změny hustoty populace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8532440" cy="9269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rozptyl </a:t>
            </a:r>
            <a:r>
              <a:rPr lang="cs-CZ" dirty="0" smtClean="0"/>
              <a:t>populace ( disperze ) jedinců v populaci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Rovnoměrný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Shloučený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Náhodný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růst populace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dirty="0" smtClean="0"/>
              <a:t>projevuje se kolísáním počtu jedinců v populaci je ovlivněn především natalitou a mortalitou</a:t>
            </a:r>
          </a:p>
          <a:p>
            <a:endParaRPr lang="cs-CZ" dirty="0" smtClean="0"/>
          </a:p>
          <a:p>
            <a:r>
              <a:rPr lang="cs-CZ" i="1" u="sng" dirty="0" smtClean="0"/>
              <a:t>Natalita</a:t>
            </a:r>
            <a:r>
              <a:rPr lang="cs-CZ" i="1" dirty="0" smtClean="0"/>
              <a:t> </a:t>
            </a:r>
            <a:r>
              <a:rPr lang="cs-CZ" dirty="0" smtClean="0"/>
              <a:t> - množství narozených jedinců v dané populaci za jednotku času (hodina, den, měsíc, rok – v demografii zpravidla užíván rok)</a:t>
            </a:r>
          </a:p>
          <a:p>
            <a:endParaRPr lang="cs-CZ" dirty="0" smtClean="0"/>
          </a:p>
          <a:p>
            <a:r>
              <a:rPr lang="cs-CZ" i="1" u="sng" dirty="0" smtClean="0"/>
              <a:t>Mortalita</a:t>
            </a:r>
            <a:r>
              <a:rPr lang="cs-CZ" i="1" dirty="0" smtClean="0"/>
              <a:t> - </a:t>
            </a:r>
            <a:r>
              <a:rPr lang="cs-CZ" dirty="0" smtClean="0"/>
              <a:t>množství zemřelých jedinců v dané populaci za jednotku času (hodina, den, měsíc, rok – v demografii zpravidla užíván rok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stěhování ( </a:t>
            </a:r>
            <a:r>
              <a:rPr lang="cs-CZ" dirty="0" err="1" smtClean="0"/>
              <a:t>migralita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se projevit jako:</a:t>
            </a:r>
            <a:br>
              <a:rPr lang="cs-CZ" dirty="0" smtClean="0"/>
            </a:br>
            <a:endParaRPr lang="cs-CZ" dirty="0" smtClean="0"/>
          </a:p>
          <a:p>
            <a:r>
              <a:rPr lang="cs-CZ" i="1" u="sng" dirty="0" smtClean="0"/>
              <a:t>migrace</a:t>
            </a:r>
            <a:r>
              <a:rPr lang="cs-CZ" dirty="0" smtClean="0"/>
              <a:t> – pravidelně se opakující stěhování se zpětným návratem na původní místo výskytu </a:t>
            </a:r>
            <a:r>
              <a:rPr lang="cs-CZ" dirty="0" err="1" smtClean="0"/>
              <a:t>př</a:t>
            </a:r>
            <a:r>
              <a:rPr lang="cs-CZ" dirty="0" smtClean="0"/>
              <a:t>: tahy ptáků na místa přezimování</a:t>
            </a:r>
            <a:br>
              <a:rPr lang="cs-CZ" dirty="0" smtClean="0"/>
            </a:br>
            <a:endParaRPr lang="cs-CZ" dirty="0" smtClean="0"/>
          </a:p>
          <a:p>
            <a:r>
              <a:rPr lang="cs-CZ" i="1" u="sng" dirty="0" smtClean="0"/>
              <a:t>emigrace</a:t>
            </a:r>
            <a:r>
              <a:rPr lang="cs-CZ" dirty="0" smtClean="0"/>
              <a:t> – </a:t>
            </a:r>
            <a:r>
              <a:rPr lang="cs-CZ" dirty="0" err="1" smtClean="0"/>
              <a:t>vystěhovní</a:t>
            </a:r>
            <a:r>
              <a:rPr lang="cs-CZ" dirty="0" smtClean="0"/>
              <a:t> jedinců bez návratu, </a:t>
            </a:r>
            <a:r>
              <a:rPr lang="cs-CZ" dirty="0" err="1" smtClean="0"/>
              <a:t>př</a:t>
            </a:r>
            <a:r>
              <a:rPr lang="cs-CZ" dirty="0" smtClean="0"/>
              <a:t>: tahy sarančí</a:t>
            </a:r>
          </a:p>
          <a:p>
            <a:endParaRPr lang="cs-CZ" dirty="0" smtClean="0"/>
          </a:p>
          <a:p>
            <a:r>
              <a:rPr lang="cs-CZ" u="sng" dirty="0" smtClean="0"/>
              <a:t>imigrace </a:t>
            </a:r>
            <a:r>
              <a:rPr lang="cs-CZ" dirty="0" smtClean="0"/>
              <a:t>– přistěhování nových jedinců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struktura</a:t>
            </a:r>
            <a:r>
              <a:rPr lang="cs-CZ" b="1" u="sng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u="sng" dirty="0" smtClean="0"/>
          </a:p>
          <a:p>
            <a:r>
              <a:rPr lang="cs-CZ" b="1" u="sng" dirty="0" smtClean="0"/>
              <a:t>struktura -</a:t>
            </a:r>
            <a:r>
              <a:rPr lang="cs-CZ" dirty="0" smtClean="0"/>
              <a:t>  každá populace má svoji strukturu:</a:t>
            </a:r>
          </a:p>
          <a:p>
            <a:r>
              <a:rPr lang="cs-CZ" dirty="0" smtClean="0"/>
              <a:t> věkovou</a:t>
            </a:r>
          </a:p>
          <a:p>
            <a:r>
              <a:rPr lang="cs-CZ" dirty="0" smtClean="0"/>
              <a:t> sexuální</a:t>
            </a:r>
          </a:p>
          <a:p>
            <a:r>
              <a:rPr lang="cs-CZ" dirty="0" smtClean="0"/>
              <a:t> sociální</a:t>
            </a:r>
            <a:endParaRPr lang="cs-CZ" dirty="0"/>
          </a:p>
        </p:txBody>
      </p:sp>
      <p:pic>
        <p:nvPicPr>
          <p:cNvPr id="2050" name="Picture 2" descr="C:\Users\jung\AppData\Local\Microsoft\Windows\Temporary Internet Files\Content.IE5\78ODY7TJ\MP9004422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501008"/>
            <a:ext cx="1951757" cy="19517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</a:t>
            </a:r>
            <a:r>
              <a:rPr lang="cs-CZ" sz="1800" i="1" dirty="0" smtClean="0"/>
              <a:t>, výpisky z biologie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/ekologie/populace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cs-CZ" sz="1800" dirty="0" smtClean="0"/>
              <a:t>ŘEZNÍČKOVÁ, Pavla. </a:t>
            </a:r>
            <a:r>
              <a:rPr lang="cs-CZ" sz="1800" i="1" dirty="0" smtClean="0"/>
              <a:t> Ekologie vodního prostředí </a:t>
            </a:r>
            <a:r>
              <a:rPr lang="cs-CZ" sz="1800" dirty="0" smtClean="0"/>
              <a:t>[online]. [cit. 5.10.2012]. Dostupný na WWW: &lt;http://www.</a:t>
            </a:r>
            <a:r>
              <a:rPr lang="cs-CZ" sz="1800" dirty="0" err="1" smtClean="0"/>
              <a:t>rybarstvi.eu</a:t>
            </a:r>
            <a:r>
              <a:rPr lang="cs-CZ" sz="1800" dirty="0" smtClean="0"/>
              <a:t>/dok%20rybari/ekologie/I_EVP_</a:t>
            </a:r>
            <a:r>
              <a:rPr lang="cs-CZ" sz="1800" dirty="0" err="1" smtClean="0"/>
              <a:t>uvod.pdf</a:t>
            </a:r>
            <a:r>
              <a:rPr lang="cs-CZ" sz="1800" dirty="0" smtClean="0"/>
              <a:t>&gt;.</a:t>
            </a:r>
            <a:endParaRPr lang="en-US" sz="1800" dirty="0" smtClean="0"/>
          </a:p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smtClean="0"/>
              <a:t>populace</a:t>
            </a:r>
            <a:r>
              <a:rPr lang="cs-CZ" sz="1800" dirty="0" smtClean="0"/>
              <a:t> [online]. [cit. 5.10.2012]. Dostupný na WWW: &lt;http://www.</a:t>
            </a:r>
            <a:r>
              <a:rPr lang="cs-CZ" sz="1800" dirty="0" err="1" smtClean="0"/>
              <a:t>sgo.cz</a:t>
            </a:r>
            <a:r>
              <a:rPr lang="cs-CZ" sz="1800" dirty="0" smtClean="0"/>
              <a:t>/</a:t>
            </a:r>
            <a:r>
              <a:rPr lang="cs-CZ" sz="1800" dirty="0" err="1" smtClean="0"/>
              <a:t>Stranky</a:t>
            </a:r>
            <a:r>
              <a:rPr lang="cs-CZ" sz="1800" dirty="0" smtClean="0"/>
              <a:t>_</a:t>
            </a:r>
            <a:r>
              <a:rPr lang="cs-CZ" sz="1800" dirty="0" err="1" smtClean="0"/>
              <a:t>predmetu</a:t>
            </a:r>
            <a:r>
              <a:rPr lang="cs-CZ" sz="1800" dirty="0" smtClean="0"/>
              <a:t>/</a:t>
            </a:r>
            <a:r>
              <a:rPr lang="cs-CZ" sz="1800" dirty="0" err="1" smtClean="0"/>
              <a:t>bi</a:t>
            </a:r>
            <a:r>
              <a:rPr lang="cs-CZ" sz="1800" dirty="0" smtClean="0"/>
              <a:t>/populace.</a:t>
            </a:r>
            <a:r>
              <a:rPr lang="cs-CZ" sz="1800" dirty="0" err="1" smtClean="0"/>
              <a:t>doc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Klipart MS PowerPoint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273</TotalTime>
  <Words>161</Words>
  <Application>Microsoft Office PowerPoint</Application>
  <PresentationFormat>Předvádění na obrazovce (4:3)</PresentationFormat>
  <Paragraphs>62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Znaky populace</vt:lpstr>
      <vt:lpstr>Znaky populace</vt:lpstr>
      <vt:lpstr> populace </vt:lpstr>
      <vt:lpstr>populace</vt:lpstr>
      <vt:lpstr>  Znaky populace</vt:lpstr>
      <vt:lpstr> hustota populace  (denzita)</vt:lpstr>
      <vt:lpstr>Snímek 7</vt:lpstr>
      <vt:lpstr>rozptyl populace ( disperze ) jedinců v populaci</vt:lpstr>
      <vt:lpstr>růst populace </vt:lpstr>
      <vt:lpstr>stěhování ( migralita )</vt:lpstr>
      <vt:lpstr>struktura 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40</cp:revision>
  <dcterms:created xsi:type="dcterms:W3CDTF">2012-10-01T16:10:06Z</dcterms:created>
  <dcterms:modified xsi:type="dcterms:W3CDTF">2012-10-08T12:51:14Z</dcterms:modified>
</cp:coreProperties>
</file>