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63" r:id="rId3"/>
    <p:sldId id="272" r:id="rId4"/>
    <p:sldId id="274" r:id="rId5"/>
    <p:sldId id="273" r:id="rId6"/>
    <p:sldId id="275" r:id="rId7"/>
    <p:sldId id="276" r:id="rId8"/>
    <p:sldId id="277" r:id="rId9"/>
    <p:sldId id="278" r:id="rId10"/>
    <p:sldId id="27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Erika Hovorková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VY_32_INOVACE_2_Dopravní výchova - chodec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CZ.1.07/1.4.00/21.2004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4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B340602A-63DE-4E1E-AE7D-1BF838894F80}" type="pres">
      <dgm:prSet presAssocID="{D8197B8C-B260-4A16-BDF4-0947B075E274}" presName="vertSpace3" presStyleLbl="node1" presStyleIdx="1" presStyleCnt="4"/>
      <dgm:spPr/>
    </dgm:pt>
    <dgm:pt modelId="{3024726A-57AE-4AFC-9723-A526DCC56990}" type="pres">
      <dgm:prSet presAssocID="{D8197B8C-B260-4A16-BDF4-0947B075E274}" presName="circle3" presStyleLbl="node1" presStyleIdx="2" presStyleCnt="4"/>
      <dgm:spPr/>
    </dgm:pt>
    <dgm:pt modelId="{E632F17C-588E-4513-B5B0-E3A25884288E}" type="pres">
      <dgm:prSet presAssocID="{D8197B8C-B260-4A16-BDF4-0947B075E274}" presName="rect3" presStyleLbl="alignAcc1" presStyleIdx="2" presStyleCnt="4"/>
      <dgm:spPr/>
      <dgm:t>
        <a:bodyPr/>
        <a:lstStyle/>
        <a:p>
          <a:endParaRPr lang="cs-CZ"/>
        </a:p>
      </dgm:t>
    </dgm:pt>
    <dgm:pt modelId="{0067B3B6-CC6E-4FEA-934A-B260CCD88713}" type="pres">
      <dgm:prSet presAssocID="{4C35D32F-0EAB-4CD7-82EE-45574DC2A586}" presName="vertSpace4" presStyleLbl="node1" presStyleIdx="2" presStyleCnt="4"/>
      <dgm:spPr/>
    </dgm:pt>
    <dgm:pt modelId="{7C586B55-94D6-4E48-9045-89BD65D2E277}" type="pres">
      <dgm:prSet presAssocID="{4C35D32F-0EAB-4CD7-82EE-45574DC2A586}" presName="circle4" presStyleLbl="node1" presStyleIdx="3" presStyleCnt="4"/>
      <dgm:spPr/>
    </dgm:pt>
    <dgm:pt modelId="{00691753-22B7-4C53-A077-CBC858064A16}" type="pres">
      <dgm:prSet presAssocID="{4C35D32F-0EAB-4CD7-82EE-45574DC2A586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C148F93-7DA0-4E0D-95F4-8472B341DEC4}" type="pres">
      <dgm:prSet presAssocID="{D8197B8C-B260-4A16-BDF4-0947B075E274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B473E7-08E4-4C34-9685-F270398857C7}" type="pres">
      <dgm:prSet presAssocID="{4C35D32F-0EAB-4CD7-82EE-45574DC2A586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2" destOrd="0" parTransId="{51C5993D-B262-45E6-B66E-76BC9D6D883D}" sibTransId="{1AEC7F05-E0FE-459C-BD47-224AC9D7BEE4}"/>
    <dgm:cxn modelId="{7026137D-6CD6-4BE9-8D13-2E6F7ED1D5CD}" type="presOf" srcId="{D8197B8C-B260-4A16-BDF4-0947B075E274}" destId="{CC148F93-7DA0-4E0D-95F4-8472B341DEC4}" srcOrd="1" destOrd="0" presId="urn:microsoft.com/office/officeart/2005/8/layout/target3"/>
    <dgm:cxn modelId="{09013891-108B-4269-AF4E-0341A823C58C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3" destOrd="0" parTransId="{A15F02C0-547C-48B3-9D05-E7F145EBF3C4}" sibTransId="{8C5711BF-38F0-4590-B6BC-B3119A33CA2E}"/>
    <dgm:cxn modelId="{5004821A-1498-41A0-893F-A85164D08959}" type="presOf" srcId="{D1B46980-6531-4606-95E6-44980827E919}" destId="{6140AFEC-043D-4C43-A2F9-D0F5331DF3A3}" srcOrd="0" destOrd="0" presId="urn:microsoft.com/office/officeart/2005/8/layout/target3"/>
    <dgm:cxn modelId="{2265E82E-5EDE-4C18-B846-B0BBAC4896E5}" type="presOf" srcId="{D1D4F407-5343-4D3F-B5B9-D407B03CAEB4}" destId="{AED2198E-93D5-4001-81B4-73124B309672}" srcOrd="1" destOrd="0" presId="urn:microsoft.com/office/officeart/2005/8/layout/target3"/>
    <dgm:cxn modelId="{4174C45E-4D9B-4864-A1C6-0826538295A4}" type="presOf" srcId="{D8197B8C-B260-4A16-BDF4-0947B075E274}" destId="{E632F17C-588E-4513-B5B0-E3A25884288E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55A2253-A29D-4EAA-873B-74EAF885D7A1}" type="presOf" srcId="{D1D4F407-5343-4D3F-B5B9-D407B03CAEB4}" destId="{D005CE8C-CC26-4C3E-AC11-E15060ECD759}" srcOrd="0" destOrd="0" presId="urn:microsoft.com/office/officeart/2005/8/layout/target3"/>
    <dgm:cxn modelId="{5A9D5BDA-C227-4D10-83EF-7880D0670472}" type="presOf" srcId="{4C35D32F-0EAB-4CD7-82EE-45574DC2A586}" destId="{00691753-22B7-4C53-A077-CBC858064A16}" srcOrd="0" destOrd="0" presId="urn:microsoft.com/office/officeart/2005/8/layout/target3"/>
    <dgm:cxn modelId="{5E1C4C54-FECE-4DE0-9911-66BA5D92C57C}" type="presOf" srcId="{4C35D32F-0EAB-4CD7-82EE-45574DC2A586}" destId="{67B473E7-08E4-4C34-9685-F270398857C7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28CEFC5-49DF-43B2-A645-B19ECA724CD8}" type="presOf" srcId="{757F3AB3-0718-4624-B441-E567A8F0AB56}" destId="{333A1088-737F-45CB-B68E-254E46348037}" srcOrd="0" destOrd="0" presId="urn:microsoft.com/office/officeart/2005/8/layout/target3"/>
    <dgm:cxn modelId="{0A642D55-D736-4B0D-B6EC-5968D7400920}" type="presParOf" srcId="{333A1088-737F-45CB-B68E-254E46348037}" destId="{F5ABB229-8D3B-4694-996A-96F23CF14429}" srcOrd="0" destOrd="0" presId="urn:microsoft.com/office/officeart/2005/8/layout/target3"/>
    <dgm:cxn modelId="{41EB3B42-238B-4998-ADCF-8F26BBA85977}" type="presParOf" srcId="{333A1088-737F-45CB-B68E-254E46348037}" destId="{F41139FD-01EE-4571-8B17-4FB00FC51163}" srcOrd="1" destOrd="0" presId="urn:microsoft.com/office/officeart/2005/8/layout/target3"/>
    <dgm:cxn modelId="{90E0A2B3-464F-47DD-9021-441D4F9C514E}" type="presParOf" srcId="{333A1088-737F-45CB-B68E-254E46348037}" destId="{D005CE8C-CC26-4C3E-AC11-E15060ECD759}" srcOrd="2" destOrd="0" presId="urn:microsoft.com/office/officeart/2005/8/layout/target3"/>
    <dgm:cxn modelId="{F3E54BD5-3FD1-456F-BAF4-87305E6D1D32}" type="presParOf" srcId="{333A1088-737F-45CB-B68E-254E46348037}" destId="{2C702D82-9B77-49B7-9568-BB8EB47C3372}" srcOrd="3" destOrd="0" presId="urn:microsoft.com/office/officeart/2005/8/layout/target3"/>
    <dgm:cxn modelId="{EC1AC008-7C92-43A9-BFA3-DB1155BBFFC3}" type="presParOf" srcId="{333A1088-737F-45CB-B68E-254E46348037}" destId="{A52A0455-90FF-4808-ABD0-F02540D31D5A}" srcOrd="4" destOrd="0" presId="urn:microsoft.com/office/officeart/2005/8/layout/target3"/>
    <dgm:cxn modelId="{28E64F7B-8901-4790-9817-27C7D42CEEB1}" type="presParOf" srcId="{333A1088-737F-45CB-B68E-254E46348037}" destId="{6140AFEC-043D-4C43-A2F9-D0F5331DF3A3}" srcOrd="5" destOrd="0" presId="urn:microsoft.com/office/officeart/2005/8/layout/target3"/>
    <dgm:cxn modelId="{EBAED950-E65E-403B-955C-9CE82E1939AF}" type="presParOf" srcId="{333A1088-737F-45CB-B68E-254E46348037}" destId="{B340602A-63DE-4E1E-AE7D-1BF838894F80}" srcOrd="6" destOrd="0" presId="urn:microsoft.com/office/officeart/2005/8/layout/target3"/>
    <dgm:cxn modelId="{E97ED8D0-305B-47DD-8E27-3A6ADEC89568}" type="presParOf" srcId="{333A1088-737F-45CB-B68E-254E46348037}" destId="{3024726A-57AE-4AFC-9723-A526DCC56990}" srcOrd="7" destOrd="0" presId="urn:microsoft.com/office/officeart/2005/8/layout/target3"/>
    <dgm:cxn modelId="{8BA74B8D-4283-48EA-8DAA-CC3C92206B7A}" type="presParOf" srcId="{333A1088-737F-45CB-B68E-254E46348037}" destId="{E632F17C-588E-4513-B5B0-E3A25884288E}" srcOrd="8" destOrd="0" presId="urn:microsoft.com/office/officeart/2005/8/layout/target3"/>
    <dgm:cxn modelId="{D35B976D-3181-4209-877B-EFDA3291C385}" type="presParOf" srcId="{333A1088-737F-45CB-B68E-254E46348037}" destId="{0067B3B6-CC6E-4FEA-934A-B260CCD88713}" srcOrd="9" destOrd="0" presId="urn:microsoft.com/office/officeart/2005/8/layout/target3"/>
    <dgm:cxn modelId="{B95F6718-7554-4B78-9A85-9AD7C7493274}" type="presParOf" srcId="{333A1088-737F-45CB-B68E-254E46348037}" destId="{7C586B55-94D6-4E48-9045-89BD65D2E277}" srcOrd="10" destOrd="0" presId="urn:microsoft.com/office/officeart/2005/8/layout/target3"/>
    <dgm:cxn modelId="{04BA9265-001D-465E-81FA-BCA4B9F42D3A}" type="presParOf" srcId="{333A1088-737F-45CB-B68E-254E46348037}" destId="{00691753-22B7-4C53-A077-CBC858064A16}" srcOrd="11" destOrd="0" presId="urn:microsoft.com/office/officeart/2005/8/layout/target3"/>
    <dgm:cxn modelId="{E3457138-5763-4A50-82CE-010131D421F9}" type="presParOf" srcId="{333A1088-737F-45CB-B68E-254E46348037}" destId="{AED2198E-93D5-4001-81B4-73124B309672}" srcOrd="12" destOrd="0" presId="urn:microsoft.com/office/officeart/2005/8/layout/target3"/>
    <dgm:cxn modelId="{9B42D056-57DF-4D25-B3F4-52C2D86445EB}" type="presParOf" srcId="{333A1088-737F-45CB-B68E-254E46348037}" destId="{2BE915AB-18AA-4053-B92C-3BFC9ED204BB}" srcOrd="13" destOrd="0" presId="urn:microsoft.com/office/officeart/2005/8/layout/target3"/>
    <dgm:cxn modelId="{7EF907D0-7139-4C48-AF83-46AC00618C96}" type="presParOf" srcId="{333A1088-737F-45CB-B68E-254E46348037}" destId="{CC148F93-7DA0-4E0D-95F4-8472B341DEC4}" srcOrd="14" destOrd="0" presId="urn:microsoft.com/office/officeart/2005/8/layout/target3"/>
    <dgm:cxn modelId="{747D1EC2-D5B6-4B5C-A472-66E661B66DAD}" type="presParOf" srcId="{333A1088-737F-45CB-B68E-254E46348037}" destId="{67B473E7-08E4-4C34-9685-F270398857C7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456383" cy="34563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12554" y="0"/>
          <a:ext cx="6408712" cy="34563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712554" y="0"/>
        <a:ext cx="6408712" cy="734481"/>
      </dsp:txXfrm>
    </dsp:sp>
    <dsp:sp modelId="{A52A0455-90FF-4808-ABD0-F02540D31D5A}">
      <dsp:nvSpPr>
        <dsp:cNvPr id="0" name=""/>
        <dsp:cNvSpPr/>
      </dsp:nvSpPr>
      <dsp:spPr>
        <a:xfrm>
          <a:off x="453650" y="734481"/>
          <a:ext cx="2549083" cy="25490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728191" y="734481"/>
          <a:ext cx="6408712" cy="25490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Erika Hovorková</a:t>
          </a:r>
          <a:endParaRPr lang="cs-CZ" sz="2000" kern="1200" dirty="0"/>
        </a:p>
      </dsp:txBody>
      <dsp:txXfrm>
        <a:off x="1728191" y="734481"/>
        <a:ext cx="6408712" cy="734481"/>
      </dsp:txXfrm>
    </dsp:sp>
    <dsp:sp modelId="{3024726A-57AE-4AFC-9723-A526DCC56990}">
      <dsp:nvSpPr>
        <dsp:cNvPr id="0" name=""/>
        <dsp:cNvSpPr/>
      </dsp:nvSpPr>
      <dsp:spPr>
        <a:xfrm>
          <a:off x="907300" y="1468963"/>
          <a:ext cx="1641782" cy="164178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632F17C-588E-4513-B5B0-E3A25884288E}">
      <dsp:nvSpPr>
        <dsp:cNvPr id="0" name=""/>
        <dsp:cNvSpPr/>
      </dsp:nvSpPr>
      <dsp:spPr>
        <a:xfrm>
          <a:off x="1728191" y="1468963"/>
          <a:ext cx="6408712" cy="16417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VY_32_INOVACE_2_Dopravní výchova - chodec</a:t>
          </a:r>
          <a:endParaRPr lang="cs-CZ" sz="2000" kern="1200" dirty="0"/>
        </a:p>
      </dsp:txBody>
      <dsp:txXfrm>
        <a:off x="1728191" y="1468963"/>
        <a:ext cx="6408712" cy="734481"/>
      </dsp:txXfrm>
    </dsp:sp>
    <dsp:sp modelId="{7C586B55-94D6-4E48-9045-89BD65D2E277}">
      <dsp:nvSpPr>
        <dsp:cNvPr id="0" name=""/>
        <dsp:cNvSpPr/>
      </dsp:nvSpPr>
      <dsp:spPr>
        <a:xfrm>
          <a:off x="1360951" y="2203444"/>
          <a:ext cx="734481" cy="73448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691753-22B7-4C53-A077-CBC858064A16}">
      <dsp:nvSpPr>
        <dsp:cNvPr id="0" name=""/>
        <dsp:cNvSpPr/>
      </dsp:nvSpPr>
      <dsp:spPr>
        <a:xfrm>
          <a:off x="1728191" y="2203444"/>
          <a:ext cx="6408712" cy="7344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CZ.1.07/…</a:t>
          </a:r>
          <a:endParaRPr lang="cs-CZ" sz="2000" kern="1200" dirty="0"/>
        </a:p>
      </dsp:txBody>
      <dsp:txXfrm>
        <a:off x="1728191" y="2203444"/>
        <a:ext cx="6408712" cy="7344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2613E-DDDB-4DBB-A163-989AFFE2C5F1}" type="datetimeFigureOut">
              <a:rPr lang="cs-CZ" smtClean="0"/>
              <a:pPr/>
              <a:t>8.10.2012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3C3164-F2C5-4F83-BB08-1F5F92511A8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14612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284597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Obleč mě bezpečně, vybarvi.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97838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Jak se značky nazývají? Čtverec u</a:t>
            </a:r>
            <a:r>
              <a:rPr lang="cs-CZ" baseline="0" dirty="0" smtClean="0"/>
              <a:t> značky vybarvi stejnou barvou s pojmenováním.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967636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Věty přečti,</a:t>
            </a:r>
            <a:r>
              <a:rPr lang="cs-CZ" baseline="0" dirty="0" smtClean="0"/>
              <a:t> správný výraz podtrhni, špatný škrtni.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68901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Vyber a spoj správný výraz se značkou.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5061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Věty přečti,</a:t>
            </a:r>
            <a:r>
              <a:rPr lang="cs-CZ" baseline="0" dirty="0" smtClean="0"/>
              <a:t> správný výraz podtrhni, špatný škrtni.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379153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Věty přečti,</a:t>
            </a:r>
            <a:r>
              <a:rPr lang="cs-CZ" baseline="0" dirty="0" smtClean="0"/>
              <a:t> správný výraz podtrhni, špatný škrtni.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099161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Co</a:t>
            </a:r>
            <a:r>
              <a:rPr lang="cs-CZ" baseline="0" dirty="0" smtClean="0"/>
              <a:t> znamenají tyto pokyny policisty? Přiřaď správný název. </a:t>
            </a:r>
            <a:r>
              <a:rPr lang="cs-CZ" baseline="0" smtClean="0"/>
              <a:t>Pokud chybí policista ke slovu, dokresli.</a:t>
            </a:r>
            <a:endParaRPr lang="cs-CZ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904196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2831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86311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79884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94215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8.10.2012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20044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8.10.2012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14263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8.10.2012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80701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00025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33069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78513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12202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AB617-178B-4D3B-9F3A-4C512F0B0DE5}" type="datetimeFigureOut">
              <a:rPr lang="cs-CZ" smtClean="0"/>
              <a:pPr/>
              <a:t>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77001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ice.microsoft.com/" TargetMode="External"/><Relationship Id="rId2" Type="http://schemas.openxmlformats.org/officeDocument/2006/relationships/hyperlink" Target="http://commons.wikimedia.org/wiki/File:CZ-C07a_Stezka_pro_chodce.p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831587248"/>
              </p:ext>
            </p:extLst>
          </p:nvPr>
        </p:nvGraphicFramePr>
        <p:xfrm>
          <a:off x="467544" y="476672"/>
          <a:ext cx="8136904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5020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40060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sz="4000" dirty="0" smtClean="0"/>
              <a:t>Prvouka pro 2. ročník ZŠ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Prezentace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Pomůcky: učebnice, okopírované pracovní listy uvedené v prezentaci, dopravní značky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Inovace – práce s interaktivní tabulí motivuje žáky, vybízí je k aktivitě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Metodické pokyny: spojování a přiřazování obrázků k textu, dokreslování, pozorování, popis obrázku </a:t>
            </a:r>
          </a:p>
          <a:p>
            <a:pPr>
              <a:buFont typeface="Wingdings" pitchFamily="2" charset="2"/>
              <a:buChar char="Ø"/>
            </a:pPr>
            <a:endParaRPr lang="cs-CZ" sz="4000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Prvouka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4364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91000"/>
                    </a14:imgEffect>
                    <a14:imgEffect>
                      <a14:saturation sat="40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616" t="7742" r="41736"/>
          <a:stretch/>
        </p:blipFill>
        <p:spPr>
          <a:xfrm>
            <a:off x="3143160" y="260648"/>
            <a:ext cx="2580968" cy="6327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1003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/>
          <p:cNvGrpSpPr/>
          <p:nvPr/>
        </p:nvGrpSpPr>
        <p:grpSpPr>
          <a:xfrm>
            <a:off x="251520" y="116632"/>
            <a:ext cx="3312368" cy="2888079"/>
            <a:chOff x="251520" y="116632"/>
            <a:chExt cx="3312368" cy="2888079"/>
          </a:xfrm>
        </p:grpSpPr>
        <p:grpSp>
          <p:nvGrpSpPr>
            <p:cNvPr id="6" name="Skupina 5"/>
            <p:cNvGrpSpPr/>
            <p:nvPr/>
          </p:nvGrpSpPr>
          <p:grpSpPr>
            <a:xfrm>
              <a:off x="251520" y="116632"/>
              <a:ext cx="2880000" cy="2887660"/>
              <a:chOff x="179512" y="116632"/>
              <a:chExt cx="2880000" cy="2887660"/>
            </a:xfrm>
          </p:grpSpPr>
          <p:pic>
            <p:nvPicPr>
              <p:cNvPr id="2" name="Obrázek 1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179512" y="116632"/>
                <a:ext cx="2880000" cy="2887660"/>
              </a:xfrm>
              <a:prstGeom prst="rect">
                <a:avLst/>
              </a:prstGeom>
            </p:spPr>
          </p:pic>
          <p:sp>
            <p:nvSpPr>
              <p:cNvPr id="4" name="TextovéPole 3"/>
              <p:cNvSpPr txBox="1"/>
              <p:nvPr/>
            </p:nvSpPr>
            <p:spPr>
              <a:xfrm>
                <a:off x="179512" y="2758071"/>
                <a:ext cx="461986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1000" dirty="0"/>
                  <a:t>o</a:t>
                </a:r>
                <a:r>
                  <a:rPr lang="cs-CZ" sz="1000" dirty="0" smtClean="0"/>
                  <a:t>br.1</a:t>
                </a:r>
                <a:endParaRPr lang="cs-CZ" sz="1000" dirty="0"/>
              </a:p>
            </p:txBody>
          </p:sp>
        </p:grpSp>
        <p:sp>
          <p:nvSpPr>
            <p:cNvPr id="8" name="Obdélník 7"/>
            <p:cNvSpPr/>
            <p:nvPr/>
          </p:nvSpPr>
          <p:spPr>
            <a:xfrm>
              <a:off x="2987824" y="2485137"/>
              <a:ext cx="576064" cy="51957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5508104" y="120462"/>
            <a:ext cx="3384376" cy="2884249"/>
            <a:chOff x="5508104" y="120462"/>
            <a:chExt cx="3384376" cy="2884249"/>
          </a:xfrm>
        </p:grpSpPr>
        <p:grpSp>
          <p:nvGrpSpPr>
            <p:cNvPr id="7" name="Skupina 6"/>
            <p:cNvGrpSpPr/>
            <p:nvPr/>
          </p:nvGrpSpPr>
          <p:grpSpPr>
            <a:xfrm>
              <a:off x="5508104" y="120462"/>
              <a:ext cx="2880000" cy="2880000"/>
              <a:chOff x="179512" y="3933376"/>
              <a:chExt cx="2880000" cy="2880000"/>
            </a:xfrm>
          </p:grpSpPr>
          <p:pic>
            <p:nvPicPr>
              <p:cNvPr id="3" name="Obrázek 2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179512" y="3933376"/>
                <a:ext cx="2880000" cy="2880000"/>
              </a:xfrm>
              <a:prstGeom prst="rect">
                <a:avLst/>
              </a:prstGeom>
            </p:spPr>
          </p:pic>
          <p:sp>
            <p:nvSpPr>
              <p:cNvPr id="5" name="TextovéPole 4"/>
              <p:cNvSpPr txBox="1"/>
              <p:nvPr/>
            </p:nvSpPr>
            <p:spPr>
              <a:xfrm>
                <a:off x="179512" y="6563430"/>
                <a:ext cx="461986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1000" dirty="0" smtClean="0"/>
                  <a:t>obr.2</a:t>
                </a:r>
                <a:endParaRPr lang="cs-CZ" sz="1000" dirty="0"/>
              </a:p>
            </p:txBody>
          </p:sp>
        </p:grpSp>
        <p:sp>
          <p:nvSpPr>
            <p:cNvPr id="9" name="Obdélník 8"/>
            <p:cNvSpPr/>
            <p:nvPr/>
          </p:nvSpPr>
          <p:spPr>
            <a:xfrm>
              <a:off x="8316416" y="2485137"/>
              <a:ext cx="576064" cy="51957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Obdélník 9"/>
          <p:cNvSpPr/>
          <p:nvPr/>
        </p:nvSpPr>
        <p:spPr>
          <a:xfrm>
            <a:off x="1259632" y="6093296"/>
            <a:ext cx="576064" cy="51957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259632" y="5256939"/>
            <a:ext cx="576064" cy="51957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ysClr val="windowText" lastClr="000000"/>
                </a:solidFill>
              </a:ln>
              <a:noFill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979712" y="5256939"/>
            <a:ext cx="7164288" cy="51957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4000" dirty="0" smtClean="0"/>
              <a:t>STEZKA PRO CHODCE A CYKLISTY</a:t>
            </a:r>
            <a:endParaRPr lang="cs-CZ" sz="4000" dirty="0"/>
          </a:p>
        </p:txBody>
      </p:sp>
      <p:sp>
        <p:nvSpPr>
          <p:cNvPr id="17" name="Obdélník 16"/>
          <p:cNvSpPr/>
          <p:nvPr/>
        </p:nvSpPr>
        <p:spPr>
          <a:xfrm>
            <a:off x="1979712" y="6093296"/>
            <a:ext cx="7164288" cy="51957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4000" dirty="0" smtClean="0"/>
              <a:t>STEZKA PRO CHODCE 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3593134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942975"/>
            <a:ext cx="91440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SzPct val="400000"/>
              <a:buBlip>
                <a:blip r:embed="rId3"/>
              </a:buBlip>
            </a:pPr>
            <a:r>
              <a:rPr lang="cs-CZ" sz="2400" b="1" dirty="0" smtClean="0"/>
              <a:t>PO CHODNÍKU SE CHODÍ VLEVO/VPRAVO/UPROSTŘED.</a:t>
            </a:r>
          </a:p>
          <a:p>
            <a:pPr marL="342900" indent="-342900">
              <a:lnSpc>
                <a:spcPct val="150000"/>
              </a:lnSpc>
              <a:buSzPct val="400000"/>
              <a:buBlip>
                <a:blip r:embed="rId3"/>
              </a:buBlip>
            </a:pPr>
            <a:endParaRPr lang="cs-CZ" sz="2400" b="1" dirty="0" smtClean="0"/>
          </a:p>
          <a:p>
            <a:pPr marL="342900" indent="-342900">
              <a:lnSpc>
                <a:spcPct val="150000"/>
              </a:lnSpc>
              <a:buSzPct val="400000"/>
              <a:buBlip>
                <a:blip r:embed="rId3"/>
              </a:buBlip>
            </a:pPr>
            <a:r>
              <a:rPr lang="cs-CZ" sz="2400" b="1" dirty="0" smtClean="0"/>
              <a:t>NA CHODNÍKU SMÍŠ/NESMÍŠ PŘEKÁŽET OSTATNÍM.</a:t>
            </a:r>
          </a:p>
          <a:p>
            <a:pPr marL="342900" indent="-342900">
              <a:lnSpc>
                <a:spcPct val="150000"/>
              </a:lnSpc>
              <a:buSzPct val="400000"/>
              <a:buBlip>
                <a:blip r:embed="rId3"/>
              </a:buBlip>
            </a:pPr>
            <a:endParaRPr lang="cs-CZ" sz="2400" b="1" dirty="0" smtClean="0"/>
          </a:p>
          <a:p>
            <a:pPr marL="342900" indent="-576000">
              <a:lnSpc>
                <a:spcPct val="150000"/>
              </a:lnSpc>
              <a:buSzPct val="400000"/>
              <a:buBlip>
                <a:blip r:embed="rId3"/>
              </a:buBlip>
              <a:tabLst>
                <a:tab pos="766763" algn="l"/>
              </a:tabLst>
            </a:pPr>
            <a:r>
              <a:rPr lang="cs-CZ" sz="2400" b="1" dirty="0" smtClean="0"/>
              <a:t>PŘI CHŮZI PO CHODNÍKU NEMUSÍŠ/MUSÍŠ STÁLE SLEDOVAT 	PROVOZ.</a:t>
            </a:r>
          </a:p>
          <a:p>
            <a:pPr>
              <a:lnSpc>
                <a:spcPct val="150000"/>
              </a:lnSpc>
              <a:buSzPct val="400000"/>
            </a:pPr>
            <a:endParaRPr lang="cs-CZ" sz="2400" b="1" dirty="0"/>
          </a:p>
          <a:p>
            <a:pPr marL="342900" indent="-342900">
              <a:lnSpc>
                <a:spcPct val="150000"/>
              </a:lnSpc>
              <a:buSzPct val="400000"/>
              <a:buBlip>
                <a:blip r:embed="rId3"/>
              </a:buBlip>
              <a:tabLst>
                <a:tab pos="792000" algn="l"/>
              </a:tabLst>
            </a:pPr>
            <a:r>
              <a:rPr lang="cs-CZ" sz="2400" b="1" dirty="0" smtClean="0"/>
              <a:t>PO CHODNÍKU SE MŮŽEŠ/NEMŮŽEŠ POHYBOVAT NA              	KOLEČKOVÝCH BRUSLÍCH, ALE NESMÍŠ/SMÍŠ OHROZIT CHODCE.</a:t>
            </a:r>
          </a:p>
        </p:txBody>
      </p:sp>
    </p:spTree>
    <p:extLst>
      <p:ext uri="{BB962C8B-B14F-4D97-AF65-F5344CB8AC3E}">
        <p14:creationId xmlns:p14="http://schemas.microsoft.com/office/powerpoint/2010/main" xmlns="" val="14056768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kola\AppData\Local\Microsoft\Windows\Temporary Internet Files\Content.IE5\AM1I8PN9\MC9004112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799" y="125155"/>
            <a:ext cx="3963153" cy="3735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438903" y="4709626"/>
            <a:ext cx="3960440" cy="51957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4000" dirty="0" smtClean="0"/>
              <a:t>PRÁCE NA SILNICI</a:t>
            </a:r>
            <a:endParaRPr lang="cs-CZ" sz="4000" dirty="0"/>
          </a:p>
        </p:txBody>
      </p:sp>
      <p:sp>
        <p:nvSpPr>
          <p:cNvPr id="4" name="Obdélník 3"/>
          <p:cNvSpPr/>
          <p:nvPr/>
        </p:nvSpPr>
        <p:spPr>
          <a:xfrm>
            <a:off x="3438903" y="5393702"/>
            <a:ext cx="5184576" cy="51957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4000" dirty="0" smtClean="0"/>
              <a:t>PŘECHOD PRO CHODCE </a:t>
            </a:r>
            <a:endParaRPr lang="cs-CZ" sz="4000" dirty="0"/>
          </a:p>
        </p:txBody>
      </p:sp>
      <p:sp>
        <p:nvSpPr>
          <p:cNvPr id="5" name="Obdélník 4"/>
          <p:cNvSpPr/>
          <p:nvPr/>
        </p:nvSpPr>
        <p:spPr>
          <a:xfrm>
            <a:off x="3438903" y="6077778"/>
            <a:ext cx="5508104" cy="51957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4000" dirty="0" smtClean="0"/>
              <a:t>ZÁKAZ VSTUPU CHODCŮ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25559204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452045"/>
            <a:ext cx="871296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SzPct val="300000"/>
              <a:buBlip>
                <a:blip r:embed="rId3"/>
              </a:buBlip>
            </a:pPr>
            <a:r>
              <a:rPr lang="cs-CZ" sz="2400" b="1" dirty="0"/>
              <a:t>NA SKATEBOARDU MUSÍŠ/NESMÍŠ JET PO CHODNÍKU VPRAVO.</a:t>
            </a:r>
          </a:p>
          <a:p>
            <a:pPr marL="342900" indent="-342900">
              <a:lnSpc>
                <a:spcPct val="150000"/>
              </a:lnSpc>
              <a:buSzPct val="300000"/>
              <a:buBlip>
                <a:blip r:embed="rId3"/>
              </a:buBlip>
            </a:pPr>
            <a:endParaRPr lang="cs-CZ" sz="2400" b="1" dirty="0"/>
          </a:p>
          <a:p>
            <a:pPr marL="342900" indent="-342900">
              <a:lnSpc>
                <a:spcPct val="150000"/>
              </a:lnSpc>
              <a:buSzPct val="300000"/>
              <a:buBlip>
                <a:blip r:embed="rId3"/>
              </a:buBlip>
            </a:pPr>
            <a:r>
              <a:rPr lang="cs-CZ" sz="2400" b="1" dirty="0"/>
              <a:t>PŘI CESTĚ NA HŘIŠTĚ NEMUSÍŠ/MUSÍŠ DODRŽOVAT PRAVIDLA PROVOZU PRO CHODCE.</a:t>
            </a:r>
          </a:p>
          <a:p>
            <a:pPr marL="342900" indent="-342900">
              <a:lnSpc>
                <a:spcPct val="150000"/>
              </a:lnSpc>
              <a:buSzPct val="300000"/>
              <a:buBlip>
                <a:blip r:embed="rId3"/>
              </a:buBlip>
            </a:pPr>
            <a:endParaRPr lang="cs-CZ" sz="2400" b="1" dirty="0"/>
          </a:p>
          <a:p>
            <a:pPr marL="342900" indent="-342900">
              <a:lnSpc>
                <a:spcPct val="150000"/>
              </a:lnSpc>
              <a:buSzPct val="300000"/>
              <a:buBlip>
                <a:blip r:embed="rId3"/>
              </a:buBlip>
            </a:pPr>
            <a:r>
              <a:rPr lang="cs-CZ" sz="2400" b="1" dirty="0"/>
              <a:t>PO SILNICI SE CHODÍ VPRAVO/VLEVO</a:t>
            </a:r>
            <a:r>
              <a:rPr lang="cs-CZ" sz="2400" b="1" dirty="0" smtClean="0"/>
              <a:t>.</a:t>
            </a:r>
          </a:p>
          <a:p>
            <a:pPr marL="342900" indent="-342900">
              <a:lnSpc>
                <a:spcPct val="150000"/>
              </a:lnSpc>
              <a:buSzPct val="300000"/>
              <a:buBlip>
                <a:blip r:embed="rId3"/>
              </a:buBlip>
            </a:pPr>
            <a:endParaRPr lang="cs-CZ" sz="2400" b="1" dirty="0"/>
          </a:p>
          <a:p>
            <a:pPr marL="342900" indent="-342900">
              <a:lnSpc>
                <a:spcPct val="150000"/>
              </a:lnSpc>
              <a:buSzPct val="300000"/>
              <a:buBlip>
                <a:blip r:embed="rId3"/>
              </a:buBlip>
            </a:pPr>
            <a:r>
              <a:rPr lang="cs-CZ" sz="2400" b="1" dirty="0" smtClean="0"/>
              <a:t>PŘI CHŮZI NA SILNICI SMĚJÍ JÍT NEJVÝŠE TŘI/ČTYŘI/DVA CHODCI VEDLE SEBE.</a:t>
            </a:r>
          </a:p>
          <a:p>
            <a:pPr>
              <a:lnSpc>
                <a:spcPct val="150000"/>
              </a:lnSpc>
              <a:buSzPct val="300000"/>
            </a:pP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xmlns="" val="30348074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69926" y="1052736"/>
            <a:ext cx="878497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SzPct val="400000"/>
              <a:buBlip>
                <a:blip r:embed="rId3"/>
              </a:buBlip>
            </a:pPr>
            <a:r>
              <a:rPr lang="cs-CZ" sz="2400" b="1" dirty="0"/>
              <a:t>DŘÍVE NEŽ CHODEC VSTOUPÍ DO VOZOVKY SE NEMUSÍ/MUSÍ ROZHÉDNOUT</a:t>
            </a:r>
            <a:r>
              <a:rPr lang="cs-CZ" sz="2400" b="1" dirty="0" smtClean="0"/>
              <a:t>.</a:t>
            </a:r>
          </a:p>
          <a:p>
            <a:pPr marL="342900" indent="-342900">
              <a:lnSpc>
                <a:spcPct val="150000"/>
              </a:lnSpc>
              <a:buSzPct val="400000"/>
              <a:buBlip>
                <a:blip r:embed="rId3"/>
              </a:buBlip>
            </a:pPr>
            <a:endParaRPr lang="cs-CZ" sz="2400" b="1" dirty="0"/>
          </a:p>
          <a:p>
            <a:pPr marL="342900" indent="-342900">
              <a:lnSpc>
                <a:spcPct val="150000"/>
              </a:lnSpc>
              <a:buSzPct val="400000"/>
              <a:buBlip>
                <a:blip r:embed="rId3"/>
              </a:buBlip>
            </a:pPr>
            <a:r>
              <a:rPr lang="cs-CZ" sz="2400" b="1" dirty="0" smtClean="0"/>
              <a:t>NA PŘECHODU PRO CHODCE CHODÍME VPRAVO/VLEVO.</a:t>
            </a:r>
          </a:p>
          <a:p>
            <a:pPr marL="342900" indent="-342900">
              <a:lnSpc>
                <a:spcPct val="150000"/>
              </a:lnSpc>
              <a:buSzPct val="400000"/>
              <a:buBlip>
                <a:blip r:embed="rId3"/>
              </a:buBlip>
            </a:pPr>
            <a:endParaRPr lang="cs-CZ" sz="2400" b="1" dirty="0"/>
          </a:p>
          <a:p>
            <a:pPr marL="342900" indent="-342900">
              <a:lnSpc>
                <a:spcPct val="150000"/>
              </a:lnSpc>
              <a:buSzPct val="400000"/>
              <a:buBlip>
                <a:blip r:embed="rId3"/>
              </a:buBlip>
            </a:pPr>
            <a:r>
              <a:rPr lang="cs-CZ" sz="2400" b="1" dirty="0"/>
              <a:t>NA CHODNÍKU SMÍŠ/NESMÍŠ ZBYTEČNĚ ZDRŽOVAT CHODCE.</a:t>
            </a:r>
          </a:p>
          <a:p>
            <a:pPr marL="342900" indent="-342900">
              <a:lnSpc>
                <a:spcPct val="150000"/>
              </a:lnSpc>
              <a:buSzPct val="400000"/>
              <a:buBlip>
                <a:blip r:embed="rId3"/>
              </a:buBlip>
            </a:pP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xmlns="" val="30394055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C:\Users\Skola\AppData\Local\Microsoft\Windows\Temporary Internet Files\Content.IE5\CRW18A05\MC90043205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6861"/>
            <a:ext cx="1854103" cy="3181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Skola\AppData\Local\Microsoft\Windows\Temporary Internet Files\Content.IE5\GVYJDDNC\MC90043205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03587" y="226861"/>
            <a:ext cx="922523" cy="3322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bdélník 12"/>
          <p:cNvSpPr/>
          <p:nvPr/>
        </p:nvSpPr>
        <p:spPr>
          <a:xfrm>
            <a:off x="6485607" y="5723178"/>
            <a:ext cx="2201922" cy="6480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STŮJ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31859" y="5723178"/>
            <a:ext cx="2201922" cy="648072"/>
          </a:xfrm>
          <a:prstGeom prst="rect">
            <a:avLst/>
          </a:prstGeom>
          <a:solidFill>
            <a:srgbClr val="FF00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POZOR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563888" y="5162739"/>
            <a:ext cx="2201922" cy="648072"/>
          </a:xfrm>
          <a:prstGeom prst="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VOLNO</a:t>
            </a:r>
            <a:endParaRPr lang="cs-CZ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89208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/>
              <a:t>Citace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o</a:t>
            </a:r>
            <a:r>
              <a:rPr lang="cs-CZ" dirty="0" smtClean="0"/>
              <a:t>br.1: autor</a:t>
            </a:r>
          </a:p>
          <a:p>
            <a:r>
              <a:rPr lang="cs-CZ" dirty="0"/>
              <a:t>obr.2: </a:t>
            </a:r>
            <a:r>
              <a:rPr lang="cs-CZ" dirty="0">
                <a:hlinkClick r:id="rId2"/>
              </a:rPr>
              <a:t>http://commons.wikimedia.org/wiki/File:CZ-C07a_Stezka_pro_chodce.png</a:t>
            </a:r>
            <a:endParaRPr lang="cs-CZ" dirty="0"/>
          </a:p>
          <a:p>
            <a:r>
              <a:rPr lang="cs-CZ" dirty="0"/>
              <a:t>Obr.3: http://commons.wikimedia.org/wiki/File:CZ-C09a_Stezka_pro_chodce_a_cyklisty.png</a:t>
            </a:r>
          </a:p>
          <a:p>
            <a:r>
              <a:rPr lang="cs-CZ" dirty="0" smtClean="0"/>
              <a:t>obr.4,5,6: </a:t>
            </a:r>
            <a:r>
              <a:rPr lang="cs-CZ" dirty="0" smtClean="0">
                <a:hlinkClick r:id="rId3"/>
              </a:rPr>
              <a:t>www.ofice.microsoft.com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63007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769</TotalTime>
  <Words>293</Words>
  <Application>Microsoft Office PowerPoint</Application>
  <PresentationFormat>Předvádění na obrazovce (4:3)</PresentationFormat>
  <Paragraphs>62</Paragraphs>
  <Slides>10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Skola</dc:creator>
  <cp:lastModifiedBy>Administrator</cp:lastModifiedBy>
  <cp:revision>58</cp:revision>
  <dcterms:created xsi:type="dcterms:W3CDTF">2012-03-08T11:35:34Z</dcterms:created>
  <dcterms:modified xsi:type="dcterms:W3CDTF">2012-10-08T14:07:56Z</dcterms:modified>
</cp:coreProperties>
</file>