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323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VY_32_INOVACE_8_Moje vlast I. – SYMBOLY NAŠEHO STÁTU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VY_32_INOVACE_8_Moje vlast I. – SYMBOLY NAŠEHO STÁTU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obrázek, vyber a vybarvi stejnou</a:t>
            </a:r>
            <a:r>
              <a:rPr lang="cs-CZ" baseline="0" dirty="0" smtClean="0"/>
              <a:t> barvou obdélník se správným názvem. Pod obrázek zapiš jméno prezidenta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102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Znáš symboly našeho</a:t>
            </a:r>
            <a:r>
              <a:rPr lang="cs-CZ" baseline="0" dirty="0" smtClean="0"/>
              <a:t> státu – přesuň nápis ke správnému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72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Vybarvi podle skutečnosti a zapiš správný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72685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Dokresli a vybarvi naši státní vlajku na stožáru.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2000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na řádek, jak se jmenuje hlavní město České republiky. Správně přiřaď</a:t>
            </a:r>
            <a:r>
              <a:rPr lang="cs-CZ" baseline="0" dirty="0" smtClean="0"/>
              <a:t> názvy k obrázkům.</a:t>
            </a:r>
            <a:endParaRPr lang="cs-CZ" dirty="0" smtClean="0"/>
          </a:p>
          <a:p>
            <a:r>
              <a:rPr lang="cs-CZ" dirty="0" smtClean="0"/>
              <a:t>Pozn.:</a:t>
            </a:r>
            <a:r>
              <a:rPr lang="cs-CZ" baseline="0" dirty="0" smtClean="0"/>
              <a:t> </a:t>
            </a:r>
            <a:r>
              <a:rPr lang="cs-CZ" dirty="0" smtClean="0"/>
              <a:t>Natáčení reklamy pro jednoho z mobilních operátorů na Václavském náměstí, Praha, prosinec 2005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91421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správně pojmy s obrázky.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9220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r>
              <a:rPr lang="cs-CZ" baseline="0" dirty="0" smtClean="0"/>
              <a:t>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3465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7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epo_Hostivar_09.jpg?uselang=cs" TargetMode="External"/><Relationship Id="rId3" Type="http://schemas.openxmlformats.org/officeDocument/2006/relationships/hyperlink" Target="http://www.ofice.microsoft.com/" TargetMode="External"/><Relationship Id="rId7" Type="http://schemas.openxmlformats.org/officeDocument/2006/relationships/hyperlink" Target="http://commons.wikimedia.org/wiki/File:Vltava_view_from_Vyshehrad,_2005_07_17.jpg?uselang=cs" TargetMode="External"/><Relationship Id="rId2" Type="http://schemas.openxmlformats.org/officeDocument/2006/relationships/hyperlink" Target="http://commons.wikimedia.org/w/index.php?title=File:Coat_of_arms_of_the_Czech_Republic.svg&amp;page=1&amp;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aclavak_Vaclav_Prague_night_5680.JPG?uselang=cs" TargetMode="External"/><Relationship Id="rId5" Type="http://schemas.openxmlformats.org/officeDocument/2006/relationships/hyperlink" Target="http://commons.wikimedia.org/wiki/File:Praha_2005-09-20_n%C3%A1rodn%C3%AD_divadlo-01.jpg?uselang=cs" TargetMode="External"/><Relationship Id="rId4" Type="http://schemas.openxmlformats.org/officeDocument/2006/relationships/hyperlink" Target="http://commons.wikimedia.org/wiki/File:Prazsky_orloj_celkovy_pohle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8755011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2.třídu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symboly ČR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</a:t>
            </a:r>
            <a:r>
              <a:rPr lang="cs-CZ" sz="4000" smtClean="0"/>
              <a:t>, dokreslování</a:t>
            </a: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94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251520" y="5805264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5940152" y="977414"/>
            <a:ext cx="576064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1986631"/>
            <a:ext cx="576064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692696"/>
            <a:ext cx="5787441" cy="386311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940152" y="2995848"/>
            <a:ext cx="576064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32824" y="4266808"/>
            <a:ext cx="576064" cy="28803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817548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HOTEL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04248" y="1697226"/>
            <a:ext cx="2012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SÍDLO PANA </a:t>
            </a:r>
          </a:p>
          <a:p>
            <a:r>
              <a:rPr lang="cs-CZ" sz="2800" dirty="0" smtClean="0"/>
              <a:t>PREZIDENTA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852936"/>
            <a:ext cx="2113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MRAKODRAP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3887470"/>
            <a:ext cx="837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VILA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5940152" y="4005064"/>
            <a:ext cx="576064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566" y="4581128"/>
            <a:ext cx="461986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obr.1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1500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QMB9YU97\MP900362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1" y="588470"/>
            <a:ext cx="2316579" cy="154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4306" y="588470"/>
            <a:ext cx="2137483" cy="256070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55776" y="588470"/>
            <a:ext cx="43681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„KDE DOMOV MŮJ“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3134805" y="5966467"/>
            <a:ext cx="2668760" cy="63560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STÁTNÍ ZNAK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90097" y="5966467"/>
            <a:ext cx="2886713" cy="63560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STÁTNÍ HYMNA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5966467"/>
            <a:ext cx="2668760" cy="63560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STÁTNÍ VLAJKA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7606" y="3110771"/>
            <a:ext cx="4619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obr.2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14764" y="2136632"/>
            <a:ext cx="4619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obr.3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3979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vlajka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676" y="1628800"/>
            <a:ext cx="5832648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251520" y="6093296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948264" y="4422013"/>
            <a:ext cx="4619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obr.4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09239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vlajka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5616" y="1448780"/>
            <a:ext cx="5832648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6495147"/>
            <a:ext cx="4619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obr.5</a:t>
            </a:r>
            <a:endParaRPr lang="cs-CZ" sz="1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6948264" y="908720"/>
            <a:ext cx="504056" cy="5832648"/>
            <a:chOff x="7020272" y="908720"/>
            <a:chExt cx="504056" cy="5832648"/>
          </a:xfrm>
        </p:grpSpPr>
        <p:sp>
          <p:nvSpPr>
            <p:cNvPr id="2" name="Ovál 1"/>
            <p:cNvSpPr/>
            <p:nvPr/>
          </p:nvSpPr>
          <p:spPr>
            <a:xfrm>
              <a:off x="7020272" y="908720"/>
              <a:ext cx="504056" cy="504056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Zaoblený obdélník 2"/>
            <p:cNvSpPr/>
            <p:nvPr/>
          </p:nvSpPr>
          <p:spPr>
            <a:xfrm>
              <a:off x="7020272" y="1448780"/>
              <a:ext cx="504056" cy="5292588"/>
            </a:xfrm>
            <a:prstGeom prst="roundRe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40777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251520" y="1052736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51520" y="332656"/>
            <a:ext cx="38359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Hlavní město je 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3724377" y="5890841"/>
            <a:ext cx="1620000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PRAŽSKÝ ORLOJ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4" y="5877272"/>
            <a:ext cx="1619433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NÁRODNÍ DIVADLO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11178" y="5877272"/>
            <a:ext cx="1862895" cy="9566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VÁCLAVSKÉ NÁMĚSTÍ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5554307" y="1124744"/>
            <a:ext cx="3482189" cy="2611642"/>
            <a:chOff x="5554307" y="1124744"/>
            <a:chExt cx="3482189" cy="2611642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554307" y="1124744"/>
              <a:ext cx="3482189" cy="2611642"/>
            </a:xfrm>
            <a:prstGeom prst="rect">
              <a:avLst/>
            </a:prstGeom>
          </p:spPr>
        </p:pic>
        <p:sp>
          <p:nvSpPr>
            <p:cNvPr id="14" name="TextovéPole 13"/>
            <p:cNvSpPr txBox="1"/>
            <p:nvPr/>
          </p:nvSpPr>
          <p:spPr>
            <a:xfrm>
              <a:off x="8574510" y="3487992"/>
              <a:ext cx="461986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obr.7</a:t>
              </a:r>
              <a:endParaRPr lang="cs-CZ" sz="1000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541687" y="3795931"/>
            <a:ext cx="3494809" cy="2621106"/>
            <a:chOff x="5541687" y="3795931"/>
            <a:chExt cx="3494809" cy="262110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541687" y="3795931"/>
              <a:ext cx="3494809" cy="2621106"/>
            </a:xfrm>
            <a:prstGeom prst="rect">
              <a:avLst/>
            </a:prstGeom>
          </p:spPr>
        </p:pic>
        <p:sp>
          <p:nvSpPr>
            <p:cNvPr id="15" name="TextovéPole 14"/>
            <p:cNvSpPr txBox="1"/>
            <p:nvPr/>
          </p:nvSpPr>
          <p:spPr>
            <a:xfrm>
              <a:off x="8570245" y="6165304"/>
              <a:ext cx="461986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obr.8</a:t>
              </a:r>
              <a:endParaRPr lang="cs-CZ" sz="1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79512" y="1124744"/>
            <a:ext cx="2232248" cy="4178490"/>
            <a:chOff x="179512" y="1124744"/>
            <a:chExt cx="2232248" cy="4178490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79512" y="1124744"/>
              <a:ext cx="2232248" cy="4178490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1949774" y="5054553"/>
              <a:ext cx="461986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obr.6</a:t>
              </a:r>
              <a:endParaRPr lang="cs-CZ" sz="10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1443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35835" y="5879893"/>
            <a:ext cx="1619433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VLTAVA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3324" y="5879893"/>
            <a:ext cx="3347885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HLAVNÍ NÁDRAŽÍ PRAHA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09893" y="5879893"/>
            <a:ext cx="1619433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METRO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79512" y="188640"/>
            <a:ext cx="4861299" cy="2880320"/>
            <a:chOff x="251520" y="188640"/>
            <a:chExt cx="4861299" cy="288032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51520" y="188640"/>
              <a:ext cx="4861299" cy="2880320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4650833" y="2822739"/>
              <a:ext cx="461986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obr.9</a:t>
              </a:r>
              <a:endParaRPr lang="cs-CZ" sz="1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076055" y="188640"/>
            <a:ext cx="3918994" cy="2895507"/>
            <a:chOff x="5076055" y="188640"/>
            <a:chExt cx="3918994" cy="2895507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76055" y="188640"/>
              <a:ext cx="3853271" cy="2880320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8467340" y="2837926"/>
              <a:ext cx="527709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obr.10</a:t>
              </a:r>
              <a:endParaRPr lang="cs-CZ" sz="1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987541" y="3084147"/>
            <a:ext cx="3884184" cy="2551422"/>
            <a:chOff x="2987541" y="3084147"/>
            <a:chExt cx="3884184" cy="2551422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87541" y="3084147"/>
              <a:ext cx="3818461" cy="2544050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6344016" y="5389348"/>
              <a:ext cx="527709" cy="24622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obr.11</a:t>
              </a:r>
              <a:endParaRPr lang="cs-CZ" sz="10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10679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31496" y="215069"/>
            <a:ext cx="2919122" cy="2134617"/>
            <a:chOff x="5554307" y="1124744"/>
            <a:chExt cx="3588056" cy="267138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554307" y="1124744"/>
              <a:ext cx="3482189" cy="2611642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8574510" y="3487992"/>
              <a:ext cx="567853" cy="30813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obr.7</a:t>
              </a:r>
              <a:endParaRPr lang="cs-CZ" sz="10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59532" y="2924944"/>
            <a:ext cx="1688489" cy="2968938"/>
            <a:chOff x="179512" y="1124744"/>
            <a:chExt cx="2437065" cy="4285191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79512" y="1124744"/>
              <a:ext cx="2232248" cy="4178490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1949774" y="5054554"/>
              <a:ext cx="666803" cy="35538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obr.6</a:t>
              </a:r>
              <a:endParaRPr lang="cs-CZ" sz="10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563149" y="3212975"/>
            <a:ext cx="3381731" cy="2530464"/>
            <a:chOff x="5541687" y="3795931"/>
            <a:chExt cx="3507761" cy="2624770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541687" y="3795931"/>
              <a:ext cx="3494809" cy="2621106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8570245" y="6165304"/>
              <a:ext cx="479203" cy="255397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obr.8</a:t>
              </a:r>
              <a:endParaRPr lang="cs-CZ" sz="1000" dirty="0"/>
            </a:p>
          </p:txBody>
        </p:sp>
      </p:grp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555" y="251131"/>
            <a:ext cx="2568245" cy="1521685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909034" y="194818"/>
            <a:ext cx="3322162" cy="2282996"/>
            <a:chOff x="5076055" y="188640"/>
            <a:chExt cx="4031701" cy="2969552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76055" y="188640"/>
              <a:ext cx="3853271" cy="2880320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8467340" y="2837926"/>
              <a:ext cx="640416" cy="320266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obr.10</a:t>
              </a:r>
              <a:endParaRPr lang="cs-CZ" sz="1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029795" y="3241207"/>
            <a:ext cx="3521890" cy="2302602"/>
            <a:chOff x="2987541" y="3084147"/>
            <a:chExt cx="3948036" cy="2581215"/>
          </a:xfrm>
        </p:grpSpPr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87541" y="3084147"/>
              <a:ext cx="3818461" cy="2544050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6344016" y="5389348"/>
              <a:ext cx="591561" cy="276014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obr.11</a:t>
              </a:r>
              <a:endParaRPr lang="cs-CZ" sz="1000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2369455" y="1583521"/>
            <a:ext cx="461986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obr.9</a:t>
            </a:r>
            <a:endParaRPr lang="cs-CZ" sz="1000" dirty="0"/>
          </a:p>
        </p:txBody>
      </p:sp>
      <p:sp>
        <p:nvSpPr>
          <p:cNvPr id="21" name="Obdélník 20"/>
          <p:cNvSpPr/>
          <p:nvPr/>
        </p:nvSpPr>
        <p:spPr>
          <a:xfrm>
            <a:off x="322824" y="5877272"/>
            <a:ext cx="1620000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PRAŽSKÝ ORLOJ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738275" y="2326240"/>
            <a:ext cx="1619433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NÁRODNÍ DIVADLO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94813" y="5818419"/>
            <a:ext cx="1862895" cy="9566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VÁCLAVSKÉ NÁMĚSTÍ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088211" y="5879893"/>
            <a:ext cx="3347885" cy="864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HLAVNÍ NÁDRAŽÍ PRAHA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4517" y="1860030"/>
            <a:ext cx="1551219" cy="6408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VLTAVA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72647" y="2500310"/>
            <a:ext cx="1619433" cy="640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METRO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843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obr.1: http://commons.wikimedia.org/wiki/File:Night_view_of_the_Castle_and_Charles_Bridge,_Prague_-_8034.jpg?uselang=cs</a:t>
            </a:r>
            <a:endParaRPr lang="cs-CZ" dirty="0" smtClean="0"/>
          </a:p>
          <a:p>
            <a:r>
              <a:rPr lang="cs-CZ" dirty="0" smtClean="0"/>
              <a:t>Obr.2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commons.wikimedia.org/w/index.php?title=File:Coat_of_arms_of_the_Czech_Republic.svg&amp;page=1&amp;uselang=cs</a:t>
            </a:r>
            <a:endParaRPr lang="cs-CZ" dirty="0" smtClean="0"/>
          </a:p>
          <a:p>
            <a:r>
              <a:rPr lang="cs-CZ" dirty="0"/>
              <a:t>obr.3: </a:t>
            </a:r>
            <a:r>
              <a:rPr lang="cs-CZ" dirty="0">
                <a:hlinkClick r:id="rId3"/>
              </a:rPr>
              <a:t>www.ofice.microsoft.com</a:t>
            </a:r>
            <a:endParaRPr lang="cs-CZ" dirty="0"/>
          </a:p>
          <a:p>
            <a:r>
              <a:rPr lang="cs-CZ" dirty="0"/>
              <a:t>obr.4,5: autor </a:t>
            </a:r>
          </a:p>
          <a:p>
            <a:r>
              <a:rPr lang="cs-CZ" dirty="0" smtClean="0"/>
              <a:t>Obr.6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commons.wikimedia.org/wiki/File:Prazsky_orloj_celkovy_pohled.jpg?uselang=cs</a:t>
            </a:r>
            <a:endParaRPr lang="cs-CZ" dirty="0" smtClean="0"/>
          </a:p>
          <a:p>
            <a:r>
              <a:rPr lang="cs-CZ" dirty="0" smtClean="0"/>
              <a:t>Obr.7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commons.wikimedia.org/wiki/File:Praha_2005-09-20_n%C3%A1rodn%C3%AD_divadlo-01.jpg?uselang=cs</a:t>
            </a:r>
            <a:endParaRPr lang="cs-CZ" dirty="0" smtClean="0"/>
          </a:p>
          <a:p>
            <a:r>
              <a:rPr lang="cs-CZ" dirty="0" smtClean="0"/>
              <a:t>Obr.8</a:t>
            </a:r>
            <a:r>
              <a:rPr lang="cs-CZ" dirty="0"/>
              <a:t>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commons.wikimedia.org/wiki/File:Vaclavak_Vaclav_Prague_night_5680.JPG?uselang=cs</a:t>
            </a:r>
            <a:endParaRPr lang="cs-CZ" dirty="0" smtClean="0"/>
          </a:p>
          <a:p>
            <a:r>
              <a:rPr lang="cs-CZ" dirty="0" smtClean="0"/>
              <a:t>Obr.9</a:t>
            </a:r>
            <a:r>
              <a:rPr lang="cs-CZ" dirty="0"/>
              <a:t>: </a:t>
            </a:r>
            <a:r>
              <a:rPr lang="cs-CZ" dirty="0">
                <a:hlinkClick r:id="rId7"/>
              </a:rPr>
              <a:t>http://commons.wikimedia.org/wiki/File:Vltava_view_from_Vyshehrad,_</a:t>
            </a:r>
            <a:r>
              <a:rPr lang="cs-CZ" dirty="0" smtClean="0">
                <a:hlinkClick r:id="rId7"/>
              </a:rPr>
              <a:t>2005_07_17.jpg?uselang=cs</a:t>
            </a:r>
            <a:endParaRPr lang="cs-CZ" dirty="0" smtClean="0"/>
          </a:p>
          <a:p>
            <a:r>
              <a:rPr lang="cs-CZ" dirty="0" smtClean="0"/>
              <a:t>Obr.10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commons.wikimedia.org/wiki/File:Depo_Hostivar_09.jpg?uselang=cs</a:t>
            </a:r>
            <a:endParaRPr lang="cs-CZ" dirty="0" smtClean="0"/>
          </a:p>
          <a:p>
            <a:r>
              <a:rPr lang="cs-CZ" dirty="0"/>
              <a:t>Obr.11: http://commons.wikimedia.org/wiki/File:Praha,_Vinohrady,_Pohled_na_Hlavn%C3%AD_n%C3%A1dra%C5%BE%C3%AD.JPG?uselang=cs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1383</TotalTime>
  <Words>296</Words>
  <Application>Microsoft Office PowerPoint</Application>
  <PresentationFormat>Předvádění na obrazovce (4:3)</PresentationFormat>
  <Paragraphs>79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139</cp:revision>
  <dcterms:created xsi:type="dcterms:W3CDTF">2012-03-08T11:35:34Z</dcterms:created>
  <dcterms:modified xsi:type="dcterms:W3CDTF">2012-10-08T14:17:56Z</dcterms:modified>
</cp:coreProperties>
</file>