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349" r:id="rId4"/>
    <p:sldId id="350" r:id="rId5"/>
    <p:sldId id="344" r:id="rId6"/>
    <p:sldId id="345" r:id="rId7"/>
    <p:sldId id="346" r:id="rId8"/>
    <p:sldId id="347" r:id="rId9"/>
    <p:sldId id="34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VY_32_INOVACE_12_Jaro – rostliny, živočichové, velikonoce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VY_32_INOVACE_12_Jaro – rostliny, živočichové, velikonoce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jarní květiny, vyber správný název k obrázkům. Kartu</a:t>
            </a:r>
            <a:r>
              <a:rPr lang="cs-CZ" baseline="0" dirty="0" smtClean="0"/>
              <a:t> s názvem vybarvi stejnou barvou jako kolečko v obrázku.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0167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jarní květiny, vyber správný název k obrázkům. Kartu</a:t>
            </a:r>
            <a:r>
              <a:rPr lang="cs-CZ" baseline="0" dirty="0" smtClean="0"/>
              <a:t> s názvem vybarvi stejnou barvou jako kolečko v obrázku.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3074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Čti, hádej a dopiš na řádek. Napiš si do sešitu říkanku „Otloukej se píšťaličko“.</a:t>
            </a:r>
          </a:p>
          <a:p>
            <a:r>
              <a:rPr lang="cs-CZ" dirty="0" smtClean="0"/>
              <a:t>Řešení: jaro, včelička, úl nebo včelín, píšťaličko,</a:t>
            </a:r>
            <a:r>
              <a:rPr lang="cs-CZ" baseline="0" dirty="0" smtClean="0"/>
              <a:t> prvosenka jarní, „kočičky“, sněženka</a:t>
            </a:r>
          </a:p>
          <a:p>
            <a:r>
              <a:rPr lang="cs-CZ" baseline="0" dirty="0" smtClean="0"/>
              <a:t>Při pracovních činnostech si udělej vlastní píšťalku.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9689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Napiš k mláďatům jména obou rodičů. Do rámečku</a:t>
            </a:r>
            <a:r>
              <a:rPr lang="cs-CZ" baseline="0" dirty="0" smtClean="0"/>
              <a:t> zapiš správnou číslici.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040074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Čti, hádej, doplň.</a:t>
            </a:r>
          </a:p>
          <a:p>
            <a:r>
              <a:rPr lang="cs-CZ" dirty="0" smtClean="0"/>
              <a:t>Řešení: zvyky, velikonoční koledy, středa, zelený, velký, bílá, pomlázka, jehně, kraslice, mazanec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565260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Zapiš pod obrázky správný název, nakresli hmyz, který zde žije (včela). Na papír sestav krátký příběh o včeličce.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2679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ledule_jarni.jpg" TargetMode="External"/><Relationship Id="rId7" Type="http://schemas.openxmlformats.org/officeDocument/2006/relationships/hyperlink" Target="http://commons.wikimedia.org/wiki/File:Muzeum_d%C5%99ev%C4%9Bn%C3%A9ho_porcul%C3%A1nu_v_Dr%C5%BEkov%C3%A9_-_v%C4%8Del%C3%AD_%C3%BAly_-_kl%C3%A1ty.JPG" TargetMode="External"/><Relationship Id="rId2" Type="http://schemas.openxmlformats.org/officeDocument/2006/relationships/hyperlink" Target="http://commons.wikimedia.org/wiki/File:Botanischer_Garten_Universit%C3%A4t_Z%C3%BCrich_IMG_473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orylus_avellana_0003.JPG" TargetMode="External"/><Relationship Id="rId5" Type="http://schemas.openxmlformats.org/officeDocument/2006/relationships/hyperlink" Target="http://commons.wikimedia.org/wiki/File:Alnus_glutinosa_051.jpg?uselang=cs" TargetMode="External"/><Relationship Id="rId4" Type="http://schemas.openxmlformats.org/officeDocument/2006/relationships/hyperlink" Target="http://commons.wikimedia.org/wiki/File:Viola_odorata_Garden_060402A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452001149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atlas rostlin, ukázky rostlin ze zahrádky, obraz včely, ukázka píšťalky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doplňování textu</a:t>
            </a:r>
          </a:p>
          <a:p>
            <a:pPr>
              <a:buNone/>
            </a:pPr>
            <a:endParaRPr lang="cs-CZ" sz="4000" dirty="0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311" r="28425" b="19766"/>
          <a:stretch/>
        </p:blipFill>
        <p:spPr>
          <a:xfrm>
            <a:off x="3635896" y="185918"/>
            <a:ext cx="4752528" cy="295505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154" y="3300400"/>
            <a:ext cx="3211187" cy="34409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80" y="3300400"/>
            <a:ext cx="2580726" cy="34409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11" r="6892"/>
          <a:stretch/>
        </p:blipFill>
        <p:spPr>
          <a:xfrm>
            <a:off x="107504" y="219054"/>
            <a:ext cx="3439978" cy="2921914"/>
          </a:xfrm>
          <a:prstGeom prst="rect">
            <a:avLst/>
          </a:prstGeom>
        </p:spPr>
      </p:pic>
      <p:sp>
        <p:nvSpPr>
          <p:cNvPr id="10" name="Ovál 9"/>
          <p:cNvSpPr/>
          <p:nvPr/>
        </p:nvSpPr>
        <p:spPr>
          <a:xfrm>
            <a:off x="2843808" y="2492896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723033" y="2492896"/>
            <a:ext cx="576064" cy="576064"/>
          </a:xfrm>
          <a:prstGeom prst="ellipse">
            <a:avLst/>
          </a:prstGeom>
          <a:solidFill>
            <a:srgbClr val="AAE42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436096" y="6093296"/>
            <a:ext cx="576064" cy="57606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627784" y="6093296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44208" y="3501008"/>
            <a:ext cx="2592288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PETRKLÍČ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44208" y="4293096"/>
            <a:ext cx="2592288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BLEDULE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5085184"/>
            <a:ext cx="2592288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FIALKA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44208" y="5877272"/>
            <a:ext cx="2592288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SNĚŽENKA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520" y="2897180"/>
            <a:ext cx="504056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900" dirty="0"/>
              <a:t>o</a:t>
            </a:r>
            <a:r>
              <a:rPr lang="cs-CZ" sz="900" dirty="0" smtClean="0"/>
              <a:t>br.1</a:t>
            </a:r>
            <a:endParaRPr lang="cs-CZ" sz="9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50644" y="2898475"/>
            <a:ext cx="504056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obr.2</a:t>
            </a:r>
            <a:endParaRPr lang="cs-CZ" sz="9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1024" y="6497143"/>
            <a:ext cx="504056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obr.3</a:t>
            </a:r>
            <a:endParaRPr lang="cs-CZ" sz="9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11772" y="6498416"/>
            <a:ext cx="504056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obr.4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257743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0146" y="3212976"/>
            <a:ext cx="2590846" cy="34563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95248"/>
            <a:ext cx="3888432" cy="2916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240" y="100908"/>
            <a:ext cx="3983429" cy="2922841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3419872" y="2348880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668344" y="2348880"/>
            <a:ext cx="576064" cy="57606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108954" y="6021288"/>
            <a:ext cx="576064" cy="576064"/>
          </a:xfrm>
          <a:prstGeom prst="ellipse">
            <a:avLst/>
          </a:prstGeom>
          <a:solidFill>
            <a:srgbClr val="AAE42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3968" y="3717032"/>
            <a:ext cx="4608512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OLŠE LEPKAVÁ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4509120"/>
            <a:ext cx="4608512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LÍSKA OBECNÁ - JEHNĚDA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83968" y="5301208"/>
            <a:ext cx="4608512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VRBA JÍVA – „KOČIČKY“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8284" y="2766557"/>
            <a:ext cx="504056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obr.5</a:t>
            </a:r>
            <a:endParaRPr lang="cs-CZ" sz="9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42732" y="2767912"/>
            <a:ext cx="504056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obr.6</a:t>
            </a:r>
            <a:endParaRPr lang="cs-CZ" sz="9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3032" y="6425512"/>
            <a:ext cx="504056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obr.7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287413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38" y="400308"/>
            <a:ext cx="39604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začíná 21.3.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0738" y="1361141"/>
            <a:ext cx="17754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Pilná jako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90738" y="2321974"/>
            <a:ext cx="31516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Domeček </a:t>
            </a:r>
            <a:r>
              <a:rPr lang="cs-CZ" sz="3200" dirty="0" smtClean="0"/>
              <a:t>včeliček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38" y="3282807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Otloukej se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0738" y="4243640"/>
            <a:ext cx="3296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Jak se říká </a:t>
            </a:r>
            <a:r>
              <a:rPr lang="cs-CZ" sz="3200" dirty="0" smtClean="0"/>
              <a:t>petrklíči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38" y="5204473"/>
            <a:ext cx="51169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Jak se říká jehnědám vrby </a:t>
            </a:r>
            <a:r>
              <a:rPr lang="cs-CZ" sz="3200" dirty="0" smtClean="0"/>
              <a:t>jívy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38" y="6165304"/>
            <a:ext cx="31894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První jarní </a:t>
            </a:r>
            <a:r>
              <a:rPr lang="cs-CZ" sz="3200" dirty="0" smtClean="0"/>
              <a:t>květina</a:t>
            </a:r>
            <a:endParaRPr lang="cs-CZ" sz="32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999050" y="836712"/>
            <a:ext cx="598671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66160" y="1772816"/>
            <a:ext cx="701960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95736" y="3789040"/>
            <a:ext cx="679003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385527" y="2833977"/>
            <a:ext cx="560024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385527" y="4725144"/>
            <a:ext cx="560024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160642" y="5733256"/>
            <a:ext cx="382512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385527" y="6597352"/>
            <a:ext cx="560024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148064" y="2420888"/>
            <a:ext cx="824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nebo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6252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703" y="188640"/>
            <a:ext cx="1197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house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703" y="795565"/>
            <a:ext cx="9101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kotě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703" y="1402490"/>
            <a:ext cx="10973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štěně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703" y="2009415"/>
            <a:ext cx="9226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kuře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703" y="2616340"/>
            <a:ext cx="1122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jehně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703" y="3223265"/>
            <a:ext cx="8198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tele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703" y="3830190"/>
            <a:ext cx="1058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hříbě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7442" y="4437112"/>
            <a:ext cx="846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sele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076473"/>
            <a:ext cx="40725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Kolik nohou má house?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724545"/>
            <a:ext cx="39218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Kolik nohou má kůzle?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6228601"/>
            <a:ext cx="33707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Kolik noh má ryba?</a:t>
            </a:r>
            <a:endParaRPr lang="cs-CZ" sz="32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1835696" y="620688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580112" y="620688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835696" y="1227613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580112" y="1227613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835696" y="1834538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580112" y="1834538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835696" y="2441463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580112" y="2441463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835696" y="3048388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580112" y="3048388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835696" y="3655313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580112" y="3655313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835696" y="4262238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580112" y="4262238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835696" y="4869160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580112" y="4869160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4283968" y="5157192"/>
            <a:ext cx="2048155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283968" y="5733256"/>
            <a:ext cx="2048155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3968" y="6309320"/>
            <a:ext cx="2048155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0335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323945"/>
            <a:ext cx="60279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 se říká velikonočním tradicím?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908720"/>
            <a:ext cx="27895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Koledníci říkají?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758632"/>
            <a:ext cx="362676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Doplň: </a:t>
            </a:r>
          </a:p>
          <a:p>
            <a:r>
              <a:rPr lang="cs-CZ" sz="3200" dirty="0" smtClean="0"/>
              <a:t>škaredá (sazometná)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2916233"/>
            <a:ext cx="12200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átek,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6303" y="2916233"/>
            <a:ext cx="1324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sobota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817" y="4293096"/>
            <a:ext cx="48749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Plete se z vrbových proutků.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817" y="4899296"/>
            <a:ext cx="2562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Mládě ovečky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817" y="5505496"/>
            <a:ext cx="49475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Zdobené velikonoční vajíčko.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817" y="6111696"/>
            <a:ext cx="4308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Velikonoční bochánek = </a:t>
            </a:r>
            <a:endParaRPr lang="cs-CZ" sz="32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5940152" y="764704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25042" y="1340768"/>
            <a:ext cx="62250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851920" y="2708920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9976" y="3356992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702464" y="3356268"/>
            <a:ext cx="31098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876256" y="2276872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,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2746506" y="5373216"/>
            <a:ext cx="62250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131325" y="4797152"/>
            <a:ext cx="388597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148064" y="6021288"/>
            <a:ext cx="387880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492369" y="6669360"/>
            <a:ext cx="451776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80175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95672"/>
            <a:ext cx="2286000" cy="304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95672"/>
            <a:ext cx="4042635" cy="3031976"/>
          </a:xfrm>
          <a:prstGeom prst="rect">
            <a:avLst/>
          </a:prstGeom>
        </p:spPr>
      </p:pic>
      <p:cxnSp>
        <p:nvCxnSpPr>
          <p:cNvPr id="4" name="Přímá spojnice 3"/>
          <p:cNvCxnSpPr/>
          <p:nvPr/>
        </p:nvCxnSpPr>
        <p:spPr>
          <a:xfrm>
            <a:off x="107504" y="3933056"/>
            <a:ext cx="706697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07374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036496" cy="5616624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Obr.1</a:t>
            </a:r>
            <a:r>
              <a:rPr lang="cs-CZ" dirty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commons.wikimedia.org/wiki/File:Botanischer_Garten_Universit%C3%A4t_Z%C3%BCrich_IMG_4732.JPG</a:t>
            </a:r>
            <a:endParaRPr lang="cs-CZ" dirty="0" smtClean="0"/>
          </a:p>
          <a:p>
            <a:r>
              <a:rPr lang="cs-CZ" dirty="0"/>
              <a:t>Obr.2: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commons.wikimedia.org/wiki/File:Bledule_jarni.jpg</a:t>
            </a:r>
            <a:endParaRPr lang="cs-CZ" dirty="0" smtClean="0"/>
          </a:p>
          <a:p>
            <a:r>
              <a:rPr lang="cs-CZ" dirty="0" smtClean="0"/>
              <a:t>Obr.3</a:t>
            </a:r>
            <a:r>
              <a:rPr lang="cs-CZ" dirty="0"/>
              <a:t>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commons.wikimedia.org/wiki/File:Viola_odorata_Garden_060402Aw.jpg</a:t>
            </a:r>
            <a:endParaRPr lang="cs-CZ" dirty="0" smtClean="0"/>
          </a:p>
          <a:p>
            <a:r>
              <a:rPr lang="cs-CZ" dirty="0" smtClean="0"/>
              <a:t>Obr.4</a:t>
            </a:r>
            <a:r>
              <a:rPr lang="cs-CZ" dirty="0"/>
              <a:t>: http://commons.wikimedia.org/wiki/File:Primula_veris_0x.JPG</a:t>
            </a:r>
            <a:endParaRPr lang="cs-CZ" dirty="0" smtClean="0"/>
          </a:p>
          <a:p>
            <a:r>
              <a:rPr lang="cs-CZ" dirty="0"/>
              <a:t>Obr.5: http://commons.wikimedia.org/wiki/File:Salix_caprea.jpg?uselang=cs</a:t>
            </a:r>
            <a:endParaRPr lang="cs-CZ" dirty="0" smtClean="0"/>
          </a:p>
          <a:p>
            <a:r>
              <a:rPr lang="cs-CZ" dirty="0"/>
              <a:t>Obr.6: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commons.wikimedia.org/wiki/File:Alnus_glutinosa_051.jpg?uselang=cs</a:t>
            </a:r>
            <a:endParaRPr lang="cs-CZ" dirty="0" smtClean="0"/>
          </a:p>
          <a:p>
            <a:r>
              <a:rPr lang="cs-CZ" dirty="0"/>
              <a:t>Obr.7: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commons.wikimedia.org/wiki/File:Corylus_avellana_0003.JPG</a:t>
            </a:r>
            <a:endParaRPr lang="cs-CZ" dirty="0" smtClean="0"/>
          </a:p>
          <a:p>
            <a:r>
              <a:rPr lang="cs-CZ" dirty="0" smtClean="0"/>
              <a:t>Obr.8</a:t>
            </a:r>
            <a:r>
              <a:rPr lang="cs-CZ" dirty="0"/>
              <a:t>: </a:t>
            </a:r>
            <a:r>
              <a:rPr lang="cs-CZ" dirty="0">
                <a:hlinkClick r:id="rId7"/>
              </a:rPr>
              <a:t>http://commons.wikimedia.org/wiki/File:Muzeum_d%C5%99ev%C4%9Bn%C3%A9ho_porcul%C3%A1nu_v_Dr%C5%BEkov%C3%A9_-_v%C4%8Del%C3%AD_%C3%BAly_-_</a:t>
            </a:r>
            <a:r>
              <a:rPr lang="cs-CZ" dirty="0" smtClean="0">
                <a:hlinkClick r:id="rId7"/>
              </a:rPr>
              <a:t>kl%C3%A1ty.JPG</a:t>
            </a:r>
            <a:endParaRPr lang="cs-CZ" dirty="0" smtClean="0"/>
          </a:p>
          <a:p>
            <a:r>
              <a:rPr lang="cs-CZ" dirty="0" smtClean="0"/>
              <a:t>Obr.9</a:t>
            </a:r>
            <a:r>
              <a:rPr lang="cs-CZ" dirty="0"/>
              <a:t>: http://commons.wikimedia.org/wiki/File:Ku%C5%99imany_-_v%C4%8Del%C3%ADn.jpg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1517</TotalTime>
  <Words>409</Words>
  <Application>Microsoft Office PowerPoint</Application>
  <PresentationFormat>Předvádění na obrazovce (4:3)</PresentationFormat>
  <Paragraphs>83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167</cp:revision>
  <dcterms:created xsi:type="dcterms:W3CDTF">2012-03-08T11:35:34Z</dcterms:created>
  <dcterms:modified xsi:type="dcterms:W3CDTF">2012-10-08T14:19:29Z</dcterms:modified>
</cp:coreProperties>
</file>