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9"/>
  </p:notesMasterIdLst>
  <p:sldIdLst>
    <p:sldId id="266" r:id="rId2"/>
    <p:sldId id="256" r:id="rId3"/>
    <p:sldId id="269" r:id="rId4"/>
    <p:sldId id="270" r:id="rId5"/>
    <p:sldId id="271" r:id="rId6"/>
    <p:sldId id="272" r:id="rId7"/>
    <p:sldId id="268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48" autoAdjust="0"/>
    <p:restoredTop sz="94610" autoAdjust="0"/>
  </p:normalViewPr>
  <p:slideViewPr>
    <p:cSldViewPr>
      <p:cViewPr varScale="1">
        <p:scale>
          <a:sx n="88" d="100"/>
          <a:sy n="88" d="100"/>
        </p:scale>
        <p:origin x="-1464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 </a:t>
          </a:r>
          <a:r>
            <a:rPr lang="cs-CZ" sz="1400" baseline="0" dirty="0" smtClean="0"/>
            <a:t>Podpora výuky v technických oborech</a:t>
          </a:r>
          <a:endParaRPr lang="cs-CZ" sz="14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</a:t>
          </a:r>
          <a:r>
            <a:rPr lang="cs-CZ" sz="1400" dirty="0" smtClean="0"/>
            <a:t>S0Š Net Office, spol. s </a:t>
          </a:r>
          <a:r>
            <a:rPr lang="cs-CZ" sz="1400" dirty="0" err="1" smtClean="0"/>
            <a:t>r.o</a:t>
          </a:r>
          <a:r>
            <a:rPr lang="cs-CZ" sz="1400" dirty="0" smtClean="0"/>
            <a:t>, Orlová Lutyně</a:t>
          </a:r>
          <a:endParaRPr lang="cs-CZ" sz="14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</a:t>
          </a:r>
          <a:r>
            <a:rPr lang="cs-CZ" sz="1400" dirty="0" smtClean="0"/>
            <a:t>Ing. Oldřich </a:t>
          </a:r>
          <a:r>
            <a:rPr lang="cs-CZ" sz="1400" dirty="0" err="1" smtClean="0"/>
            <a:t>Vavříček</a:t>
          </a:r>
          <a:endParaRPr lang="cs-CZ" sz="14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</a:t>
          </a:r>
          <a:r>
            <a:rPr lang="cs-CZ" sz="1400" dirty="0" smtClean="0"/>
            <a:t>Základy elektrotechniky</a:t>
          </a:r>
          <a:endParaRPr lang="cs-CZ" sz="14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</a:t>
          </a:r>
          <a:r>
            <a:rPr lang="cs-CZ" sz="1400" dirty="0" smtClean="0"/>
            <a:t>CZ.1.07/1.5.00/34.0458</a:t>
          </a:r>
          <a:r>
            <a:rPr lang="cs-CZ" sz="2000" dirty="0" smtClean="0"/>
            <a:t>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6F4AF88E-C463-4F7A-9223-59CEF0195A5F}" type="presOf" srcId="{D1B46980-6531-4606-95E6-44980827E919}" destId="{2BE915AB-18AA-4053-B92C-3BFC9ED204BB}" srcOrd="1" destOrd="0" presId="urn:microsoft.com/office/officeart/2005/8/layout/target3"/>
    <dgm:cxn modelId="{8D24796F-0C6A-4B06-A846-82D435D2FF2C}" type="presOf" srcId="{D8197B8C-B260-4A16-BDF4-0947B075E274}" destId="{5A5FFA88-C948-4069-8E93-59FA12366E83}" srcOrd="1" destOrd="0" presId="urn:microsoft.com/office/officeart/2005/8/layout/target3"/>
    <dgm:cxn modelId="{FF7B5152-F67E-4313-8C26-621230D80392}" type="presOf" srcId="{D1B46980-6531-4606-95E6-44980827E919}" destId="{6140AFEC-043D-4C43-A2F9-D0F5331DF3A3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8A03062B-8E93-4796-A07D-E7CBC0409D4E}" type="presOf" srcId="{B651F6E3-6281-48DB-9319-2AEAFDAE7572}" destId="{619D679B-A015-4ECF-8348-D1034C574F40}" srcOrd="0" destOrd="0" presId="urn:microsoft.com/office/officeart/2005/8/layout/target3"/>
    <dgm:cxn modelId="{7A11F524-7E9C-4CEE-BA6D-55B8E61D4C11}" type="presOf" srcId="{4C35D32F-0EAB-4CD7-82EE-45574DC2A586}" destId="{8BEBB6EC-1DAA-4CAC-8A25-BC0FCBD5DBD5}" srcOrd="0" destOrd="0" presId="urn:microsoft.com/office/officeart/2005/8/layout/target3"/>
    <dgm:cxn modelId="{C66C8768-0444-4E6B-9CC4-FFD83E870C7C}" type="presOf" srcId="{D8197B8C-B260-4A16-BDF4-0947B075E274}" destId="{25B08C86-7E15-44DC-BE7F-FFB55DD49D12}" srcOrd="0" destOrd="0" presId="urn:microsoft.com/office/officeart/2005/8/layout/target3"/>
    <dgm:cxn modelId="{C573EF95-9A39-4C86-A6FC-23E7A9526923}" type="presOf" srcId="{757F3AB3-0718-4624-B441-E567A8F0AB56}" destId="{333A1088-737F-45CB-B68E-254E46348037}" srcOrd="0" destOrd="0" presId="urn:microsoft.com/office/officeart/2005/8/layout/target3"/>
    <dgm:cxn modelId="{D7A6CA3B-5FE0-4E56-8A4B-A01677C64A47}" type="presOf" srcId="{4C35D32F-0EAB-4CD7-82EE-45574DC2A586}" destId="{890E4F0B-2866-4A3F-A3C7-2A14B1797930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9FA22600-5EF5-46F9-9D54-CC9C457EBAB3}" type="presOf" srcId="{D1D4F407-5343-4D3F-B5B9-D407B03CAEB4}" destId="{AED2198E-93D5-4001-81B4-73124B309672}" srcOrd="1" destOrd="0" presId="urn:microsoft.com/office/officeart/2005/8/layout/target3"/>
    <dgm:cxn modelId="{F202CC85-DC0B-49D0-8041-F495A7D5F6F7}" type="presOf" srcId="{B651F6E3-6281-48DB-9319-2AEAFDAE7572}" destId="{6BB5E863-4638-4E1D-BFDE-399D028AC4ED}" srcOrd="1" destOrd="0" presId="urn:microsoft.com/office/officeart/2005/8/layout/target3"/>
    <dgm:cxn modelId="{A9EAE12B-042A-4591-80D9-54D7A1D6EB18}" type="presOf" srcId="{D1D4F407-5343-4D3F-B5B9-D407B03CAEB4}" destId="{D005CE8C-CC26-4C3E-AC11-E15060ECD759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4F640DFD-A33A-4E69-802C-CD321A0F5EE0}" type="presParOf" srcId="{333A1088-737F-45CB-B68E-254E46348037}" destId="{F5ABB229-8D3B-4694-996A-96F23CF14429}" srcOrd="0" destOrd="0" presId="urn:microsoft.com/office/officeart/2005/8/layout/target3"/>
    <dgm:cxn modelId="{3A631F1F-18D3-4C00-84FF-7B213FF9AE44}" type="presParOf" srcId="{333A1088-737F-45CB-B68E-254E46348037}" destId="{F41139FD-01EE-4571-8B17-4FB00FC51163}" srcOrd="1" destOrd="0" presId="urn:microsoft.com/office/officeart/2005/8/layout/target3"/>
    <dgm:cxn modelId="{693A73CA-C0DF-4F95-94C1-52854AFD4B8C}" type="presParOf" srcId="{333A1088-737F-45CB-B68E-254E46348037}" destId="{D005CE8C-CC26-4C3E-AC11-E15060ECD759}" srcOrd="2" destOrd="0" presId="urn:microsoft.com/office/officeart/2005/8/layout/target3"/>
    <dgm:cxn modelId="{10886728-3051-4070-8D20-E7246372A932}" type="presParOf" srcId="{333A1088-737F-45CB-B68E-254E46348037}" destId="{2C702D82-9B77-49B7-9568-BB8EB47C3372}" srcOrd="3" destOrd="0" presId="urn:microsoft.com/office/officeart/2005/8/layout/target3"/>
    <dgm:cxn modelId="{EF603FE4-C982-44DD-B37B-207C176E43A8}" type="presParOf" srcId="{333A1088-737F-45CB-B68E-254E46348037}" destId="{A52A0455-90FF-4808-ABD0-F02540D31D5A}" srcOrd="4" destOrd="0" presId="urn:microsoft.com/office/officeart/2005/8/layout/target3"/>
    <dgm:cxn modelId="{8CCC8AEA-4736-46B3-84A6-390E722ECEF6}" type="presParOf" srcId="{333A1088-737F-45CB-B68E-254E46348037}" destId="{6140AFEC-043D-4C43-A2F9-D0F5331DF3A3}" srcOrd="5" destOrd="0" presId="urn:microsoft.com/office/officeart/2005/8/layout/target3"/>
    <dgm:cxn modelId="{C64B9EBE-00B7-410F-ABC3-CBCF3FC99E50}" type="presParOf" srcId="{333A1088-737F-45CB-B68E-254E46348037}" destId="{9358AC05-5D7D-4327-9F80-1AD486AEA664}" srcOrd="6" destOrd="0" presId="urn:microsoft.com/office/officeart/2005/8/layout/target3"/>
    <dgm:cxn modelId="{EAF64A00-78BA-459B-A8B0-E733CB5EA251}" type="presParOf" srcId="{333A1088-737F-45CB-B68E-254E46348037}" destId="{313FC574-E1CD-4FB4-B054-0B805CE0447D}" srcOrd="7" destOrd="0" presId="urn:microsoft.com/office/officeart/2005/8/layout/target3"/>
    <dgm:cxn modelId="{FD289A2C-2EAB-4AE5-A103-A6CD32FB8A69}" type="presParOf" srcId="{333A1088-737F-45CB-B68E-254E46348037}" destId="{619D679B-A015-4ECF-8348-D1034C574F40}" srcOrd="8" destOrd="0" presId="urn:microsoft.com/office/officeart/2005/8/layout/target3"/>
    <dgm:cxn modelId="{F3B99114-CAB0-40D2-AC7B-7A9C71D39504}" type="presParOf" srcId="{333A1088-737F-45CB-B68E-254E46348037}" destId="{322283A8-4A27-4CDA-BAE3-F381106A9174}" srcOrd="9" destOrd="0" presId="urn:microsoft.com/office/officeart/2005/8/layout/target3"/>
    <dgm:cxn modelId="{AAF2D842-5F1D-4229-A4E6-4546DB99FE41}" type="presParOf" srcId="{333A1088-737F-45CB-B68E-254E46348037}" destId="{FFC9F71D-1B4F-4AD9-A4A6-86ADEFC8AF5C}" srcOrd="10" destOrd="0" presId="urn:microsoft.com/office/officeart/2005/8/layout/target3"/>
    <dgm:cxn modelId="{714CA577-6C9C-4DA7-8953-5133F38A6E12}" type="presParOf" srcId="{333A1088-737F-45CB-B68E-254E46348037}" destId="{25B08C86-7E15-44DC-BE7F-FFB55DD49D12}" srcOrd="11" destOrd="0" presId="urn:microsoft.com/office/officeart/2005/8/layout/target3"/>
    <dgm:cxn modelId="{8D1CC059-25DF-45CB-9E9C-B43F3555EDF0}" type="presParOf" srcId="{333A1088-737F-45CB-B68E-254E46348037}" destId="{76644BE8-9D7C-4C09-B250-3D10AF48CBB7}" srcOrd="12" destOrd="0" presId="urn:microsoft.com/office/officeart/2005/8/layout/target3"/>
    <dgm:cxn modelId="{25AF4D0D-717B-4B1A-BC04-5C0591BDEDD9}" type="presParOf" srcId="{333A1088-737F-45CB-B68E-254E46348037}" destId="{EE85B701-7295-41C0-BA7A-34D3756A2AE6}" srcOrd="13" destOrd="0" presId="urn:microsoft.com/office/officeart/2005/8/layout/target3"/>
    <dgm:cxn modelId="{CF3D21C7-B530-4C0A-B93F-9A99EBFB3317}" type="presParOf" srcId="{333A1088-737F-45CB-B68E-254E46348037}" destId="{8BEBB6EC-1DAA-4CAC-8A25-BC0FCBD5DBD5}" srcOrd="14" destOrd="0" presId="urn:microsoft.com/office/officeart/2005/8/layout/target3"/>
    <dgm:cxn modelId="{4B1131CD-6426-4629-A74C-1F35CBC5DE83}" type="presParOf" srcId="{333A1088-737F-45CB-B68E-254E46348037}" destId="{AED2198E-93D5-4001-81B4-73124B309672}" srcOrd="15" destOrd="0" presId="urn:microsoft.com/office/officeart/2005/8/layout/target3"/>
    <dgm:cxn modelId="{27FDCD68-A84C-4DD5-951D-05F04113A459}" type="presParOf" srcId="{333A1088-737F-45CB-B68E-254E46348037}" destId="{2BE915AB-18AA-4053-B92C-3BFC9ED204BB}" srcOrd="16" destOrd="0" presId="urn:microsoft.com/office/officeart/2005/8/layout/target3"/>
    <dgm:cxn modelId="{C4A272E9-3075-4823-9C12-DCC4F704DB41}" type="presParOf" srcId="{333A1088-737F-45CB-B68E-254E46348037}" destId="{6BB5E863-4638-4E1D-BFDE-399D028AC4ED}" srcOrd="17" destOrd="0" presId="urn:microsoft.com/office/officeart/2005/8/layout/target3"/>
    <dgm:cxn modelId="{6E37BC14-3516-4D59-BD98-52F1E7B6EE75}" type="presParOf" srcId="{333A1088-737F-45CB-B68E-254E46348037}" destId="{5A5FFA88-C948-4069-8E93-59FA12366E83}" srcOrd="18" destOrd="0" presId="urn:microsoft.com/office/officeart/2005/8/layout/target3"/>
    <dgm:cxn modelId="{FDC19122-DB35-4A63-B4FD-5BBD011673BC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45000"/>
                <a:satMod val="155000"/>
              </a:schemeClr>
            </a:gs>
            <a:gs pos="60000">
              <a:schemeClr val="accent1">
                <a:hueOff val="0"/>
                <a:satOff val="0"/>
                <a:lumOff val="0"/>
                <a:alphaOff val="0"/>
                <a:shade val="95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7000"/>
                <a:satMod val="250000"/>
              </a:schemeClr>
            </a:gs>
          </a:gsLst>
          <a:lin ang="16200000" scaled="0"/>
        </a:gradFill>
        <a:ln>
          <a:noFill/>
        </a:ln>
        <a:effectLst>
          <a:outerShdw blurRad="65500" dist="38100" dir="5400000" rotWithShape="0">
            <a:srgbClr val="000000">
              <a:alpha val="40000"/>
            </a:srgb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12000000"/>
          </a:lightRig>
        </a:scene3d>
        <a:sp3d prstMaterial="powder">
          <a:bevelT h="508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5500" dist="38100" dir="5400000" rotWithShape="0">
            <a:srgbClr val="000000">
              <a:alpha val="40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</a:t>
          </a:r>
          <a:r>
            <a:rPr lang="cs-CZ" sz="1400" kern="1200" dirty="0" smtClean="0"/>
            <a:t>S0Š Net Office, spol. s </a:t>
          </a:r>
          <a:r>
            <a:rPr lang="cs-CZ" sz="1400" kern="1200" dirty="0" err="1" smtClean="0"/>
            <a:t>r.o</a:t>
          </a:r>
          <a:r>
            <a:rPr lang="cs-CZ" sz="1400" kern="1200" dirty="0" smtClean="0"/>
            <a:t>, Orlová Lutyně</a:t>
          </a:r>
          <a:endParaRPr lang="cs-CZ" sz="14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45000"/>
                <a:satMod val="155000"/>
              </a:schemeClr>
            </a:gs>
            <a:gs pos="60000">
              <a:schemeClr val="accent1">
                <a:hueOff val="0"/>
                <a:satOff val="0"/>
                <a:lumOff val="0"/>
                <a:alphaOff val="0"/>
                <a:shade val="95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7000"/>
                <a:satMod val="250000"/>
              </a:schemeClr>
            </a:gs>
          </a:gsLst>
          <a:lin ang="16200000" scaled="0"/>
        </a:gradFill>
        <a:ln>
          <a:noFill/>
        </a:ln>
        <a:effectLst>
          <a:outerShdw blurRad="65500" dist="38100" dir="5400000" rotWithShape="0">
            <a:srgbClr val="000000">
              <a:alpha val="40000"/>
            </a:srgb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12000000"/>
          </a:lightRig>
        </a:scene3d>
        <a:sp3d prstMaterial="powder">
          <a:bevelT h="508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5500" dist="38100" dir="5400000" rotWithShape="0">
            <a:srgbClr val="000000">
              <a:alpha val="40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</a:t>
          </a:r>
          <a:r>
            <a:rPr lang="cs-CZ" sz="1400" kern="1200" dirty="0" smtClean="0"/>
            <a:t>Ing. Oldřich </a:t>
          </a:r>
          <a:r>
            <a:rPr lang="cs-CZ" sz="1400" kern="1200" dirty="0" err="1" smtClean="0"/>
            <a:t>Vavříček</a:t>
          </a:r>
          <a:endParaRPr lang="cs-CZ" sz="14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45000"/>
                <a:satMod val="155000"/>
              </a:schemeClr>
            </a:gs>
            <a:gs pos="60000">
              <a:schemeClr val="accent1">
                <a:hueOff val="0"/>
                <a:satOff val="0"/>
                <a:lumOff val="0"/>
                <a:alphaOff val="0"/>
                <a:shade val="95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7000"/>
                <a:satMod val="250000"/>
              </a:schemeClr>
            </a:gs>
          </a:gsLst>
          <a:lin ang="16200000" scaled="0"/>
        </a:gradFill>
        <a:ln>
          <a:noFill/>
        </a:ln>
        <a:effectLst>
          <a:outerShdw blurRad="65500" dist="38100" dir="5400000" rotWithShape="0">
            <a:srgbClr val="000000">
              <a:alpha val="40000"/>
            </a:srgb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12000000"/>
          </a:lightRig>
        </a:scene3d>
        <a:sp3d prstMaterial="powder">
          <a:bevelT h="508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5500" dist="38100" dir="5400000" rotWithShape="0">
            <a:srgbClr val="000000">
              <a:alpha val="40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 </a:t>
          </a:r>
          <a:r>
            <a:rPr lang="cs-CZ" sz="1400" kern="1200" baseline="0" dirty="0" smtClean="0"/>
            <a:t>Podpora výuky v technických oborech</a:t>
          </a:r>
          <a:endParaRPr lang="cs-CZ" sz="14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45000"/>
                <a:satMod val="155000"/>
              </a:schemeClr>
            </a:gs>
            <a:gs pos="60000">
              <a:schemeClr val="accent1">
                <a:hueOff val="0"/>
                <a:satOff val="0"/>
                <a:lumOff val="0"/>
                <a:alphaOff val="0"/>
                <a:shade val="95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7000"/>
                <a:satMod val="250000"/>
              </a:schemeClr>
            </a:gs>
          </a:gsLst>
          <a:lin ang="16200000" scaled="0"/>
        </a:gradFill>
        <a:ln>
          <a:noFill/>
        </a:ln>
        <a:effectLst>
          <a:outerShdw blurRad="65500" dist="38100" dir="5400000" rotWithShape="0">
            <a:srgbClr val="000000">
              <a:alpha val="40000"/>
            </a:srgb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12000000"/>
          </a:lightRig>
        </a:scene3d>
        <a:sp3d prstMaterial="powder">
          <a:bevelT h="508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5500" dist="38100" dir="5400000" rotWithShape="0">
            <a:srgbClr val="000000">
              <a:alpha val="40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</a:t>
          </a:r>
          <a:r>
            <a:rPr lang="cs-CZ" sz="1400" kern="1200" dirty="0" smtClean="0"/>
            <a:t>Základy elektrotechniky</a:t>
          </a:r>
          <a:endParaRPr lang="cs-CZ" sz="14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45000"/>
                <a:satMod val="155000"/>
              </a:schemeClr>
            </a:gs>
            <a:gs pos="60000">
              <a:schemeClr val="accent1">
                <a:hueOff val="0"/>
                <a:satOff val="0"/>
                <a:lumOff val="0"/>
                <a:alphaOff val="0"/>
                <a:shade val="95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7000"/>
                <a:satMod val="250000"/>
              </a:schemeClr>
            </a:gs>
          </a:gsLst>
          <a:lin ang="16200000" scaled="0"/>
        </a:gradFill>
        <a:ln>
          <a:noFill/>
        </a:ln>
        <a:effectLst>
          <a:outerShdw blurRad="65500" dist="38100" dir="5400000" rotWithShape="0">
            <a:srgbClr val="000000">
              <a:alpha val="40000"/>
            </a:srgb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12000000"/>
          </a:lightRig>
        </a:scene3d>
        <a:sp3d prstMaterial="powder">
          <a:bevelT h="508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5500" dist="38100" dir="5400000" rotWithShape="0">
            <a:srgbClr val="000000">
              <a:alpha val="40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</a:t>
          </a:r>
          <a:r>
            <a:rPr lang="cs-CZ" sz="1400" kern="1200" dirty="0" smtClean="0"/>
            <a:t>CZ.1.07/1.5.00/34.0458</a:t>
          </a:r>
          <a:r>
            <a:rPr lang="cs-CZ" sz="2000" kern="1200" dirty="0" smtClean="0"/>
            <a:t> 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7709D80-20E3-41E3-A8A7-CEE83C687D7A}" type="datetimeFigureOut">
              <a:rPr lang="cs-CZ" smtClean="0"/>
              <a:t>1.10.2012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488219D-EEDD-4B9D-8C17-D32F68FDEF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343046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aoblený obdélník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Zaoblený obdélník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Nadpis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0" name="Podnadpis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9AD33B7-9370-4371-BDE5-C3F8C912A722}" type="datetimeFigureOut">
              <a:rPr lang="cs-CZ" smtClean="0"/>
              <a:t>1.10.2012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1" name="Zástupný symbol pro číslo snímku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A0B4798-A520-4CDF-B675-DE6A33BCDB3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9AD33B7-9370-4371-BDE5-C3F8C912A722}" type="datetimeFigureOut">
              <a:rPr lang="cs-CZ" smtClean="0"/>
              <a:t>1.10.2012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A0B4798-A520-4CDF-B675-DE6A33BCDB3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Zaoblený obdélník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Zaoblený obdélník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9AD33B7-9370-4371-BDE5-C3F8C912A722}" type="datetimeFigureOut">
              <a:rPr lang="cs-CZ" smtClean="0"/>
              <a:t>1.10.2012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A0B4798-A520-4CDF-B675-DE6A33BCDB3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9AD33B7-9370-4371-BDE5-C3F8C912A722}" type="datetimeFigureOut">
              <a:rPr lang="cs-CZ" smtClean="0"/>
              <a:t>1.10.2012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A0B4798-A520-4CDF-B675-DE6A33BCDB3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9AD33B7-9370-4371-BDE5-C3F8C912A722}" type="datetimeFigureOut">
              <a:rPr lang="cs-CZ" smtClean="0"/>
              <a:t>1.10.2012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A0B4798-A520-4CDF-B675-DE6A33BCDB3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9AD33B7-9370-4371-BDE5-C3F8C912A722}" type="datetimeFigureOut">
              <a:rPr lang="cs-CZ" smtClean="0"/>
              <a:t>1.10.2012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A0B4798-A520-4CDF-B675-DE6A33BCDB3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aoblený obdélník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9AD33B7-9370-4371-BDE5-C3F8C912A722}" type="datetimeFigureOut">
              <a:rPr lang="cs-CZ" smtClean="0"/>
              <a:t>1.10.2012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A0B4798-A520-4CDF-B675-DE6A33BCDB3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9AD33B7-9370-4371-BDE5-C3F8C912A722}" type="datetimeFigureOut">
              <a:rPr lang="cs-CZ" smtClean="0"/>
              <a:t>1.10.2012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A0B4798-A520-4CDF-B675-DE6A33BCDB3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aoblený obdélník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Obdélník s jedním zakulaceným rohem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9AD33B7-9370-4371-BDE5-C3F8C912A722}" type="datetimeFigureOut">
              <a:rPr lang="cs-CZ" smtClean="0"/>
              <a:t>1.10.2012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A0B4798-A520-4CDF-B675-DE6A33BCDB31}" type="slidenum">
              <a:rPr lang="cs-CZ" smtClean="0"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Kliknutím na ikonu přidáte obrázek.</a:t>
            </a:r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9AD33B7-9370-4371-BDE5-C3F8C912A722}" type="datetimeFigureOut">
              <a:rPr lang="cs-CZ" smtClean="0"/>
              <a:t>1.10.2012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A0B4798-A520-4CDF-B675-DE6A33BCDB3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9AD33B7-9370-4371-BDE5-C3F8C912A722}" type="datetimeFigureOut">
              <a:rPr lang="cs-CZ" smtClean="0"/>
              <a:t>1.10.2012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A0B4798-A520-4CDF-B675-DE6A33BCDB3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aoblený obdélník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Zaoblený obdélník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Zástupný symbol pro nadpis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59AD33B7-9370-4371-BDE5-C3F8C912A722}" type="datetimeFigureOut">
              <a:rPr lang="cs-CZ" smtClean="0"/>
              <a:t>1.10.2012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DA0B4798-A520-4CDF-B675-DE6A33BCDB31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983287914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4344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"/>
    </mc:Choice>
    <mc:Fallback xmlns="">
      <p:transition spd="slow" advClick="0" advTm="200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solidFill>
                  <a:srgbClr val="002060"/>
                </a:solidFill>
              </a:rPr>
              <a:t>Střídavý proud</a:t>
            </a:r>
            <a:endParaRPr lang="cs-CZ" dirty="0">
              <a:solidFill>
                <a:srgbClr val="00206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b="1" dirty="0" smtClean="0">
                <a:solidFill>
                  <a:schemeClr val="accent2">
                    <a:lumMod val="50000"/>
                  </a:schemeClr>
                </a:solidFill>
              </a:rPr>
              <a:t>Fázový posun a veličiny sinusového proudu a napětí </a:t>
            </a:r>
            <a:endParaRPr lang="cs-CZ" b="1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3961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395536" y="530352"/>
            <a:ext cx="4241778" cy="5994992"/>
          </a:xfrm>
        </p:spPr>
        <p:txBody>
          <a:bodyPr>
            <a:normAutofit/>
          </a:bodyPr>
          <a:lstStyle/>
          <a:p>
            <a:r>
              <a:rPr lang="cs-CZ" sz="1400" b="1" u="sng" dirty="0"/>
              <a:t>Úhel fázového posunu</a:t>
            </a:r>
          </a:p>
          <a:p>
            <a:pPr algn="just">
              <a:lnSpc>
                <a:spcPct val="150000"/>
              </a:lnSpc>
            </a:pPr>
            <a:r>
              <a:rPr lang="cs-CZ" sz="1200" dirty="0" smtClean="0"/>
              <a:t>Jestliže je </a:t>
            </a:r>
            <a:r>
              <a:rPr lang="cs-CZ" sz="1200" dirty="0"/>
              <a:t>počátek sinusového kmitu posunut o určitý úhel před časovým počátkem - 0, pak říkáme, že časový průběh </a:t>
            </a:r>
            <a:r>
              <a:rPr lang="cs-CZ" sz="1200" b="1" dirty="0"/>
              <a:t>předbíhá</a:t>
            </a:r>
            <a:r>
              <a:rPr lang="cs-CZ" sz="1200" dirty="0"/>
              <a:t> . Rovnice pro okamžitou hodnotu proudu má pak tvar, který je uveden na obrázku 3. </a:t>
            </a:r>
            <a:r>
              <a:rPr lang="cs-CZ" sz="1200" b="1" dirty="0"/>
              <a:t>Úhel, o který je kmit posunut se přičítá</a:t>
            </a:r>
            <a:r>
              <a:rPr lang="cs-CZ" sz="1200" dirty="0"/>
              <a:t>.</a:t>
            </a:r>
          </a:p>
          <a:p>
            <a:pPr algn="just">
              <a:lnSpc>
                <a:spcPct val="150000"/>
              </a:lnSpc>
            </a:pPr>
            <a:r>
              <a:rPr lang="cs-CZ" sz="1200" dirty="0" smtClean="0"/>
              <a:t>Je-li </a:t>
            </a:r>
            <a:r>
              <a:rPr lang="cs-CZ" sz="1200" dirty="0"/>
              <a:t>počátek sinusového kmitu posunut za časový počátek - 0, pak říkáme, že časový průběh se </a:t>
            </a:r>
            <a:r>
              <a:rPr lang="cs-CZ" sz="1200" b="1" dirty="0"/>
              <a:t>zpožďuje</a:t>
            </a:r>
            <a:r>
              <a:rPr lang="cs-CZ" sz="1200" dirty="0"/>
              <a:t>. Rovnice má pak tvar, který je opět uveden na obrázku 3. </a:t>
            </a:r>
            <a:r>
              <a:rPr lang="cs-CZ" sz="1200" b="1" dirty="0"/>
              <a:t>Úhel, o který je kmit posunut se odečítá</a:t>
            </a:r>
            <a:r>
              <a:rPr lang="cs-CZ" sz="1200" dirty="0"/>
              <a:t>.</a:t>
            </a:r>
          </a:p>
          <a:p>
            <a:pPr algn="just">
              <a:lnSpc>
                <a:spcPct val="150000"/>
              </a:lnSpc>
            </a:pPr>
            <a:r>
              <a:rPr lang="cs-CZ" sz="1200" dirty="0"/>
              <a:t>Pokud je počátek sinusového kmitu totožný s časovým počátkem, pak je samozřejmě úhel roven nule. Tyto vztahy platí i pro napětí a ostatní sinusové veličiny. Pro lepší pochopení této problematiky si uveďme následující příklad</a:t>
            </a:r>
            <a:r>
              <a:rPr lang="cs-CZ" sz="1200" dirty="0" smtClean="0"/>
              <a:t>:</a:t>
            </a:r>
            <a:endParaRPr lang="cs-CZ" sz="1200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644008" y="692696"/>
            <a:ext cx="4020985" cy="48245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79598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7874072" cy="5634952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cs-CZ" sz="1200" dirty="0"/>
              <a:t>Stanovte okamžitou hodnotu střídavého proudu s fázovým posunem v čase t = 80 mikrosekund, jestliže je maximální hodnota proudu </a:t>
            </a:r>
            <a:r>
              <a:rPr lang="cs-CZ" sz="1200" dirty="0" err="1"/>
              <a:t>I</a:t>
            </a:r>
            <a:r>
              <a:rPr lang="cs-CZ" sz="1200" baseline="-25000" dirty="0" err="1"/>
              <a:t>max</a:t>
            </a:r>
            <a:r>
              <a:rPr lang="cs-CZ" sz="1200" dirty="0"/>
              <a:t> = 20 miliampér, doba kmitu je T = 200 mikrosekund a fázový posun je -80 stupňů. </a:t>
            </a:r>
            <a:endParaRPr lang="en-US" sz="3400" dirty="0"/>
          </a:p>
          <a:p>
            <a:pPr algn="just">
              <a:lnSpc>
                <a:spcPct val="150000"/>
              </a:lnSpc>
            </a:pPr>
            <a:r>
              <a:rPr lang="cs-CZ" sz="1200" dirty="0" smtClean="0"/>
              <a:t>Protože </a:t>
            </a:r>
            <a:r>
              <a:rPr lang="cs-CZ" sz="1200" dirty="0"/>
              <a:t>je v tomto případě časový počátek zpožděn, použijeme druhou rovnici z </a:t>
            </a:r>
            <a:r>
              <a:rPr lang="cs-CZ" sz="1200" dirty="0" smtClean="0"/>
              <a:t>obrázku </a:t>
            </a:r>
            <a:r>
              <a:rPr lang="cs-CZ" sz="1200" dirty="0"/>
              <a:t>pro výpočet okamžité hodnoty a po číselném dosazení obdržíme</a:t>
            </a:r>
            <a:r>
              <a:rPr lang="cs-CZ" sz="1200" dirty="0" smtClean="0"/>
              <a:t>:</a:t>
            </a:r>
          </a:p>
          <a:p>
            <a:pPr marL="0" indent="0">
              <a:lnSpc>
                <a:spcPct val="250000"/>
              </a:lnSpc>
              <a:buNone/>
            </a:pPr>
            <a:r>
              <a:rPr lang="cs-CZ" sz="1200" b="1" dirty="0" smtClean="0"/>
              <a:t>frekvence</a:t>
            </a:r>
            <a:r>
              <a:rPr lang="cs-CZ" sz="1200" b="1" dirty="0"/>
              <a:t>: f = 1 / 200.10</a:t>
            </a:r>
            <a:r>
              <a:rPr lang="cs-CZ" sz="1200" b="1" baseline="30000" dirty="0"/>
              <a:t>-6</a:t>
            </a:r>
            <a:r>
              <a:rPr lang="cs-CZ" sz="1200" b="1" dirty="0"/>
              <a:t> = 5 000 Hz</a:t>
            </a:r>
          </a:p>
          <a:p>
            <a:pPr marL="0" indent="0">
              <a:lnSpc>
                <a:spcPct val="250000"/>
              </a:lnSpc>
              <a:buNone/>
            </a:pPr>
            <a:r>
              <a:rPr lang="cs-CZ" sz="1200" b="1" dirty="0"/>
              <a:t>úhel fázového posunu: úhel </a:t>
            </a:r>
            <a:r>
              <a:rPr lang="cs-CZ" sz="1200" b="1" baseline="-25000" dirty="0"/>
              <a:t>rad</a:t>
            </a:r>
            <a:r>
              <a:rPr lang="cs-CZ" sz="1200" b="1" dirty="0"/>
              <a:t> = 0,01745.80 = 1,396 rad</a:t>
            </a:r>
          </a:p>
          <a:p>
            <a:pPr marL="0" indent="0">
              <a:lnSpc>
                <a:spcPct val="250000"/>
              </a:lnSpc>
              <a:buNone/>
            </a:pPr>
            <a:r>
              <a:rPr lang="cs-CZ" sz="1200" b="1" dirty="0"/>
              <a:t>okamžitá hodnota proudu: i = 20.10</a:t>
            </a:r>
            <a:r>
              <a:rPr lang="cs-CZ" sz="1200" b="1" baseline="30000" dirty="0"/>
              <a:t>-3</a:t>
            </a:r>
            <a:r>
              <a:rPr lang="cs-CZ" sz="1200" b="1" dirty="0"/>
              <a:t>.sin(2.3,14.5 000. 80.10 </a:t>
            </a:r>
            <a:r>
              <a:rPr lang="cs-CZ" sz="1200" b="1" baseline="30000" dirty="0"/>
              <a:t>-6</a:t>
            </a:r>
            <a:r>
              <a:rPr lang="cs-CZ" sz="1200" b="1" dirty="0"/>
              <a:t> - 1,396) = </a:t>
            </a:r>
          </a:p>
          <a:p>
            <a:pPr marL="0" indent="0">
              <a:lnSpc>
                <a:spcPct val="250000"/>
              </a:lnSpc>
              <a:buNone/>
            </a:pPr>
            <a:r>
              <a:rPr lang="cs-CZ" sz="1200" b="1" dirty="0"/>
              <a:t>= 0,02 . sin(2,513 - 1,396) = 0,02 . sin(1,117) = 17,98 mA</a:t>
            </a:r>
          </a:p>
          <a:p>
            <a:pPr algn="just">
              <a:lnSpc>
                <a:spcPct val="150000"/>
              </a:lnSpc>
            </a:pPr>
            <a:endParaRPr lang="cs-CZ" sz="1200" dirty="0"/>
          </a:p>
          <a:p>
            <a:pPr marL="0" indent="0" algn="just">
              <a:lnSpc>
                <a:spcPct val="150000"/>
              </a:lnSpc>
              <a:buNone/>
            </a:pPr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2934393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5922984"/>
          </a:xfrm>
        </p:spPr>
        <p:txBody>
          <a:bodyPr>
            <a:normAutofit/>
          </a:bodyPr>
          <a:lstStyle/>
          <a:p>
            <a:r>
              <a:rPr lang="cs-CZ" sz="1200" b="1" dirty="0"/>
              <a:t>Veličiny střídavého sinusového proudu a napětí </a:t>
            </a:r>
          </a:p>
          <a:p>
            <a:pPr algn="just">
              <a:lnSpc>
                <a:spcPct val="150000"/>
              </a:lnSpc>
            </a:pPr>
            <a:r>
              <a:rPr lang="cs-CZ" sz="1300" dirty="0" smtClean="0"/>
              <a:t>Pro elektrotechnickou praxi není výhodné používat okamžité veličiny střídavého proudu a napětí.</a:t>
            </a:r>
          </a:p>
          <a:p>
            <a:pPr algn="just">
              <a:lnSpc>
                <a:spcPct val="150000"/>
              </a:lnSpc>
            </a:pPr>
            <a:r>
              <a:rPr lang="cs-CZ" sz="1300" dirty="0"/>
              <a:t>Pro elektrotechnickou praxi má největší význam efektivní hodnota. Tuto hodnotu ukazuje většina měřících přístrojů. Proto se při označení napětí </a:t>
            </a:r>
            <a:r>
              <a:rPr lang="cs-CZ" sz="1300" b="1" dirty="0"/>
              <a:t>U</a:t>
            </a:r>
            <a:r>
              <a:rPr lang="cs-CZ" sz="1300" dirty="0"/>
              <a:t> nebo proudu </a:t>
            </a:r>
            <a:r>
              <a:rPr lang="cs-CZ" sz="1300" b="1" dirty="0"/>
              <a:t>I</a:t>
            </a:r>
            <a:r>
              <a:rPr lang="cs-CZ" sz="1300" dirty="0"/>
              <a:t> již přímo rozumíme </a:t>
            </a:r>
            <a:r>
              <a:rPr lang="cs-CZ" sz="1300" b="1" dirty="0"/>
              <a:t>efektivní hodnotu</a:t>
            </a:r>
            <a:r>
              <a:rPr lang="cs-CZ" sz="1300" dirty="0"/>
              <a:t> dané veličiny.</a:t>
            </a:r>
          </a:p>
          <a:p>
            <a:pPr algn="just">
              <a:lnSpc>
                <a:spcPct val="150000"/>
              </a:lnSpc>
            </a:pPr>
            <a:r>
              <a:rPr lang="cs-CZ" sz="1300" dirty="0" smtClean="0"/>
              <a:t>Tato veličina vznikla při porovnáváním tepelných účinků </a:t>
            </a:r>
            <a:r>
              <a:rPr lang="cs-CZ" sz="1300" dirty="0"/>
              <a:t>střídavého proudu se stejnými účinky proudu stejnosměrného. </a:t>
            </a:r>
            <a:endParaRPr lang="cs-CZ" sz="1300" dirty="0" smtClean="0"/>
          </a:p>
          <a:p>
            <a:pPr algn="just">
              <a:lnSpc>
                <a:spcPct val="150000"/>
              </a:lnSpc>
            </a:pPr>
            <a:r>
              <a:rPr lang="cs-CZ" sz="1300" b="1" dirty="0" smtClean="0"/>
              <a:t>Střední hodnoty </a:t>
            </a:r>
            <a:r>
              <a:rPr lang="cs-CZ" sz="1300" dirty="0" smtClean="0"/>
              <a:t>proudů a napětí  byly získány  porovnáváním </a:t>
            </a:r>
            <a:r>
              <a:rPr lang="cs-CZ" sz="1300" dirty="0"/>
              <a:t>chemických </a:t>
            </a:r>
            <a:r>
              <a:rPr lang="cs-CZ" sz="1300" dirty="0" smtClean="0"/>
              <a:t>účinků. </a:t>
            </a:r>
            <a:endParaRPr lang="cs-CZ" sz="1300" dirty="0"/>
          </a:p>
          <a:p>
            <a:pPr marL="0" indent="0" algn="just">
              <a:lnSpc>
                <a:spcPct val="150000"/>
              </a:lnSpc>
              <a:buNone/>
            </a:pPr>
            <a:endParaRPr lang="en-US" sz="1100" dirty="0"/>
          </a:p>
          <a:p>
            <a:pPr marL="0" indent="0" algn="just">
              <a:lnSpc>
                <a:spcPct val="150000"/>
              </a:lnSpc>
              <a:buNone/>
            </a:pPr>
            <a:endParaRPr lang="en-US" sz="1100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692696"/>
            <a:ext cx="4114800" cy="5098504"/>
          </a:xfrm>
        </p:spPr>
      </p:pic>
    </p:spTree>
    <p:extLst>
      <p:ext uri="{BB962C8B-B14F-4D97-AF65-F5344CB8AC3E}">
        <p14:creationId xmlns:p14="http://schemas.microsoft.com/office/powerpoint/2010/main" val="4201347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8018088" cy="4389120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cs-CZ" sz="1300" b="1" dirty="0" smtClean="0"/>
              <a:t>Další </a:t>
            </a:r>
            <a:r>
              <a:rPr lang="cs-CZ" sz="1300" b="1" dirty="0"/>
              <a:t>příklady</a:t>
            </a:r>
            <a:r>
              <a:rPr lang="cs-CZ" sz="1300" b="1" dirty="0" smtClean="0"/>
              <a:t>:</a:t>
            </a:r>
          </a:p>
          <a:p>
            <a:pPr>
              <a:lnSpc>
                <a:spcPct val="80000"/>
              </a:lnSpc>
            </a:pPr>
            <a:endParaRPr lang="cs-CZ" sz="1300" b="1" dirty="0"/>
          </a:p>
          <a:p>
            <a:pPr marL="342900" indent="-342900" algn="just">
              <a:lnSpc>
                <a:spcPct val="150000"/>
              </a:lnSpc>
              <a:buFont typeface="+mj-lt"/>
              <a:buAutoNum type="arabicPeriod"/>
            </a:pPr>
            <a:r>
              <a:rPr lang="cs-CZ" sz="1400" dirty="0"/>
              <a:t>Stanovte okamžitou hodnotu proudu v čase 5 mikrosekund, jestliže </a:t>
            </a:r>
            <a:r>
              <a:rPr lang="cs-CZ" sz="1400" dirty="0" err="1"/>
              <a:t>I</a:t>
            </a:r>
            <a:r>
              <a:rPr lang="cs-CZ" sz="1400" baseline="-25000" dirty="0" err="1"/>
              <a:t>max</a:t>
            </a:r>
            <a:r>
              <a:rPr lang="cs-CZ" sz="1400" dirty="0"/>
              <a:t> = 8 mA a frekvence je 12 kHz a fázový posun je - 60 stupňů. </a:t>
            </a:r>
            <a:endParaRPr lang="cs-CZ" sz="1400" dirty="0" smtClean="0"/>
          </a:p>
          <a:p>
            <a:pPr marL="342900" indent="-342900" algn="just">
              <a:lnSpc>
                <a:spcPct val="150000"/>
              </a:lnSpc>
              <a:buFont typeface="+mj-lt"/>
              <a:buAutoNum type="arabicPeriod"/>
            </a:pPr>
            <a:r>
              <a:rPr lang="cs-CZ" sz="1400" dirty="0" smtClean="0"/>
              <a:t>Vypočtěte okamžitou hodnotu napětí, jestliže je jeho frekvence 50 Hz, maximální hodnota je 12 V a fázový posun je </a:t>
            </a:r>
            <a:r>
              <a:rPr lang="cs-CZ" sz="1600" dirty="0" smtClean="0">
                <a:sym typeface="Symbol"/>
              </a:rPr>
              <a:t></a:t>
            </a:r>
            <a:r>
              <a:rPr lang="cs-CZ" sz="1400" dirty="0" smtClean="0">
                <a:sym typeface="Symbol"/>
              </a:rPr>
              <a:t>/8 rad.</a:t>
            </a:r>
            <a:endParaRPr lang="cs-CZ" sz="1400" dirty="0" smtClean="0"/>
          </a:p>
          <a:p>
            <a:pPr marL="342900" indent="-342900" algn="just">
              <a:lnSpc>
                <a:spcPct val="150000"/>
              </a:lnSpc>
              <a:buFont typeface="+mj-lt"/>
              <a:buAutoNum type="arabicPeriod"/>
            </a:pPr>
            <a:r>
              <a:rPr lang="cs-CZ" sz="1400" dirty="0" smtClean="0"/>
              <a:t>Jaký </a:t>
            </a:r>
            <a:r>
              <a:rPr lang="cs-CZ" sz="1400" dirty="0"/>
              <a:t>je vztah mezi efektivní a střední hodnotou proudu a jaký vztah platí opačně</a:t>
            </a:r>
            <a:r>
              <a:rPr lang="cs-CZ" sz="1400" dirty="0" smtClean="0"/>
              <a:t>.</a:t>
            </a:r>
          </a:p>
          <a:p>
            <a:pPr marL="342900" indent="-342900" algn="just">
              <a:lnSpc>
                <a:spcPct val="150000"/>
              </a:lnSpc>
              <a:buFont typeface="+mj-lt"/>
              <a:buAutoNum type="arabicPeriod"/>
            </a:pPr>
            <a:r>
              <a:rPr lang="cs-CZ" sz="1400" dirty="0" smtClean="0"/>
              <a:t>Maximální </a:t>
            </a:r>
            <a:r>
              <a:rPr lang="cs-CZ" sz="1400" dirty="0"/>
              <a:t>hodnota proudu je 150 A. Zjistěte střední a efektivní hodnotu</a:t>
            </a:r>
            <a:r>
              <a:rPr lang="cs-CZ" sz="1400" dirty="0" smtClean="0"/>
              <a:t>.</a:t>
            </a:r>
          </a:p>
          <a:p>
            <a:pPr marL="342900" indent="-342900" algn="just">
              <a:lnSpc>
                <a:spcPct val="150000"/>
              </a:lnSpc>
              <a:buFont typeface="+mj-lt"/>
              <a:buAutoNum type="arabicPeriod"/>
            </a:pPr>
            <a:r>
              <a:rPr lang="cs-CZ" sz="1400" dirty="0" smtClean="0"/>
              <a:t>Zjistěte efektivní a maximální hodnotu síťového napětí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1636101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3429000"/>
            <a:ext cx="8183880" cy="1627624"/>
          </a:xfrm>
        </p:spPr>
        <p:txBody>
          <a:bodyPr>
            <a:noAutofit/>
          </a:bodyPr>
          <a:lstStyle/>
          <a:p>
            <a:pPr algn="ctr"/>
            <a:r>
              <a:rPr lang="cs-CZ" sz="2400" dirty="0" smtClean="0"/>
              <a:t/>
            </a:r>
            <a:br>
              <a:rPr lang="cs-CZ" sz="2400" dirty="0" smtClean="0"/>
            </a:br>
            <a:r>
              <a:rPr lang="cs-CZ" sz="2400" dirty="0" smtClean="0"/>
              <a:t/>
            </a:r>
            <a:br>
              <a:rPr lang="cs-CZ" sz="2400" dirty="0" smtClean="0"/>
            </a:br>
            <a:r>
              <a:rPr lang="cs-CZ" sz="2400" dirty="0"/>
              <a:t>CITACE</a:t>
            </a:r>
            <a:br>
              <a:rPr lang="cs-CZ" sz="2400" dirty="0"/>
            </a:br>
            <a:r>
              <a:rPr lang="cs-CZ" sz="2400" dirty="0"/>
              <a:t>ANTONÍN BLAHOVEC. </a:t>
            </a:r>
            <a:r>
              <a:rPr lang="cs-CZ" sz="2400" i="1" dirty="0" smtClean="0"/>
              <a:t>Elektrotechnika 2</a:t>
            </a:r>
            <a:r>
              <a:rPr lang="cs-CZ" sz="2400" dirty="0" smtClean="0"/>
              <a:t>: </a:t>
            </a:r>
            <a:r>
              <a:rPr lang="cs-CZ" sz="2400" i="1" dirty="0" smtClean="0"/>
              <a:t>Pro SOŠ a SOU Podnázev</a:t>
            </a:r>
            <a:r>
              <a:rPr lang="cs-CZ" sz="2400" dirty="0" smtClean="0"/>
              <a:t>. Praha: Informatorium., 2010. ISBN 978-80-7333-043-9. 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620688"/>
            <a:ext cx="8183880" cy="2448272"/>
          </a:xfrm>
        </p:spPr>
        <p:txBody>
          <a:bodyPr>
            <a:normAutofit fontScale="85000" lnSpcReduction="10000"/>
          </a:bodyPr>
          <a:lstStyle/>
          <a:p>
            <a:pPr marL="0" indent="0" algn="ctr">
              <a:buNone/>
            </a:pPr>
            <a:r>
              <a:rPr lang="cs-CZ" sz="2400" dirty="0" smtClean="0"/>
              <a:t>ANOTACE</a:t>
            </a:r>
          </a:p>
          <a:p>
            <a:pPr algn="just"/>
            <a:r>
              <a:rPr lang="cs-CZ" sz="2400" dirty="0" smtClean="0"/>
              <a:t>Materiál lze použít při výuce elektrotechniky pro její část, která se zabývá základními poznatky střídavých proudů.</a:t>
            </a:r>
          </a:p>
          <a:p>
            <a:pPr algn="just"/>
            <a:r>
              <a:rPr lang="cs-CZ" sz="2400" dirty="0" smtClean="0"/>
              <a:t>V první části jsou teoretické základy probírané látky a na konci jsou příklady, které žáci vypracují samostatně nebo je možné je využít při zkoušení jednotlivců za použití interaktivní tabule.</a:t>
            </a:r>
          </a:p>
          <a:p>
            <a:pPr algn="just"/>
            <a:r>
              <a:rPr lang="cs-CZ" sz="2400" dirty="0" smtClean="0"/>
              <a:t>Předpokládaný čas 45 min.</a:t>
            </a:r>
          </a:p>
          <a:p>
            <a:endParaRPr lang="cs-CZ" sz="2400" dirty="0" smtClean="0"/>
          </a:p>
        </p:txBody>
      </p:sp>
    </p:spTree>
    <p:extLst>
      <p:ext uri="{BB962C8B-B14F-4D97-AF65-F5344CB8AC3E}">
        <p14:creationId xmlns:p14="http://schemas.microsoft.com/office/powerpoint/2010/main" val="4232892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"/>
    </mc:Choice>
    <mc:Fallback xmlns="">
      <p:transition spd="slow" advClick="0" advTm="2000"/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spekt">
  <a:themeElements>
    <a:clrScheme name="Aspek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Aspekt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spek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649</TotalTime>
  <Words>409</Words>
  <Application>Microsoft Office PowerPoint</Application>
  <PresentationFormat>Předvádění na obrazovce (4:3)</PresentationFormat>
  <Paragraphs>35</Paragraphs>
  <Slides>7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Aspekt</vt:lpstr>
      <vt:lpstr>Prezentace aplikace PowerPoint</vt:lpstr>
      <vt:lpstr>Střídavý proud</vt:lpstr>
      <vt:lpstr>Prezentace aplikace PowerPoint</vt:lpstr>
      <vt:lpstr>Prezentace aplikace PowerPoint</vt:lpstr>
      <vt:lpstr>Prezentace aplikace PowerPoint</vt:lpstr>
      <vt:lpstr>Prezentace aplikace PowerPoint</vt:lpstr>
      <vt:lpstr>  CITACE ANTONÍN BLAHOVEC. Elektrotechnika 2: Pro SOŠ a SOU Podnázev. Praha: Informatorium., 2010. ISBN 978-80-7333-043-9.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Sérioparalelní zapojení rezistorů</dc:title>
  <dc:creator>Windows User</dc:creator>
  <cp:lastModifiedBy>Windows User</cp:lastModifiedBy>
  <cp:revision>67</cp:revision>
  <dcterms:created xsi:type="dcterms:W3CDTF">2012-04-15T15:58:10Z</dcterms:created>
  <dcterms:modified xsi:type="dcterms:W3CDTF">2012-10-01T18:25:26Z</dcterms:modified>
</cp:coreProperties>
</file>