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66" r:id="rId2"/>
    <p:sldId id="256" r:id="rId3"/>
    <p:sldId id="269" r:id="rId4"/>
    <p:sldId id="270" r:id="rId5"/>
    <p:sldId id="271" r:id="rId6"/>
    <p:sldId id="272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8" autoAdjust="0"/>
    <p:restoredTop sz="94610" autoAdjust="0"/>
  </p:normalViewPr>
  <p:slideViewPr>
    <p:cSldViewPr>
      <p:cViewPr varScale="1">
        <p:scale>
          <a:sx n="88" d="100"/>
          <a:sy n="88" d="100"/>
        </p:scale>
        <p:origin x="-1464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400" baseline="0" dirty="0" smtClean="0"/>
            <a:t>Podpora výuky v technických oborech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S0Š Net Office, spol. s </a:t>
          </a:r>
          <a:r>
            <a:rPr lang="cs-CZ" sz="1400" dirty="0" err="1" smtClean="0"/>
            <a:t>r.o</a:t>
          </a:r>
          <a:r>
            <a:rPr lang="cs-CZ" sz="1400" dirty="0" smtClean="0"/>
            <a:t>, Orlová 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400" dirty="0" smtClean="0"/>
            <a:t>Ing. Oldřich </a:t>
          </a:r>
          <a:r>
            <a:rPr lang="cs-CZ" sz="1400" dirty="0" err="1" smtClean="0"/>
            <a:t>Vavříček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400" dirty="0" smtClean="0"/>
            <a:t>Základy elektrotechniky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1400" dirty="0" smtClean="0"/>
            <a:t>CZ.1.07/1.5.00/34.0458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F4AF88E-C463-4F7A-9223-59CEF0195A5F}" type="presOf" srcId="{D1B46980-6531-4606-95E6-44980827E919}" destId="{2BE915AB-18AA-4053-B92C-3BFC9ED204BB}" srcOrd="1" destOrd="0" presId="urn:microsoft.com/office/officeart/2005/8/layout/target3"/>
    <dgm:cxn modelId="{8D24796F-0C6A-4B06-A846-82D435D2FF2C}" type="presOf" srcId="{D8197B8C-B260-4A16-BDF4-0947B075E274}" destId="{5A5FFA88-C948-4069-8E93-59FA12366E83}" srcOrd="1" destOrd="0" presId="urn:microsoft.com/office/officeart/2005/8/layout/target3"/>
    <dgm:cxn modelId="{FF7B5152-F67E-4313-8C26-621230D80392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A03062B-8E93-4796-A07D-E7CBC0409D4E}" type="presOf" srcId="{B651F6E3-6281-48DB-9319-2AEAFDAE7572}" destId="{619D679B-A015-4ECF-8348-D1034C574F40}" srcOrd="0" destOrd="0" presId="urn:microsoft.com/office/officeart/2005/8/layout/target3"/>
    <dgm:cxn modelId="{7A11F524-7E9C-4CEE-BA6D-55B8E61D4C11}" type="presOf" srcId="{4C35D32F-0EAB-4CD7-82EE-45574DC2A586}" destId="{8BEBB6EC-1DAA-4CAC-8A25-BC0FCBD5DBD5}" srcOrd="0" destOrd="0" presId="urn:microsoft.com/office/officeart/2005/8/layout/target3"/>
    <dgm:cxn modelId="{C66C8768-0444-4E6B-9CC4-FFD83E870C7C}" type="presOf" srcId="{D8197B8C-B260-4A16-BDF4-0947B075E274}" destId="{25B08C86-7E15-44DC-BE7F-FFB55DD49D12}" srcOrd="0" destOrd="0" presId="urn:microsoft.com/office/officeart/2005/8/layout/target3"/>
    <dgm:cxn modelId="{C573EF95-9A39-4C86-A6FC-23E7A9526923}" type="presOf" srcId="{757F3AB3-0718-4624-B441-E567A8F0AB56}" destId="{333A1088-737F-45CB-B68E-254E46348037}" srcOrd="0" destOrd="0" presId="urn:microsoft.com/office/officeart/2005/8/layout/target3"/>
    <dgm:cxn modelId="{D7A6CA3B-5FE0-4E56-8A4B-A01677C64A47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FA22600-5EF5-46F9-9D54-CC9C457EBAB3}" type="presOf" srcId="{D1D4F407-5343-4D3F-B5B9-D407B03CAEB4}" destId="{AED2198E-93D5-4001-81B4-73124B309672}" srcOrd="1" destOrd="0" presId="urn:microsoft.com/office/officeart/2005/8/layout/target3"/>
    <dgm:cxn modelId="{F202CC85-DC0B-49D0-8041-F495A7D5F6F7}" type="presOf" srcId="{B651F6E3-6281-48DB-9319-2AEAFDAE7572}" destId="{6BB5E863-4638-4E1D-BFDE-399D028AC4ED}" srcOrd="1" destOrd="0" presId="urn:microsoft.com/office/officeart/2005/8/layout/target3"/>
    <dgm:cxn modelId="{A9EAE12B-042A-4591-80D9-54D7A1D6EB18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F640DFD-A33A-4E69-802C-CD321A0F5EE0}" type="presParOf" srcId="{333A1088-737F-45CB-B68E-254E46348037}" destId="{F5ABB229-8D3B-4694-996A-96F23CF14429}" srcOrd="0" destOrd="0" presId="urn:microsoft.com/office/officeart/2005/8/layout/target3"/>
    <dgm:cxn modelId="{3A631F1F-18D3-4C00-84FF-7B213FF9AE44}" type="presParOf" srcId="{333A1088-737F-45CB-B68E-254E46348037}" destId="{F41139FD-01EE-4571-8B17-4FB00FC51163}" srcOrd="1" destOrd="0" presId="urn:microsoft.com/office/officeart/2005/8/layout/target3"/>
    <dgm:cxn modelId="{693A73CA-C0DF-4F95-94C1-52854AFD4B8C}" type="presParOf" srcId="{333A1088-737F-45CB-B68E-254E46348037}" destId="{D005CE8C-CC26-4C3E-AC11-E15060ECD759}" srcOrd="2" destOrd="0" presId="urn:microsoft.com/office/officeart/2005/8/layout/target3"/>
    <dgm:cxn modelId="{10886728-3051-4070-8D20-E7246372A932}" type="presParOf" srcId="{333A1088-737F-45CB-B68E-254E46348037}" destId="{2C702D82-9B77-49B7-9568-BB8EB47C3372}" srcOrd="3" destOrd="0" presId="urn:microsoft.com/office/officeart/2005/8/layout/target3"/>
    <dgm:cxn modelId="{EF603FE4-C982-44DD-B37B-207C176E43A8}" type="presParOf" srcId="{333A1088-737F-45CB-B68E-254E46348037}" destId="{A52A0455-90FF-4808-ABD0-F02540D31D5A}" srcOrd="4" destOrd="0" presId="urn:microsoft.com/office/officeart/2005/8/layout/target3"/>
    <dgm:cxn modelId="{8CCC8AEA-4736-46B3-84A6-390E722ECEF6}" type="presParOf" srcId="{333A1088-737F-45CB-B68E-254E46348037}" destId="{6140AFEC-043D-4C43-A2F9-D0F5331DF3A3}" srcOrd="5" destOrd="0" presId="urn:microsoft.com/office/officeart/2005/8/layout/target3"/>
    <dgm:cxn modelId="{C64B9EBE-00B7-410F-ABC3-CBCF3FC99E50}" type="presParOf" srcId="{333A1088-737F-45CB-B68E-254E46348037}" destId="{9358AC05-5D7D-4327-9F80-1AD486AEA664}" srcOrd="6" destOrd="0" presId="urn:microsoft.com/office/officeart/2005/8/layout/target3"/>
    <dgm:cxn modelId="{EAF64A00-78BA-459B-A8B0-E733CB5EA251}" type="presParOf" srcId="{333A1088-737F-45CB-B68E-254E46348037}" destId="{313FC574-E1CD-4FB4-B054-0B805CE0447D}" srcOrd="7" destOrd="0" presId="urn:microsoft.com/office/officeart/2005/8/layout/target3"/>
    <dgm:cxn modelId="{FD289A2C-2EAB-4AE5-A103-A6CD32FB8A69}" type="presParOf" srcId="{333A1088-737F-45CB-B68E-254E46348037}" destId="{619D679B-A015-4ECF-8348-D1034C574F40}" srcOrd="8" destOrd="0" presId="urn:microsoft.com/office/officeart/2005/8/layout/target3"/>
    <dgm:cxn modelId="{F3B99114-CAB0-40D2-AC7B-7A9C71D39504}" type="presParOf" srcId="{333A1088-737F-45CB-B68E-254E46348037}" destId="{322283A8-4A27-4CDA-BAE3-F381106A9174}" srcOrd="9" destOrd="0" presId="urn:microsoft.com/office/officeart/2005/8/layout/target3"/>
    <dgm:cxn modelId="{AAF2D842-5F1D-4229-A4E6-4546DB99FE41}" type="presParOf" srcId="{333A1088-737F-45CB-B68E-254E46348037}" destId="{FFC9F71D-1B4F-4AD9-A4A6-86ADEFC8AF5C}" srcOrd="10" destOrd="0" presId="urn:microsoft.com/office/officeart/2005/8/layout/target3"/>
    <dgm:cxn modelId="{714CA577-6C9C-4DA7-8953-5133F38A6E12}" type="presParOf" srcId="{333A1088-737F-45CB-B68E-254E46348037}" destId="{25B08C86-7E15-44DC-BE7F-FFB55DD49D12}" srcOrd="11" destOrd="0" presId="urn:microsoft.com/office/officeart/2005/8/layout/target3"/>
    <dgm:cxn modelId="{8D1CC059-25DF-45CB-9E9C-B43F3555EDF0}" type="presParOf" srcId="{333A1088-737F-45CB-B68E-254E46348037}" destId="{76644BE8-9D7C-4C09-B250-3D10AF48CBB7}" srcOrd="12" destOrd="0" presId="urn:microsoft.com/office/officeart/2005/8/layout/target3"/>
    <dgm:cxn modelId="{25AF4D0D-717B-4B1A-BC04-5C0591BDEDD9}" type="presParOf" srcId="{333A1088-737F-45CB-B68E-254E46348037}" destId="{EE85B701-7295-41C0-BA7A-34D3756A2AE6}" srcOrd="13" destOrd="0" presId="urn:microsoft.com/office/officeart/2005/8/layout/target3"/>
    <dgm:cxn modelId="{CF3D21C7-B530-4C0A-B93F-9A99EBFB3317}" type="presParOf" srcId="{333A1088-737F-45CB-B68E-254E46348037}" destId="{8BEBB6EC-1DAA-4CAC-8A25-BC0FCBD5DBD5}" srcOrd="14" destOrd="0" presId="urn:microsoft.com/office/officeart/2005/8/layout/target3"/>
    <dgm:cxn modelId="{4B1131CD-6426-4629-A74C-1F35CBC5DE83}" type="presParOf" srcId="{333A1088-737F-45CB-B68E-254E46348037}" destId="{AED2198E-93D5-4001-81B4-73124B309672}" srcOrd="15" destOrd="0" presId="urn:microsoft.com/office/officeart/2005/8/layout/target3"/>
    <dgm:cxn modelId="{27FDCD68-A84C-4DD5-951D-05F04113A459}" type="presParOf" srcId="{333A1088-737F-45CB-B68E-254E46348037}" destId="{2BE915AB-18AA-4053-B92C-3BFC9ED204BB}" srcOrd="16" destOrd="0" presId="urn:microsoft.com/office/officeart/2005/8/layout/target3"/>
    <dgm:cxn modelId="{C4A272E9-3075-4823-9C12-DCC4F704DB41}" type="presParOf" srcId="{333A1088-737F-45CB-B68E-254E46348037}" destId="{6BB5E863-4638-4E1D-BFDE-399D028AC4ED}" srcOrd="17" destOrd="0" presId="urn:microsoft.com/office/officeart/2005/8/layout/target3"/>
    <dgm:cxn modelId="{6E37BC14-3516-4D59-BD98-52F1E7B6EE75}" type="presParOf" srcId="{333A1088-737F-45CB-B68E-254E46348037}" destId="{5A5FFA88-C948-4069-8E93-59FA12366E83}" srcOrd="18" destOrd="0" presId="urn:microsoft.com/office/officeart/2005/8/layout/target3"/>
    <dgm:cxn modelId="{FDC19122-DB35-4A63-B4FD-5BBD011673B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S0Š Net Office, spol. s </a:t>
          </a:r>
          <a:r>
            <a:rPr lang="cs-CZ" sz="1400" kern="1200" dirty="0" err="1" smtClean="0"/>
            <a:t>r.o</a:t>
          </a:r>
          <a:r>
            <a:rPr lang="cs-CZ" sz="1400" kern="1200" dirty="0" smtClean="0"/>
            <a:t>, Orlová Lutyně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400" kern="1200" dirty="0" smtClean="0"/>
            <a:t>Ing. Oldřich </a:t>
          </a:r>
          <a:r>
            <a:rPr lang="cs-CZ" sz="1400" kern="1200" dirty="0" err="1" smtClean="0"/>
            <a:t>Vavříček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400" kern="1200" baseline="0" dirty="0" smtClean="0"/>
            <a:t>Podpora výuky v technických oborech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400" kern="1200" dirty="0" smtClean="0"/>
            <a:t>Základy elektrotechniky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1400" kern="1200" dirty="0" smtClean="0"/>
            <a:t>CZ.1.07/1.5.00/34.0458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709D80-20E3-41E3-A8A7-CEE83C687D7A}" type="datetimeFigureOut">
              <a:rPr lang="cs-CZ" smtClean="0"/>
              <a:t>8.10.2012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88219D-EEDD-4B9D-8C17-D32F68FDEF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43046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8.10.2012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8.10.2012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8.10.2012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8.10.2012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9AD33B7-9370-4371-BDE5-C3F8C912A722}" type="datetimeFigureOut">
              <a:rPr lang="cs-CZ" smtClean="0"/>
              <a:t>8.10.2012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8328791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344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Střídavý proud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>
                <a:solidFill>
                  <a:schemeClr val="accent2">
                    <a:lumMod val="50000"/>
                  </a:schemeClr>
                </a:solidFill>
              </a:rPr>
              <a:t>Fázory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 – základní operace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3961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5536" y="530352"/>
            <a:ext cx="3816424" cy="5634952"/>
          </a:xfrm>
        </p:spPr>
        <p:txBody>
          <a:bodyPr>
            <a:normAutofit/>
          </a:bodyPr>
          <a:lstStyle/>
          <a:p>
            <a:r>
              <a:rPr lang="cs-CZ" sz="1400" b="1" dirty="0"/>
              <a:t>Pojem </a:t>
            </a:r>
            <a:r>
              <a:rPr lang="cs-CZ" sz="1400" b="1" dirty="0" err="1"/>
              <a:t>fázoru</a:t>
            </a:r>
            <a:endParaRPr lang="cs-CZ" sz="1400" b="1" dirty="0"/>
          </a:p>
          <a:p>
            <a:pPr algn="just">
              <a:lnSpc>
                <a:spcPct val="150000"/>
              </a:lnSpc>
            </a:pPr>
            <a:r>
              <a:rPr lang="cs-CZ" sz="1200" dirty="0"/>
              <a:t>Okamžité hodnoty střídavých sinusových veličin jsou vlastně průmětem úsečky do osy y, přičemž počáteční úhel je mezi osou x a počáteční polohou úsečky. Délku úsečky - </a:t>
            </a:r>
            <a:r>
              <a:rPr lang="cs-CZ" sz="1200" b="1" dirty="0"/>
              <a:t>maximální hodnotu</a:t>
            </a:r>
            <a:r>
              <a:rPr lang="cs-CZ" sz="1200" dirty="0"/>
              <a:t>, označujeme jako </a:t>
            </a:r>
            <a:r>
              <a:rPr lang="cs-CZ" sz="1200" b="1" dirty="0"/>
              <a:t>amplitudu</a:t>
            </a:r>
            <a:r>
              <a:rPr lang="cs-CZ" sz="1200" dirty="0"/>
              <a:t> a </a:t>
            </a:r>
            <a:r>
              <a:rPr lang="cs-CZ" sz="1200" b="1" dirty="0"/>
              <a:t>úhel</a:t>
            </a:r>
            <a:r>
              <a:rPr lang="cs-CZ" sz="1200" dirty="0"/>
              <a:t>, který svírá na počátku otáčení s osou x nazýváme </a:t>
            </a:r>
            <a:r>
              <a:rPr lang="cs-CZ" sz="1200" b="1" dirty="0"/>
              <a:t>počáteční fází</a:t>
            </a:r>
            <a:r>
              <a:rPr lang="cs-CZ" sz="1200" dirty="0"/>
              <a:t>.</a:t>
            </a:r>
          </a:p>
          <a:p>
            <a:pPr algn="just">
              <a:lnSpc>
                <a:spcPct val="150000"/>
              </a:lnSpc>
            </a:pPr>
            <a:r>
              <a:rPr lang="cs-CZ" sz="1200" b="1" dirty="0"/>
              <a:t>Kladný směr</a:t>
            </a:r>
            <a:r>
              <a:rPr lang="cs-CZ" sz="1200" dirty="0"/>
              <a:t> otáčení je </a:t>
            </a:r>
            <a:r>
              <a:rPr lang="cs-CZ" sz="1200" b="1" dirty="0"/>
              <a:t>proti směru</a:t>
            </a:r>
            <a:r>
              <a:rPr lang="cs-CZ" sz="1200" dirty="0"/>
              <a:t> hodinových ručiček. Poloha rotující úsečky v rovině je tedy jednoznačně určena </a:t>
            </a:r>
            <a:r>
              <a:rPr lang="cs-CZ" sz="1200" b="1" dirty="0"/>
              <a:t>amplitudou a fází</a:t>
            </a:r>
            <a:r>
              <a:rPr lang="cs-CZ" sz="1200" dirty="0"/>
              <a:t>. Tuto veličinu pak nazýváme </a:t>
            </a:r>
            <a:r>
              <a:rPr lang="cs-CZ" sz="1200" b="1" dirty="0" err="1"/>
              <a:t>fázorem</a:t>
            </a:r>
            <a:r>
              <a:rPr lang="cs-CZ" sz="1200" dirty="0"/>
              <a:t> nebo také ve starší literatuře </a:t>
            </a:r>
            <a:r>
              <a:rPr lang="cs-CZ" sz="1200" b="1" dirty="0"/>
              <a:t>časovým vektorem</a:t>
            </a:r>
            <a:r>
              <a:rPr lang="cs-CZ" sz="1200" dirty="0"/>
              <a:t>. Všechny vztahy jsou naznačeny na </a:t>
            </a:r>
            <a:r>
              <a:rPr lang="cs-CZ" sz="1200" dirty="0" smtClean="0"/>
              <a:t>obrázku.</a:t>
            </a:r>
            <a:r>
              <a:rPr lang="cs-CZ" sz="1200" dirty="0"/>
              <a:t> </a:t>
            </a:r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756694"/>
            <a:ext cx="4474840" cy="4511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79598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7874072" cy="563495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1200" dirty="0"/>
              <a:t>Této skutečnosti využíváme v praxi při sčítání, odčítání sinusových veličin, které ale </a:t>
            </a:r>
            <a:r>
              <a:rPr lang="cs-CZ" sz="1200" b="1" dirty="0"/>
              <a:t>musí mít stejnou frekvenci</a:t>
            </a:r>
            <a:r>
              <a:rPr lang="cs-CZ" sz="1200" dirty="0"/>
              <a:t>. Sčítání nebo odčítání </a:t>
            </a:r>
            <a:r>
              <a:rPr lang="cs-CZ" sz="1200" dirty="0" err="1"/>
              <a:t>fázorů</a:t>
            </a:r>
            <a:r>
              <a:rPr lang="cs-CZ" sz="1200" dirty="0"/>
              <a:t> lze provádět buď matematicky nebo geometricky. Při těchto operacích pracujeme většinou s efektivními hodnotami. Dále je možné využít toho, že jednotlivé </a:t>
            </a:r>
            <a:r>
              <a:rPr lang="cs-CZ" sz="1200" dirty="0" err="1"/>
              <a:t>fázory</a:t>
            </a:r>
            <a:r>
              <a:rPr lang="cs-CZ" sz="1200" dirty="0"/>
              <a:t> lze rozložit do osy x a y.</a:t>
            </a:r>
          </a:p>
          <a:p>
            <a:pPr>
              <a:lnSpc>
                <a:spcPct val="150000"/>
              </a:lnSpc>
            </a:pPr>
            <a:r>
              <a:rPr lang="cs-CZ" sz="1200" dirty="0"/>
              <a:t>Z uvedeného obrázku je vidět, že při sčítání jednotlivých </a:t>
            </a:r>
            <a:r>
              <a:rPr lang="cs-CZ" sz="1200" dirty="0" err="1"/>
              <a:t>fázorů</a:t>
            </a:r>
            <a:r>
              <a:rPr lang="cs-CZ" sz="1200" dirty="0"/>
              <a:t>, které spolu svírají úhel 90 stupňů, můžeme výsledný </a:t>
            </a:r>
            <a:r>
              <a:rPr lang="cs-CZ" sz="1200" dirty="0" err="1"/>
              <a:t>fázor</a:t>
            </a:r>
            <a:r>
              <a:rPr lang="cs-CZ" sz="1200" dirty="0"/>
              <a:t> vypočítat použitím Pythagorovy věty. Jestliže svírají jiný úhel, použijeme větu kosinovou. Uvedené vztahy platí pro všechny sinusové veličiny - napětí, proud, magnetický tok.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2934393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>
              <a:xfrm>
                <a:off x="514352" y="530352"/>
                <a:ext cx="3931920" cy="5922984"/>
              </a:xfrm>
            </p:spPr>
            <p:txBody>
              <a:bodyPr>
                <a:normAutofit/>
              </a:bodyPr>
              <a:lstStyle/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cs-CZ" sz="1400" b="1" dirty="0" smtClean="0"/>
                  <a:t>Příklad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cs-CZ" sz="1200" dirty="0" err="1" smtClean="0"/>
                  <a:t>Fázory</a:t>
                </a:r>
                <a:r>
                  <a:rPr lang="cs-CZ" sz="1200" dirty="0" smtClean="0"/>
                  <a:t> </a:t>
                </a:r>
                <a:r>
                  <a:rPr lang="cs-CZ" sz="1200" dirty="0"/>
                  <a:t>napětí </a:t>
                </a:r>
                <a:r>
                  <a:rPr lang="cs-CZ" sz="1200" b="1" dirty="0"/>
                  <a:t>U</a:t>
                </a:r>
                <a:r>
                  <a:rPr lang="cs-CZ" sz="1200" b="1" baseline="-25000" dirty="0"/>
                  <a:t>1</a:t>
                </a:r>
                <a:r>
                  <a:rPr lang="cs-CZ" sz="1200" dirty="0"/>
                  <a:t> a </a:t>
                </a:r>
                <a:r>
                  <a:rPr lang="cs-CZ" sz="1200" b="1" dirty="0"/>
                  <a:t>U</a:t>
                </a:r>
                <a:r>
                  <a:rPr lang="cs-CZ" sz="1200" b="1" baseline="-25000" dirty="0"/>
                  <a:t>2</a:t>
                </a:r>
                <a:r>
                  <a:rPr lang="cs-CZ" sz="1200" dirty="0"/>
                  <a:t> </a:t>
                </a:r>
                <a:r>
                  <a:rPr lang="cs-CZ" sz="1200" dirty="0" smtClean="0"/>
                  <a:t>mají </a:t>
                </a:r>
                <a:r>
                  <a:rPr lang="cs-CZ" sz="1200" dirty="0"/>
                  <a:t>velikost 100 V </a:t>
                </a:r>
                <a:r>
                  <a:rPr lang="cs-CZ" sz="1200" dirty="0" smtClean="0"/>
                  <a:t>a 150 V. </a:t>
                </a:r>
                <a:r>
                  <a:rPr lang="cs-CZ" sz="1200" dirty="0">
                    <a:sym typeface="Symbol"/>
                  </a:rPr>
                  <a:t>Určete </a:t>
                </a:r>
                <a:r>
                  <a:rPr lang="cs-CZ" sz="1200" dirty="0" smtClean="0">
                    <a:sym typeface="Symbol"/>
                  </a:rPr>
                  <a:t>výpočtem i graficky výsledné napětí, jestliže o</a:t>
                </a:r>
                <a:r>
                  <a:rPr lang="cs-CZ" sz="1200" dirty="0" smtClean="0"/>
                  <a:t>bě napětí mají stejnou frekvenci a svírají spolu úhel:</a:t>
                </a:r>
              </a:p>
              <a:p>
                <a:pPr algn="just">
                  <a:lnSpc>
                    <a:spcPct val="150000"/>
                  </a:lnSpc>
                  <a:buFont typeface="+mj-lt"/>
                  <a:buAutoNum type="arabicPeriod"/>
                </a:pPr>
                <a:r>
                  <a:rPr lang="cs-CZ" sz="1200" dirty="0"/>
                  <a:t>9</a:t>
                </a:r>
                <a:r>
                  <a:rPr lang="cs-CZ" sz="1200" dirty="0" smtClean="0"/>
                  <a:t>0</a:t>
                </a:r>
                <a:r>
                  <a:rPr lang="cs-CZ" sz="1200" dirty="0" smtClean="0">
                    <a:sym typeface="Symbol"/>
                  </a:rPr>
                  <a:t></a:t>
                </a:r>
              </a:p>
              <a:p>
                <a:pPr algn="just">
                  <a:lnSpc>
                    <a:spcPct val="150000"/>
                  </a:lnSpc>
                  <a:buFont typeface="+mj-lt"/>
                  <a:buAutoNum type="arabicPeriod"/>
                </a:pPr>
                <a:r>
                  <a:rPr lang="cs-CZ" sz="1200" dirty="0">
                    <a:sym typeface="Symbol"/>
                  </a:rPr>
                  <a:t>6</a:t>
                </a:r>
                <a:r>
                  <a:rPr lang="cs-CZ" sz="1200" dirty="0" smtClean="0">
                    <a:sym typeface="Symbol"/>
                  </a:rPr>
                  <a:t>0</a:t>
                </a:r>
                <a:r>
                  <a:rPr lang="cs-CZ" sz="1200" dirty="0">
                    <a:sym typeface="Symbol"/>
                  </a:rPr>
                  <a:t></a:t>
                </a:r>
              </a:p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cs-CZ" sz="1200" dirty="0" smtClean="0"/>
                  <a:t>V prvním případě použijeme Pythagorovu větu:</a:t>
                </a:r>
              </a:p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1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1200" b="0" i="1" smtClean="0">
                              <a:latin typeface="Cambria Math"/>
                            </a:rPr>
                            <m:t>𝑈</m:t>
                          </m:r>
                        </m:e>
                        <m:sub>
                          <m:r>
                            <a:rPr lang="cs-CZ" sz="1200" b="0" i="1" smtClean="0">
                              <a:latin typeface="Cambria Math"/>
                            </a:rPr>
                            <m:t>12</m:t>
                          </m:r>
                        </m:sub>
                      </m:sSub>
                      <m:r>
                        <a:rPr lang="cs-CZ" sz="1200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1200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1200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sSubSup>
                                <m:sSubSupPr>
                                  <m:ctrlPr>
                                    <a:rPr lang="cs-CZ" sz="1200" b="0" i="1" smtClean="0">
                                      <a:latin typeface="Cambria Math"/>
                                    </a:rPr>
                                  </m:ctrlPr>
                                </m:sSubSupPr>
                                <m:e>
                                  <m:r>
                                    <a:rPr lang="cs-CZ" sz="1200" b="0" i="1" smtClean="0">
                                      <a:latin typeface="Cambria Math"/>
                                    </a:rPr>
                                    <m:t>𝑈</m:t>
                                  </m:r>
                                </m:e>
                                <m:sub>
                                  <m:r>
                                    <a:rPr lang="cs-CZ" sz="1200" b="0" i="1" smtClean="0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  <m:sup/>
                              </m:sSubSup>
                            </m:e>
                            <m:sup>
                              <m:r>
                                <a:rPr lang="cs-CZ" sz="12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1200" b="0" i="1" smtClean="0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1200" i="1">
                                  <a:latin typeface="Cambria Math"/>
                                </a:rPr>
                              </m:ctrlPr>
                            </m:sSupPr>
                            <m:e>
                              <m:sSubSup>
                                <m:sSubSupPr>
                                  <m:ctrlPr>
                                    <a:rPr lang="cs-CZ" sz="1200" i="1">
                                      <a:latin typeface="Cambria Math"/>
                                    </a:rPr>
                                  </m:ctrlPr>
                                </m:sSubSupPr>
                                <m:e>
                                  <m:r>
                                    <a:rPr lang="cs-CZ" sz="1200" i="1">
                                      <a:latin typeface="Cambria Math"/>
                                    </a:rPr>
                                    <m:t>𝑈</m:t>
                                  </m:r>
                                </m:e>
                                <m:sub>
                                  <m:r>
                                    <a:rPr lang="cs-CZ" sz="1200" b="0" i="1" smtClean="0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  <m:sup/>
                              </m:sSubSup>
                            </m:e>
                            <m:sup>
                              <m:r>
                                <a:rPr lang="cs-CZ" sz="12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sz="1200" b="0" i="0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1200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1200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1200" b="0" i="1" smtClean="0">
                                  <a:latin typeface="Cambria Math"/>
                                </a:rPr>
                                <m:t>100</m:t>
                              </m:r>
                            </m:e>
                            <m:sup>
                              <m:r>
                                <a:rPr lang="cs-CZ" sz="12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1200" b="0" i="1" smtClean="0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1200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1200" b="0" i="1" smtClean="0">
                                  <a:latin typeface="Cambria Math"/>
                                </a:rPr>
                                <m:t>150</m:t>
                              </m:r>
                            </m:e>
                            <m:sup>
                              <m:r>
                                <a:rPr lang="cs-CZ" sz="12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sz="1200" b="0" i="1" smtClean="0">
                          <a:latin typeface="Cambria Math"/>
                        </a:rPr>
                        <m:t>=</m:t>
                      </m:r>
                      <m:r>
                        <a:rPr lang="cs-CZ" sz="1200" b="1" i="1" smtClean="0">
                          <a:latin typeface="Cambria Math"/>
                        </a:rPr>
                        <m:t>𝟏𝟖𝟎</m:t>
                      </m:r>
                      <m:r>
                        <a:rPr lang="cs-CZ" sz="1200" b="1" i="1" smtClean="0">
                          <a:latin typeface="Cambria Math"/>
                        </a:rPr>
                        <m:t>,</m:t>
                      </m:r>
                      <m:r>
                        <a:rPr lang="cs-CZ" sz="1200" b="1" i="1" smtClean="0">
                          <a:latin typeface="Cambria Math"/>
                        </a:rPr>
                        <m:t>𝟑</m:t>
                      </m:r>
                      <m:r>
                        <a:rPr lang="cs-CZ" sz="1200" b="1" i="1" smtClean="0">
                          <a:latin typeface="Cambria Math"/>
                        </a:rPr>
                        <m:t>  </m:t>
                      </m:r>
                      <m:r>
                        <a:rPr lang="cs-CZ" sz="1200" b="1" i="1" smtClean="0">
                          <a:latin typeface="Cambria Math"/>
                        </a:rPr>
                        <m:t>𝑽</m:t>
                      </m:r>
                    </m:oMath>
                  </m:oMathPara>
                </a14:m>
                <a:endParaRPr lang="cs-CZ" sz="1200" b="1" dirty="0" smtClean="0"/>
              </a:p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cs-CZ" sz="1200" dirty="0" smtClean="0"/>
                  <a:t>Ve druhém případě kosinovou větu:</a:t>
                </a:r>
              </a:p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US" sz="12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1200" b="0" i="1" smtClean="0">
                            <a:latin typeface="Cambria Math"/>
                          </a:rPr>
                          <m:t>𝑈</m:t>
                        </m:r>
                      </m:e>
                      <m:sub>
                        <m:r>
                          <a:rPr lang="cs-CZ" sz="1200" b="0" i="1" smtClean="0">
                            <a:latin typeface="Cambria Math"/>
                          </a:rPr>
                          <m:t>12</m:t>
                        </m:r>
                      </m:sub>
                    </m:sSub>
                    <m:r>
                      <a:rPr lang="cs-CZ" sz="1200" b="0" i="1" smtClean="0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sz="1200" b="0" i="1" smtClean="0"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1200" i="1">
                                <a:latin typeface="Cambria Math"/>
                              </a:rPr>
                            </m:ctrlPr>
                          </m:sSupPr>
                          <m:e>
                            <m:sSubSup>
                              <m:sSubSupPr>
                                <m:ctrlPr>
                                  <a:rPr lang="cs-CZ" sz="1200" i="1">
                                    <a:latin typeface="Cambria Math"/>
                                  </a:rPr>
                                </m:ctrlPr>
                              </m:sSubSupPr>
                              <m:e>
                                <m:r>
                                  <a:rPr lang="cs-CZ" sz="1200" i="1">
                                    <a:latin typeface="Cambria Math"/>
                                  </a:rPr>
                                  <m:t>𝑈</m:t>
                                </m:r>
                              </m:e>
                              <m:sub>
                                <m:r>
                                  <a:rPr lang="cs-CZ" sz="1200" i="1">
                                    <a:latin typeface="Cambria Math"/>
                                  </a:rPr>
                                  <m:t>1</m:t>
                                </m:r>
                              </m:sub>
                              <m:sup/>
                            </m:sSubSup>
                          </m:e>
                          <m:sup>
                            <m:r>
                              <a:rPr lang="cs-CZ" sz="1200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1200" i="1">
                            <a:latin typeface="Cambria Math"/>
                          </a:rPr>
                          <m:t>+</m:t>
                        </m:r>
                        <m:sSup>
                          <m:sSupPr>
                            <m:ctrlPr>
                              <a:rPr lang="cs-CZ" sz="1200" i="1">
                                <a:latin typeface="Cambria Math"/>
                              </a:rPr>
                            </m:ctrlPr>
                          </m:sSupPr>
                          <m:e>
                            <m:sSubSup>
                              <m:sSubSupPr>
                                <m:ctrlPr>
                                  <a:rPr lang="cs-CZ" sz="1200" i="1">
                                    <a:latin typeface="Cambria Math"/>
                                  </a:rPr>
                                </m:ctrlPr>
                              </m:sSubSupPr>
                              <m:e>
                                <m:r>
                                  <a:rPr lang="cs-CZ" sz="1200" i="1">
                                    <a:latin typeface="Cambria Math"/>
                                  </a:rPr>
                                  <m:t>𝑈</m:t>
                                </m:r>
                              </m:e>
                              <m:sub>
                                <m:r>
                                  <a:rPr lang="cs-CZ" sz="1200" i="1">
                                    <a:latin typeface="Cambria Math"/>
                                  </a:rPr>
                                  <m:t>2</m:t>
                                </m:r>
                              </m:sub>
                              <m:sup/>
                            </m:sSubSup>
                          </m:e>
                          <m:sup>
                            <m:r>
                              <a:rPr lang="cs-CZ" sz="1200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1200" b="0" i="1" smtClean="0">
                            <a:latin typeface="Cambria Math"/>
                          </a:rPr>
                          <m:t>−2</m:t>
                        </m:r>
                        <m:sSub>
                          <m:sSubPr>
                            <m:ctrlPr>
                              <a:rPr lang="cs-CZ" sz="1200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1200" b="0" i="1" smtClean="0">
                                <a:latin typeface="Cambria Math"/>
                              </a:rPr>
                              <m:t>𝑈</m:t>
                            </m:r>
                          </m:e>
                          <m:sub>
                            <m:r>
                              <a:rPr lang="cs-CZ" sz="1200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sSub>
                          <m:sSubPr>
                            <m:ctrlPr>
                              <a:rPr lang="cs-CZ" sz="1200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1200" b="0" i="1" smtClean="0">
                                <a:latin typeface="Cambria Math"/>
                              </a:rPr>
                              <m:t>𝑈</m:t>
                            </m:r>
                          </m:e>
                          <m:sub>
                            <m:r>
                              <a:rPr lang="cs-CZ" sz="1200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  <m:r>
                          <a:rPr lang="cs-CZ" sz="1200" b="0" i="1" smtClean="0">
                            <a:latin typeface="Cambria Math"/>
                          </a:rPr>
                          <m:t>𝑐𝑜𝑠</m:t>
                        </m:r>
                        <m:r>
                          <a:rPr lang="cs-CZ" sz="1200" b="0" i="1" smtClean="0">
                            <a:latin typeface="Cambria Math"/>
                            <a:ea typeface="Cambria Math"/>
                          </a:rPr>
                          <m:t>𝛾</m:t>
                        </m:r>
                      </m:e>
                    </m:rad>
                  </m:oMath>
                </a14:m>
                <a:r>
                  <a:rPr lang="cs-CZ" sz="1200" dirty="0" smtClean="0"/>
                  <a:t>=</a:t>
                </a:r>
              </a:p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200" b="0" i="1" smtClean="0">
                          <a:latin typeface="Cambria Math"/>
                        </a:rPr>
                        <m:t>= </m:t>
                      </m:r>
                      <m:rad>
                        <m:radPr>
                          <m:degHide m:val="on"/>
                          <m:ctrlPr>
                            <a:rPr lang="cs-CZ" sz="1200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1200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1200" b="0" i="1" smtClean="0">
                                  <a:latin typeface="Cambria Math"/>
                                </a:rPr>
                                <m:t>100</m:t>
                              </m:r>
                            </m:e>
                            <m:sup>
                              <m:r>
                                <a:rPr lang="cs-CZ" sz="12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1200" b="0" i="1" smtClean="0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1200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1200" b="0" i="1" smtClean="0">
                                  <a:latin typeface="Cambria Math"/>
                                </a:rPr>
                                <m:t>150</m:t>
                              </m:r>
                            </m:e>
                            <m:sup>
                              <m:r>
                                <a:rPr lang="cs-CZ" sz="12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1200" b="0" i="1" smtClean="0">
                              <a:latin typeface="Cambria Math"/>
                            </a:rPr>
                            <m:t>−2.100.150.</m:t>
                          </m:r>
                          <m:r>
                            <a:rPr lang="cs-CZ" sz="1200" b="0" i="1" smtClean="0">
                              <a:latin typeface="Cambria Math"/>
                            </a:rPr>
                            <m:t>𝑐𝑜𝑠</m:t>
                          </m:r>
                          <m:r>
                            <a:rPr lang="cs-CZ" sz="1200" b="0" i="1" smtClean="0">
                              <a:latin typeface="Cambria Math"/>
                            </a:rPr>
                            <m:t>120°</m:t>
                          </m:r>
                        </m:e>
                      </m:rad>
                      <m:r>
                        <a:rPr lang="cs-CZ" sz="1200" b="0" i="1" smtClean="0">
                          <a:latin typeface="Cambria Math"/>
                        </a:rPr>
                        <m:t>=</m:t>
                      </m:r>
                      <m:r>
                        <a:rPr lang="cs-CZ" sz="1200" b="1" i="1" smtClean="0">
                          <a:latin typeface="Cambria Math"/>
                        </a:rPr>
                        <m:t>𝟐𝟏𝟖</m:t>
                      </m:r>
                      <m:r>
                        <a:rPr lang="cs-CZ" sz="1200" b="1" i="1" smtClean="0">
                          <a:latin typeface="Cambria Math"/>
                        </a:rPr>
                        <m:t> </m:t>
                      </m:r>
                      <m:r>
                        <a:rPr lang="cs-CZ" sz="1200" b="1" i="1" smtClean="0">
                          <a:latin typeface="Cambria Math"/>
                        </a:rPr>
                        <m:t>𝑽</m:t>
                      </m:r>
                    </m:oMath>
                  </m:oMathPara>
                </a14:m>
                <a:endParaRPr lang="en-US" sz="1200" b="1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514352" y="530352"/>
                <a:ext cx="3931920" cy="5922984"/>
              </a:xfrm>
              <a:blipFill rotWithShape="1">
                <a:blip r:embed="rId2"/>
                <a:stretch>
                  <a:fillRect r="-1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980728"/>
            <a:ext cx="4176464" cy="4176464"/>
          </a:xfrm>
        </p:spPr>
      </p:pic>
    </p:spTree>
    <p:extLst>
      <p:ext uri="{BB962C8B-B14F-4D97-AF65-F5344CB8AC3E}">
        <p14:creationId xmlns:p14="http://schemas.microsoft.com/office/powerpoint/2010/main" val="4201347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8018088" cy="4389120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1300" b="1" dirty="0" smtClean="0"/>
              <a:t>Další </a:t>
            </a:r>
            <a:r>
              <a:rPr lang="cs-CZ" sz="1300" b="1" dirty="0"/>
              <a:t>příklady</a:t>
            </a:r>
            <a:r>
              <a:rPr lang="cs-CZ" sz="1300" b="1" dirty="0" smtClean="0"/>
              <a:t>:</a:t>
            </a:r>
          </a:p>
          <a:p>
            <a:pPr>
              <a:lnSpc>
                <a:spcPct val="80000"/>
              </a:lnSpc>
            </a:pPr>
            <a:endParaRPr lang="cs-CZ" sz="1300" b="1" dirty="0"/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sz="1400" dirty="0"/>
              <a:t>Proud s efektivní hodnotou 5 mA je znázorněn </a:t>
            </a:r>
            <a:r>
              <a:rPr lang="cs-CZ" sz="1400" dirty="0" err="1"/>
              <a:t>fázorem</a:t>
            </a:r>
            <a:r>
              <a:rPr lang="cs-CZ" sz="1400" dirty="0"/>
              <a:t>. Složka do osy y je 3 mA, stanovte složku do osy x a fázový posun.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sz="1400" dirty="0"/>
              <a:t>Napětí s efektivní hodnotou 70,7 V je znázorněno </a:t>
            </a:r>
            <a:r>
              <a:rPr lang="cs-CZ" sz="1400" dirty="0" err="1"/>
              <a:t>fázorem</a:t>
            </a:r>
            <a:r>
              <a:rPr lang="cs-CZ" sz="1400" dirty="0"/>
              <a:t> s posunem 36 stupňů od osy x. Vypočítejte složky U</a:t>
            </a:r>
            <a:r>
              <a:rPr lang="cs-CZ" sz="1400" baseline="-25000" dirty="0"/>
              <a:t>x</a:t>
            </a:r>
            <a:r>
              <a:rPr lang="cs-CZ" sz="1400" dirty="0"/>
              <a:t> a </a:t>
            </a:r>
            <a:r>
              <a:rPr lang="cs-CZ" sz="1400" dirty="0" err="1"/>
              <a:t>U</a:t>
            </a:r>
            <a:r>
              <a:rPr lang="cs-CZ" sz="1400" baseline="-25000" dirty="0" err="1"/>
              <a:t>y</a:t>
            </a:r>
            <a:r>
              <a:rPr lang="cs-CZ" sz="1400" dirty="0"/>
              <a:t>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sz="1400" dirty="0"/>
              <a:t>Vypočítejte součet dvou proudu, jejichž amplitudy jsou I</a:t>
            </a:r>
            <a:r>
              <a:rPr lang="cs-CZ" sz="1400" baseline="-25000" dirty="0"/>
              <a:t>1max</a:t>
            </a:r>
            <a:r>
              <a:rPr lang="cs-CZ" sz="1400" dirty="0"/>
              <a:t> = 10 mA a I</a:t>
            </a:r>
            <a:r>
              <a:rPr lang="cs-CZ" sz="1400" baseline="-25000" dirty="0"/>
              <a:t>2max</a:t>
            </a:r>
            <a:r>
              <a:rPr lang="cs-CZ" sz="1400" dirty="0"/>
              <a:t> = 6 mA, jejich fázové posuny od osy x jsou 70 a 20 stupňů</a:t>
            </a:r>
            <a:r>
              <a:rPr lang="cs-CZ" sz="1400" dirty="0" smtClean="0"/>
              <a:t>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sz="1400" dirty="0" smtClean="0"/>
              <a:t>Zjistěte průběhy okamžitých hodnoty napětí, jestliže je U</a:t>
            </a:r>
            <a:r>
              <a:rPr lang="cs-CZ" sz="1400" baseline="-25000" dirty="0" smtClean="0"/>
              <a:t>1max </a:t>
            </a:r>
            <a:r>
              <a:rPr lang="cs-CZ" sz="1400" dirty="0" smtClean="0"/>
              <a:t>= 12 V, fázový posun </a:t>
            </a:r>
            <a:r>
              <a:rPr lang="cs-CZ" sz="1400" dirty="0" smtClean="0">
                <a:sym typeface="Symbol"/>
              </a:rPr>
              <a:t></a:t>
            </a:r>
            <a:r>
              <a:rPr lang="cs-CZ" sz="1400" baseline="-25000" dirty="0" smtClean="0">
                <a:sym typeface="Symbol"/>
              </a:rPr>
              <a:t>1</a:t>
            </a:r>
            <a:r>
              <a:rPr lang="cs-CZ" sz="1400" dirty="0" smtClean="0">
                <a:sym typeface="Symbol"/>
              </a:rPr>
              <a:t> = 0 </a:t>
            </a:r>
            <a:r>
              <a:rPr lang="cs-CZ" sz="1400" dirty="0" smtClean="0"/>
              <a:t> a </a:t>
            </a:r>
            <a:r>
              <a:rPr lang="cs-CZ" sz="1400" dirty="0"/>
              <a:t>U</a:t>
            </a:r>
            <a:r>
              <a:rPr lang="cs-CZ" sz="1400" baseline="-25000" dirty="0"/>
              <a:t>1max </a:t>
            </a:r>
            <a:r>
              <a:rPr lang="cs-CZ" sz="1400" dirty="0"/>
              <a:t>= </a:t>
            </a:r>
            <a:r>
              <a:rPr lang="cs-CZ" sz="1400" dirty="0" smtClean="0"/>
              <a:t>6 </a:t>
            </a:r>
            <a:r>
              <a:rPr lang="cs-CZ" sz="1400" dirty="0"/>
              <a:t>V, fázový posun </a:t>
            </a:r>
            <a:r>
              <a:rPr lang="cs-CZ" sz="1400" dirty="0" smtClean="0">
                <a:sym typeface="Symbol"/>
              </a:rPr>
              <a:t></a:t>
            </a:r>
            <a:r>
              <a:rPr lang="cs-CZ" sz="1400" baseline="-25000" dirty="0" smtClean="0">
                <a:sym typeface="Symbol"/>
              </a:rPr>
              <a:t>2</a:t>
            </a:r>
            <a:r>
              <a:rPr lang="cs-CZ" sz="1400" dirty="0" smtClean="0">
                <a:sym typeface="Symbol"/>
              </a:rPr>
              <a:t> </a:t>
            </a:r>
            <a:r>
              <a:rPr lang="cs-CZ" sz="1400" dirty="0">
                <a:sym typeface="Symbol"/>
              </a:rPr>
              <a:t>= </a:t>
            </a:r>
            <a:r>
              <a:rPr lang="cs-CZ" sz="1400" dirty="0" smtClean="0">
                <a:sym typeface="Symbol"/>
              </a:rPr>
              <a:t>30. Zobrazte dvě periody těchto napětí a proveďte jejich součet.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636101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221088"/>
            <a:ext cx="8183880" cy="1627624"/>
          </a:xfrm>
        </p:spPr>
        <p:txBody>
          <a:bodyPr>
            <a:noAutofit/>
          </a:bodyPr>
          <a:lstStyle/>
          <a:p>
            <a:pPr algn="ctr"/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/>
              <a:t>CITACE</a:t>
            </a:r>
            <a:br>
              <a:rPr lang="cs-CZ" sz="2400" dirty="0"/>
            </a:br>
            <a:r>
              <a:rPr lang="cs-CZ" sz="2400" dirty="0"/>
              <a:t>ANTONÍN BLAHOVEC. </a:t>
            </a:r>
            <a:r>
              <a:rPr lang="cs-CZ" sz="2400" i="1" dirty="0" smtClean="0"/>
              <a:t>Elektrotechnika 2</a:t>
            </a:r>
            <a:r>
              <a:rPr lang="cs-CZ" sz="2400" dirty="0" smtClean="0"/>
              <a:t>: </a:t>
            </a:r>
            <a:r>
              <a:rPr lang="cs-CZ" sz="2400" i="1" dirty="0" smtClean="0"/>
              <a:t>Pro SOŠ a SOU Podnázev</a:t>
            </a:r>
            <a:r>
              <a:rPr lang="cs-CZ" sz="2400" dirty="0" smtClean="0"/>
              <a:t>. Praha: Informatorium., 2010. ISBN 978-80-7333-043-9.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183880" cy="3672408"/>
          </a:xfrm>
        </p:spPr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cs-CZ" sz="2400" dirty="0" smtClean="0"/>
              <a:t>ANOTACE</a:t>
            </a:r>
          </a:p>
          <a:p>
            <a:pPr algn="just">
              <a:lnSpc>
                <a:spcPct val="170000"/>
              </a:lnSpc>
            </a:pPr>
            <a:r>
              <a:rPr lang="cs-CZ" sz="2400" dirty="0" smtClean="0"/>
              <a:t>Materiál lze použít při výuce elektrotechniky pro její část, která se zabývá základními poznatky střídavých proudů.</a:t>
            </a:r>
          </a:p>
          <a:p>
            <a:pPr algn="just">
              <a:lnSpc>
                <a:spcPct val="170000"/>
              </a:lnSpc>
            </a:pPr>
            <a:r>
              <a:rPr lang="cs-CZ" sz="2400" dirty="0" smtClean="0"/>
              <a:t>V první části jsou teoretické základy probírané látky a na konci jsou příklady, které žáci vypracují samostatně nebo je možné je využít při zkoušení jednotlivců za použití interaktivní tabule. </a:t>
            </a:r>
          </a:p>
          <a:p>
            <a:pPr algn="just">
              <a:lnSpc>
                <a:spcPct val="170000"/>
              </a:lnSpc>
            </a:pPr>
            <a:r>
              <a:rPr lang="cs-CZ" sz="2400" dirty="0" smtClean="0"/>
              <a:t>Pro zjištění průběhů okamžitých hodnot použijí žáci tabulkový procesor Excel.</a:t>
            </a:r>
          </a:p>
          <a:p>
            <a:pPr algn="just">
              <a:lnSpc>
                <a:spcPct val="170000"/>
              </a:lnSpc>
            </a:pPr>
            <a:r>
              <a:rPr lang="cs-CZ" sz="2400" dirty="0" smtClean="0"/>
              <a:t>Předpokládaný čas 45 min.</a:t>
            </a:r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232892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750</TotalTime>
  <Words>326</Words>
  <Application>Microsoft Office PowerPoint</Application>
  <PresentationFormat>Předvádění na obrazovce (4:3)</PresentationFormat>
  <Paragraphs>34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Aspekt</vt:lpstr>
      <vt:lpstr>Prezentace aplikace PowerPoint</vt:lpstr>
      <vt:lpstr>Střídavý proud</vt:lpstr>
      <vt:lpstr>Prezentace aplikace PowerPoint</vt:lpstr>
      <vt:lpstr>Prezentace aplikace PowerPoint</vt:lpstr>
      <vt:lpstr>Prezentace aplikace PowerPoint</vt:lpstr>
      <vt:lpstr>Prezentace aplikace PowerPoint</vt:lpstr>
      <vt:lpstr>  CITACE ANTONÍN BLAHOVEC. Elektrotechnika 2: Pro SOŠ a SOU Podnázev. Praha: Informatorium., 2010. ISBN 978-80-7333-043-9.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Sérioparalelní zapojení rezistorů</dc:title>
  <dc:creator>Windows User</dc:creator>
  <cp:lastModifiedBy>Windows User</cp:lastModifiedBy>
  <cp:revision>77</cp:revision>
  <dcterms:created xsi:type="dcterms:W3CDTF">2012-04-15T15:58:10Z</dcterms:created>
  <dcterms:modified xsi:type="dcterms:W3CDTF">2012-10-08T16:30:56Z</dcterms:modified>
</cp:coreProperties>
</file>