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11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s přechodem - znázorňování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VY_32_INOVACE_4B21M2_Sčítání </a:t>
          </a:r>
          <a:r>
            <a:rPr lang="cs-CZ" smtClean="0"/>
            <a:t>s přechodem - znázorňování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VY_32_INOVACE_4B21M2_Sčítání </a:t>
          </a:r>
          <a:r>
            <a:rPr lang="cs-CZ" sz="1800" kern="1200" smtClean="0"/>
            <a:t>s přechodem - znázorňování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s přechodem - znázorňování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první seznámení s počítáním s přechodem přes základ </a:t>
            </a:r>
            <a:r>
              <a:rPr lang="cs-CZ" dirty="0" smtClean="0"/>
              <a:t>deset.</a:t>
            </a:r>
            <a:endParaRPr lang="cs-CZ" dirty="0" smtClean="0"/>
          </a:p>
          <a:p>
            <a:r>
              <a:rPr lang="cs-CZ" dirty="0" smtClean="0"/>
              <a:t>Je určen pro žáky 2. ročníku (lze využít již na konci prvního ročníku).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žáci pracují s názornými ukázkami, které přispívají k pochopení učiva.</a:t>
            </a:r>
          </a:p>
          <a:p>
            <a:r>
              <a:rPr lang="cs-CZ" dirty="0" smtClean="0"/>
              <a:t>Pomůcky: vystříhaná dvoubarevná kolečka, podložka s 2x10 kruhy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zapisovat společně i individuálně (nejdříve dopočítat do deseti, potom přidat zbytek)</a:t>
            </a:r>
          </a:p>
          <a:p>
            <a:pPr lvl="1"/>
            <a:r>
              <a:rPr lang="cs-CZ" dirty="0" smtClean="0"/>
              <a:t>Snímek 4 – použít </a:t>
            </a:r>
            <a:r>
              <a:rPr lang="cs-CZ" dirty="0" err="1" smtClean="0"/>
              <a:t>QDraw</a:t>
            </a:r>
            <a:endParaRPr lang="cs-CZ" dirty="0" smtClean="0"/>
          </a:p>
          <a:p>
            <a:pPr lvl="1"/>
            <a:r>
              <a:rPr lang="cs-CZ" dirty="0" smtClean="0"/>
              <a:t>Snímek 5 – praktické činnosti, při správném počítání vybarví žák všechny hvězdičky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rozkladem znázorněné příklady</a:t>
            </a:r>
            <a:endParaRPr lang="cs-CZ" dirty="0"/>
          </a:p>
        </p:txBody>
      </p:sp>
      <p:sp>
        <p:nvSpPr>
          <p:cNvPr id="3" name="Vývojový diagram: spojka 2"/>
          <p:cNvSpPr/>
          <p:nvPr/>
        </p:nvSpPr>
        <p:spPr>
          <a:xfrm>
            <a:off x="467544" y="1628800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971600" y="1628800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1475656" y="1628800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979712" y="1628800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2483768" y="1628800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2987824" y="1628800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3491880" y="1628800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3995936" y="1628800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4499992" y="1628800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5004048" y="1628800"/>
            <a:ext cx="432048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5868144" y="1628800"/>
            <a:ext cx="432048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6372200" y="1628800"/>
            <a:ext cx="432048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467544" y="285293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971600" y="285293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1475656" y="285293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1979712" y="285293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2483768" y="285293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2987824" y="285293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3491880" y="285293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3995936" y="285293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4499992" y="285293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5004048" y="28529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5868144" y="28529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7380312" y="28529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6372200" y="28529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6876256" y="28529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467544" y="40770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971600" y="40770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1475656" y="40770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1979712" y="40770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2483768" y="40770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2987824" y="40770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3491880" y="40770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3995936" y="40770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4499992" y="40770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5004048" y="40770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5940152" y="40770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6948264" y="530120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6444208" y="530120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5940152" y="530120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5004048" y="537321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4499992" y="537321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ka 45"/>
          <p:cNvSpPr/>
          <p:nvPr/>
        </p:nvSpPr>
        <p:spPr>
          <a:xfrm>
            <a:off x="3995936" y="53732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ka 46"/>
          <p:cNvSpPr/>
          <p:nvPr/>
        </p:nvSpPr>
        <p:spPr>
          <a:xfrm>
            <a:off x="3491880" y="53732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ka 47"/>
          <p:cNvSpPr/>
          <p:nvPr/>
        </p:nvSpPr>
        <p:spPr>
          <a:xfrm>
            <a:off x="2987824" y="53732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ka 48"/>
          <p:cNvSpPr/>
          <p:nvPr/>
        </p:nvSpPr>
        <p:spPr>
          <a:xfrm>
            <a:off x="2483768" y="53732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ka 49"/>
          <p:cNvSpPr/>
          <p:nvPr/>
        </p:nvSpPr>
        <p:spPr>
          <a:xfrm>
            <a:off x="1979712" y="53732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ka 50"/>
          <p:cNvSpPr/>
          <p:nvPr/>
        </p:nvSpPr>
        <p:spPr>
          <a:xfrm>
            <a:off x="1475656" y="53732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ka 51"/>
          <p:cNvSpPr/>
          <p:nvPr/>
        </p:nvSpPr>
        <p:spPr>
          <a:xfrm>
            <a:off x="971600" y="53732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ka 52"/>
          <p:cNvSpPr/>
          <p:nvPr/>
        </p:nvSpPr>
        <p:spPr>
          <a:xfrm>
            <a:off x="467544" y="53732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ovací čára 57"/>
          <p:cNvCxnSpPr/>
          <p:nvPr/>
        </p:nvCxnSpPr>
        <p:spPr>
          <a:xfrm>
            <a:off x="2555776" y="2636912"/>
            <a:ext cx="42484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2555776" y="6525344"/>
            <a:ext cx="42484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2555776" y="3861048"/>
            <a:ext cx="42484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2555776" y="5229200"/>
            <a:ext cx="42484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spojka 2"/>
          <p:cNvSpPr/>
          <p:nvPr/>
        </p:nvSpPr>
        <p:spPr>
          <a:xfrm>
            <a:off x="6516216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6012160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5004048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4499992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3995936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3491880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2987824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2483768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1979712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1475656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971600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467544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467544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971600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1475656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1979712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2483768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2987824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3491880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3995936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499992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5004048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6012160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7524328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7020272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6516216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971600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1475656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1979712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2483768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2987824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3491880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8100392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3995936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4499992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5004048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7596336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7092280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6588224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6084168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467544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8100392" y="558924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ka 45"/>
          <p:cNvSpPr/>
          <p:nvPr/>
        </p:nvSpPr>
        <p:spPr>
          <a:xfrm>
            <a:off x="7596336" y="558924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ka 46"/>
          <p:cNvSpPr/>
          <p:nvPr/>
        </p:nvSpPr>
        <p:spPr>
          <a:xfrm>
            <a:off x="7092280" y="558924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ka 47"/>
          <p:cNvSpPr/>
          <p:nvPr/>
        </p:nvSpPr>
        <p:spPr>
          <a:xfrm>
            <a:off x="6588224" y="558924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ka 48"/>
          <p:cNvSpPr/>
          <p:nvPr/>
        </p:nvSpPr>
        <p:spPr>
          <a:xfrm>
            <a:off x="6084168" y="558924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ka 49"/>
          <p:cNvSpPr/>
          <p:nvPr/>
        </p:nvSpPr>
        <p:spPr>
          <a:xfrm>
            <a:off x="5004048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ka 50"/>
          <p:cNvSpPr/>
          <p:nvPr/>
        </p:nvSpPr>
        <p:spPr>
          <a:xfrm>
            <a:off x="4499992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ka 51"/>
          <p:cNvSpPr/>
          <p:nvPr/>
        </p:nvSpPr>
        <p:spPr>
          <a:xfrm>
            <a:off x="3995936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ka 52"/>
          <p:cNvSpPr/>
          <p:nvPr/>
        </p:nvSpPr>
        <p:spPr>
          <a:xfrm>
            <a:off x="3491880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ka 53"/>
          <p:cNvSpPr/>
          <p:nvPr/>
        </p:nvSpPr>
        <p:spPr>
          <a:xfrm>
            <a:off x="2987824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ka 54"/>
          <p:cNvSpPr/>
          <p:nvPr/>
        </p:nvSpPr>
        <p:spPr>
          <a:xfrm>
            <a:off x="2483768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ka 55"/>
          <p:cNvSpPr/>
          <p:nvPr/>
        </p:nvSpPr>
        <p:spPr>
          <a:xfrm>
            <a:off x="1979712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ka 56"/>
          <p:cNvSpPr/>
          <p:nvPr/>
        </p:nvSpPr>
        <p:spPr>
          <a:xfrm>
            <a:off x="1475656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ka 57"/>
          <p:cNvSpPr/>
          <p:nvPr/>
        </p:nvSpPr>
        <p:spPr>
          <a:xfrm>
            <a:off x="971600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ka 58"/>
          <p:cNvSpPr/>
          <p:nvPr/>
        </p:nvSpPr>
        <p:spPr>
          <a:xfrm>
            <a:off x="467544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ovací čára 60"/>
          <p:cNvCxnSpPr/>
          <p:nvPr/>
        </p:nvCxnSpPr>
        <p:spPr>
          <a:xfrm>
            <a:off x="1907704" y="2924944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835696" y="4221088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1907704" y="5445224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1979712" y="6669360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bdélník 64"/>
          <p:cNvSpPr/>
          <p:nvPr/>
        </p:nvSpPr>
        <p:spPr>
          <a:xfrm>
            <a:off x="1907704" y="2564904"/>
            <a:ext cx="3600400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8+4=</a:t>
            </a:r>
            <a:endParaRPr lang="cs-CZ" sz="3600" dirty="0"/>
          </a:p>
        </p:txBody>
      </p:sp>
      <p:sp>
        <p:nvSpPr>
          <p:cNvPr id="66" name="Obdélník 65"/>
          <p:cNvSpPr/>
          <p:nvPr/>
        </p:nvSpPr>
        <p:spPr>
          <a:xfrm>
            <a:off x="1907704" y="3861048"/>
            <a:ext cx="360040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7+7=</a:t>
            </a:r>
            <a:endParaRPr lang="cs-CZ" sz="3600" dirty="0"/>
          </a:p>
        </p:txBody>
      </p:sp>
      <p:sp>
        <p:nvSpPr>
          <p:cNvPr id="67" name="Obdélník 66"/>
          <p:cNvSpPr/>
          <p:nvPr/>
        </p:nvSpPr>
        <p:spPr>
          <a:xfrm>
            <a:off x="1907704" y="5085184"/>
            <a:ext cx="3600400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9+5=</a:t>
            </a:r>
            <a:endParaRPr lang="cs-CZ" sz="3600" dirty="0"/>
          </a:p>
        </p:txBody>
      </p:sp>
      <p:sp>
        <p:nvSpPr>
          <p:cNvPr id="68" name="Obdélník 67"/>
          <p:cNvSpPr/>
          <p:nvPr/>
        </p:nvSpPr>
        <p:spPr>
          <a:xfrm>
            <a:off x="1979712" y="6309320"/>
            <a:ext cx="3600400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6+7=</a:t>
            </a:r>
            <a:endParaRPr lang="cs-CZ" sz="3600" dirty="0"/>
          </a:p>
        </p:txBody>
      </p:sp>
      <p:sp>
        <p:nvSpPr>
          <p:cNvPr id="70" name="Nadpis 69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normAutofit fontScale="90000"/>
          </a:bodyPr>
          <a:lstStyle/>
          <a:p>
            <a:r>
              <a:rPr lang="cs-CZ" dirty="0" smtClean="0"/>
              <a:t>Znázorni zapsané příklady, dopiš je rozkladem a vypočítej.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Počítej příklady, znázorňuj je kolečky a výsledek si vybarvi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6+7=			5+7=			8+3=</a:t>
            </a:r>
          </a:p>
          <a:p>
            <a:pPr>
              <a:buNone/>
            </a:pPr>
            <a:r>
              <a:rPr lang="cs-CZ" dirty="0" smtClean="0"/>
              <a:t>8+4=			8+6=			5+8=</a:t>
            </a:r>
          </a:p>
          <a:p>
            <a:pPr>
              <a:buNone/>
            </a:pPr>
            <a:r>
              <a:rPr lang="cs-CZ" dirty="0" smtClean="0"/>
              <a:t>9+3=			7+8=			4+7=</a:t>
            </a:r>
          </a:p>
          <a:p>
            <a:endParaRPr lang="cs-CZ" dirty="0"/>
          </a:p>
        </p:txBody>
      </p:sp>
      <p:sp>
        <p:nvSpPr>
          <p:cNvPr id="4" name="10cípá hvězda 3"/>
          <p:cNvSpPr/>
          <p:nvPr/>
        </p:nvSpPr>
        <p:spPr>
          <a:xfrm>
            <a:off x="683568" y="3933056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14</a:t>
            </a:r>
            <a:endParaRPr lang="cs-CZ" sz="3600" dirty="0"/>
          </a:p>
        </p:txBody>
      </p:sp>
      <p:sp>
        <p:nvSpPr>
          <p:cNvPr id="5" name="10cípá hvězda 4"/>
          <p:cNvSpPr/>
          <p:nvPr/>
        </p:nvSpPr>
        <p:spPr>
          <a:xfrm>
            <a:off x="1043608" y="5085184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6" name="10cípá hvězda 5"/>
          <p:cNvSpPr/>
          <p:nvPr/>
        </p:nvSpPr>
        <p:spPr>
          <a:xfrm>
            <a:off x="1979712" y="3933056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7" name="10cípá hvězda 6"/>
          <p:cNvSpPr/>
          <p:nvPr/>
        </p:nvSpPr>
        <p:spPr>
          <a:xfrm>
            <a:off x="2699792" y="5157192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15</a:t>
            </a:r>
            <a:endParaRPr lang="cs-CZ" sz="3600" dirty="0"/>
          </a:p>
        </p:txBody>
      </p:sp>
      <p:sp>
        <p:nvSpPr>
          <p:cNvPr id="8" name="10cípá hvězda 7"/>
          <p:cNvSpPr/>
          <p:nvPr/>
        </p:nvSpPr>
        <p:spPr>
          <a:xfrm>
            <a:off x="4499992" y="5085184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9" name="10cípá hvězda 8"/>
          <p:cNvSpPr/>
          <p:nvPr/>
        </p:nvSpPr>
        <p:spPr>
          <a:xfrm>
            <a:off x="6084168" y="5157192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13</a:t>
            </a:r>
            <a:endParaRPr lang="cs-CZ" sz="3600" dirty="0"/>
          </a:p>
        </p:txBody>
      </p:sp>
      <p:sp>
        <p:nvSpPr>
          <p:cNvPr id="10" name="10cípá hvězda 9"/>
          <p:cNvSpPr/>
          <p:nvPr/>
        </p:nvSpPr>
        <p:spPr>
          <a:xfrm>
            <a:off x="3419872" y="3861048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11" name="10cípá hvězda 10"/>
          <p:cNvSpPr/>
          <p:nvPr/>
        </p:nvSpPr>
        <p:spPr>
          <a:xfrm>
            <a:off x="5148064" y="3789040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13</a:t>
            </a:r>
            <a:endParaRPr lang="cs-CZ" sz="3600" dirty="0"/>
          </a:p>
        </p:txBody>
      </p:sp>
      <p:sp>
        <p:nvSpPr>
          <p:cNvPr id="12" name="10cípá hvězda 11"/>
          <p:cNvSpPr/>
          <p:nvPr/>
        </p:nvSpPr>
        <p:spPr>
          <a:xfrm>
            <a:off x="6732240" y="3861048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11</a:t>
            </a:r>
            <a:endParaRPr lang="cs-CZ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377</TotalTime>
  <Words>199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Zapiš rozkladem znázorněné příklady</vt:lpstr>
      <vt:lpstr>Znázorni zapsané příklady, dopiš je rozkladem a vypočítej.</vt:lpstr>
      <vt:lpstr>Počítej příklady, znázorňuj je kolečky a výsledek si vybarvi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44</cp:revision>
  <dcterms:created xsi:type="dcterms:W3CDTF">2011-08-21T15:31:45Z</dcterms:created>
  <dcterms:modified xsi:type="dcterms:W3CDTF">2012-03-10T07:23:56Z</dcterms:modified>
</cp:coreProperties>
</file>