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7"/>
  </p:notesMasterIdLst>
  <p:sldIdLst>
    <p:sldId id="256" r:id="rId2"/>
    <p:sldId id="257" r:id="rId3"/>
    <p:sldId id="258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32" y="2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Odčítání s </a:t>
          </a:r>
          <a:r>
            <a:rPr lang="cs-CZ" dirty="0" smtClean="0"/>
            <a:t>přechodem - </a:t>
          </a:r>
          <a:r>
            <a:rPr lang="cs-CZ" dirty="0" smtClean="0"/>
            <a:t>znázorňování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VY_32_INOVACE_4B22M2_Odčítání s přechodem- znázorňování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VY_32_INOVACE_4B22M2_Odčítání s přechodem- znázorňování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Odčítání s </a:t>
          </a:r>
          <a:r>
            <a:rPr lang="cs-CZ" sz="1800" kern="1200" dirty="0" smtClean="0"/>
            <a:t>přechodem - </a:t>
          </a:r>
          <a:r>
            <a:rPr lang="cs-CZ" sz="1800" kern="1200" dirty="0" smtClean="0"/>
            <a:t>znázorňování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509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5768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8257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6003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6564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5564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2515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8420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3338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8351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3797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93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863212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DUM je zaměřen na první seznámení s počítáním s přechodem přes základ </a:t>
            </a:r>
            <a:r>
              <a:rPr lang="cs-CZ" dirty="0" smtClean="0"/>
              <a:t>deset.</a:t>
            </a:r>
            <a:endParaRPr lang="cs-CZ" dirty="0" smtClean="0"/>
          </a:p>
          <a:p>
            <a:r>
              <a:rPr lang="cs-CZ" dirty="0" smtClean="0"/>
              <a:t>Je určen pro žáky 2. ročníku (lze využít již na konci prvního ročníku).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Činnost s interaktivní tabulí zvyšuje u dětí aktivitu, je zajímavá, jednotlivé snímky lze využít k různým činnostem, žáci pracují s názornými ukázkami, které přispívají k pochopení učiva.</a:t>
            </a:r>
          </a:p>
          <a:p>
            <a:r>
              <a:rPr lang="cs-CZ" dirty="0" smtClean="0"/>
              <a:t>Pomůcky: vystříhaná dvoubarevná kolečka, podložka s 2x10 kruhy</a:t>
            </a:r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 – zapisovat společně i individuálně (nejdříve odečíst do deseti, potom ubrat zbytek)</a:t>
            </a:r>
          </a:p>
          <a:p>
            <a:pPr lvl="1"/>
            <a:r>
              <a:rPr lang="cs-CZ" dirty="0" smtClean="0"/>
              <a:t>Snímek 4 – použít </a:t>
            </a:r>
            <a:r>
              <a:rPr lang="cs-CZ" dirty="0" err="1" smtClean="0"/>
              <a:t>QDraw</a:t>
            </a:r>
            <a:endParaRPr lang="cs-CZ" dirty="0" smtClean="0"/>
          </a:p>
          <a:p>
            <a:pPr lvl="1"/>
            <a:r>
              <a:rPr lang="cs-CZ" dirty="0" smtClean="0"/>
              <a:t>Snímek 5 – praktické činnosti, při správném počítání vybarví žák všechny hvězdičky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Zapiš rozkladem znázorněné příklady</a:t>
            </a:r>
            <a:endParaRPr lang="cs-CZ" dirty="0"/>
          </a:p>
        </p:txBody>
      </p:sp>
      <p:sp>
        <p:nvSpPr>
          <p:cNvPr id="3" name="Vývojový diagram: spojka 2"/>
          <p:cNvSpPr/>
          <p:nvPr/>
        </p:nvSpPr>
        <p:spPr>
          <a:xfrm>
            <a:off x="467544" y="1628800"/>
            <a:ext cx="432048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spojka 3"/>
          <p:cNvSpPr/>
          <p:nvPr/>
        </p:nvSpPr>
        <p:spPr>
          <a:xfrm>
            <a:off x="971600" y="1628800"/>
            <a:ext cx="432048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ka 4"/>
          <p:cNvSpPr/>
          <p:nvPr/>
        </p:nvSpPr>
        <p:spPr>
          <a:xfrm>
            <a:off x="1475656" y="1628800"/>
            <a:ext cx="432048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1979712" y="1628800"/>
            <a:ext cx="432048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2483768" y="1628800"/>
            <a:ext cx="432048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2987824" y="1628800"/>
            <a:ext cx="432048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3491880" y="1628800"/>
            <a:ext cx="432048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3995936" y="1628800"/>
            <a:ext cx="432048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4499992" y="1628800"/>
            <a:ext cx="432048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5004048" y="1628800"/>
            <a:ext cx="432048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5868144" y="1628800"/>
            <a:ext cx="432048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6444208" y="4077072"/>
            <a:ext cx="432048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467544" y="285293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971600" y="285293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1475656" y="285293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1979712" y="285293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2483768" y="285293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2987824" y="285293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3491880" y="285293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3995936" y="285293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4499992" y="285293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5004048" y="285293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5868144" y="285293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7452320" y="537321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>
            <a:off x="6372200" y="285293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ka 27"/>
          <p:cNvSpPr/>
          <p:nvPr/>
        </p:nvSpPr>
        <p:spPr>
          <a:xfrm>
            <a:off x="6876256" y="285293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467544" y="407707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ka 29"/>
          <p:cNvSpPr/>
          <p:nvPr/>
        </p:nvSpPr>
        <p:spPr>
          <a:xfrm>
            <a:off x="971600" y="407707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ka 30"/>
          <p:cNvSpPr/>
          <p:nvPr/>
        </p:nvSpPr>
        <p:spPr>
          <a:xfrm>
            <a:off x="1475656" y="407707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ka 31"/>
          <p:cNvSpPr/>
          <p:nvPr/>
        </p:nvSpPr>
        <p:spPr>
          <a:xfrm>
            <a:off x="1979712" y="407707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ka 32"/>
          <p:cNvSpPr/>
          <p:nvPr/>
        </p:nvSpPr>
        <p:spPr>
          <a:xfrm>
            <a:off x="2483768" y="407707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ka 33"/>
          <p:cNvSpPr/>
          <p:nvPr/>
        </p:nvSpPr>
        <p:spPr>
          <a:xfrm>
            <a:off x="2987824" y="407707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ka 34"/>
          <p:cNvSpPr/>
          <p:nvPr/>
        </p:nvSpPr>
        <p:spPr>
          <a:xfrm>
            <a:off x="3491880" y="407707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ka 35"/>
          <p:cNvSpPr/>
          <p:nvPr/>
        </p:nvSpPr>
        <p:spPr>
          <a:xfrm>
            <a:off x="3995936" y="407707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ka 36"/>
          <p:cNvSpPr/>
          <p:nvPr/>
        </p:nvSpPr>
        <p:spPr>
          <a:xfrm>
            <a:off x="4499992" y="407707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ka 37"/>
          <p:cNvSpPr/>
          <p:nvPr/>
        </p:nvSpPr>
        <p:spPr>
          <a:xfrm>
            <a:off x="5004048" y="407707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ka 38"/>
          <p:cNvSpPr/>
          <p:nvPr/>
        </p:nvSpPr>
        <p:spPr>
          <a:xfrm>
            <a:off x="5940152" y="407707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ka 40"/>
          <p:cNvSpPr/>
          <p:nvPr/>
        </p:nvSpPr>
        <p:spPr>
          <a:xfrm>
            <a:off x="6948264" y="537321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ka 41"/>
          <p:cNvSpPr/>
          <p:nvPr/>
        </p:nvSpPr>
        <p:spPr>
          <a:xfrm>
            <a:off x="6444208" y="537321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ka 42"/>
          <p:cNvSpPr/>
          <p:nvPr/>
        </p:nvSpPr>
        <p:spPr>
          <a:xfrm>
            <a:off x="5940152" y="537321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spojka 43"/>
          <p:cNvSpPr/>
          <p:nvPr/>
        </p:nvSpPr>
        <p:spPr>
          <a:xfrm>
            <a:off x="5004048" y="537321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spojka 44"/>
          <p:cNvSpPr/>
          <p:nvPr/>
        </p:nvSpPr>
        <p:spPr>
          <a:xfrm>
            <a:off x="4499992" y="537321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ka 45"/>
          <p:cNvSpPr/>
          <p:nvPr/>
        </p:nvSpPr>
        <p:spPr>
          <a:xfrm>
            <a:off x="3995936" y="537321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ka 46"/>
          <p:cNvSpPr/>
          <p:nvPr/>
        </p:nvSpPr>
        <p:spPr>
          <a:xfrm>
            <a:off x="3491880" y="537321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ka 47"/>
          <p:cNvSpPr/>
          <p:nvPr/>
        </p:nvSpPr>
        <p:spPr>
          <a:xfrm>
            <a:off x="2987824" y="537321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ka 48"/>
          <p:cNvSpPr/>
          <p:nvPr/>
        </p:nvSpPr>
        <p:spPr>
          <a:xfrm>
            <a:off x="2483768" y="537321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ka 49"/>
          <p:cNvSpPr/>
          <p:nvPr/>
        </p:nvSpPr>
        <p:spPr>
          <a:xfrm>
            <a:off x="1979712" y="537321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ka 50"/>
          <p:cNvSpPr/>
          <p:nvPr/>
        </p:nvSpPr>
        <p:spPr>
          <a:xfrm>
            <a:off x="1475656" y="537321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ývojový diagram: spojka 51"/>
          <p:cNvSpPr/>
          <p:nvPr/>
        </p:nvSpPr>
        <p:spPr>
          <a:xfrm>
            <a:off x="971600" y="537321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ka 52"/>
          <p:cNvSpPr/>
          <p:nvPr/>
        </p:nvSpPr>
        <p:spPr>
          <a:xfrm>
            <a:off x="467544" y="537321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8" name="Přímá spojovací čára 57"/>
          <p:cNvCxnSpPr/>
          <p:nvPr/>
        </p:nvCxnSpPr>
        <p:spPr>
          <a:xfrm>
            <a:off x="2555776" y="2636912"/>
            <a:ext cx="42484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>
            <a:off x="2555776" y="6525344"/>
            <a:ext cx="42484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>
            <a:off x="2555776" y="3861048"/>
            <a:ext cx="42484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>
            <a:off x="2555776" y="5229200"/>
            <a:ext cx="42484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 flipH="1">
            <a:off x="4499992" y="2780928"/>
            <a:ext cx="432048" cy="64807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 flipH="1">
            <a:off x="5868144" y="1556792"/>
            <a:ext cx="432048" cy="64807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flipH="1">
            <a:off x="5004048" y="1556792"/>
            <a:ext cx="432048" cy="64807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/>
          <p:nvPr/>
        </p:nvCxnSpPr>
        <p:spPr>
          <a:xfrm flipH="1">
            <a:off x="4499992" y="1556792"/>
            <a:ext cx="432048" cy="64807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 flipH="1">
            <a:off x="3995936" y="1556792"/>
            <a:ext cx="432048" cy="64807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/>
          <p:nvPr/>
        </p:nvCxnSpPr>
        <p:spPr>
          <a:xfrm flipH="1">
            <a:off x="5004048" y="2780928"/>
            <a:ext cx="432048" cy="64807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 flipH="1">
            <a:off x="5868144" y="2780928"/>
            <a:ext cx="432048" cy="64807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 flipH="1">
            <a:off x="6876256" y="2780928"/>
            <a:ext cx="432048" cy="64807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 flipH="1">
            <a:off x="5940152" y="5301208"/>
            <a:ext cx="432048" cy="64807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 flipH="1">
            <a:off x="5004048" y="5301208"/>
            <a:ext cx="432048" cy="64807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/>
          <p:nvPr/>
        </p:nvCxnSpPr>
        <p:spPr>
          <a:xfrm flipH="1">
            <a:off x="4499992" y="5301208"/>
            <a:ext cx="432048" cy="64807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/>
          <p:nvPr/>
        </p:nvCxnSpPr>
        <p:spPr>
          <a:xfrm flipH="1">
            <a:off x="3995936" y="5301208"/>
            <a:ext cx="432048" cy="64807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4" name="Přímá spojovací čára 73"/>
          <p:cNvCxnSpPr/>
          <p:nvPr/>
        </p:nvCxnSpPr>
        <p:spPr>
          <a:xfrm flipH="1">
            <a:off x="5940152" y="4005064"/>
            <a:ext cx="432048" cy="64807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/>
          <p:nvPr/>
        </p:nvCxnSpPr>
        <p:spPr>
          <a:xfrm flipH="1">
            <a:off x="5004048" y="4005064"/>
            <a:ext cx="432048" cy="64807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6" name="Přímá spojovací čára 75"/>
          <p:cNvCxnSpPr/>
          <p:nvPr/>
        </p:nvCxnSpPr>
        <p:spPr>
          <a:xfrm flipH="1">
            <a:off x="6444208" y="4005064"/>
            <a:ext cx="432048" cy="64807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7" name="Přímá spojovací čára 76"/>
          <p:cNvCxnSpPr/>
          <p:nvPr/>
        </p:nvCxnSpPr>
        <p:spPr>
          <a:xfrm flipH="1">
            <a:off x="6372200" y="2780928"/>
            <a:ext cx="432048" cy="64807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8" name="Přímá spojovací čára 77"/>
          <p:cNvCxnSpPr/>
          <p:nvPr/>
        </p:nvCxnSpPr>
        <p:spPr>
          <a:xfrm flipH="1">
            <a:off x="7452320" y="5301208"/>
            <a:ext cx="432048" cy="64807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/>
          <p:nvPr/>
        </p:nvCxnSpPr>
        <p:spPr>
          <a:xfrm flipH="1">
            <a:off x="6444208" y="5301208"/>
            <a:ext cx="432048" cy="64807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/>
          <p:nvPr/>
        </p:nvCxnSpPr>
        <p:spPr>
          <a:xfrm flipH="1">
            <a:off x="6948264" y="5301208"/>
            <a:ext cx="432048" cy="64807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ývojový diagram: spojka 2"/>
          <p:cNvSpPr/>
          <p:nvPr/>
        </p:nvSpPr>
        <p:spPr>
          <a:xfrm>
            <a:off x="6516216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spojka 3"/>
          <p:cNvSpPr/>
          <p:nvPr/>
        </p:nvSpPr>
        <p:spPr>
          <a:xfrm>
            <a:off x="6012160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ka 4"/>
          <p:cNvSpPr/>
          <p:nvPr/>
        </p:nvSpPr>
        <p:spPr>
          <a:xfrm>
            <a:off x="5004048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4499992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3995936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3491880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2987824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2483768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1979712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1475656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971600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467544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467544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971600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1475656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1979712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2483768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2987824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3491880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3995936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4499992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5004048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6012160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>
            <a:off x="7020272" y="1916832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6516216" y="306896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ka 29"/>
          <p:cNvSpPr/>
          <p:nvPr/>
        </p:nvSpPr>
        <p:spPr>
          <a:xfrm>
            <a:off x="971600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ka 30"/>
          <p:cNvSpPr/>
          <p:nvPr/>
        </p:nvSpPr>
        <p:spPr>
          <a:xfrm>
            <a:off x="1475656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ka 31"/>
          <p:cNvSpPr/>
          <p:nvPr/>
        </p:nvSpPr>
        <p:spPr>
          <a:xfrm>
            <a:off x="1979712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ka 32"/>
          <p:cNvSpPr/>
          <p:nvPr/>
        </p:nvSpPr>
        <p:spPr>
          <a:xfrm>
            <a:off x="2483768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ka 33"/>
          <p:cNvSpPr/>
          <p:nvPr/>
        </p:nvSpPr>
        <p:spPr>
          <a:xfrm>
            <a:off x="2987824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ka 34"/>
          <p:cNvSpPr/>
          <p:nvPr/>
        </p:nvSpPr>
        <p:spPr>
          <a:xfrm>
            <a:off x="3491880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ka 35"/>
          <p:cNvSpPr/>
          <p:nvPr/>
        </p:nvSpPr>
        <p:spPr>
          <a:xfrm>
            <a:off x="8100392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ka 36"/>
          <p:cNvSpPr/>
          <p:nvPr/>
        </p:nvSpPr>
        <p:spPr>
          <a:xfrm>
            <a:off x="3995936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ka 37"/>
          <p:cNvSpPr/>
          <p:nvPr/>
        </p:nvSpPr>
        <p:spPr>
          <a:xfrm>
            <a:off x="4499992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ka 38"/>
          <p:cNvSpPr/>
          <p:nvPr/>
        </p:nvSpPr>
        <p:spPr>
          <a:xfrm>
            <a:off x="5004048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pojka 39"/>
          <p:cNvSpPr/>
          <p:nvPr/>
        </p:nvSpPr>
        <p:spPr>
          <a:xfrm>
            <a:off x="7596336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ka 40"/>
          <p:cNvSpPr/>
          <p:nvPr/>
        </p:nvSpPr>
        <p:spPr>
          <a:xfrm>
            <a:off x="7092280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ka 41"/>
          <p:cNvSpPr/>
          <p:nvPr/>
        </p:nvSpPr>
        <p:spPr>
          <a:xfrm>
            <a:off x="6588224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ka 42"/>
          <p:cNvSpPr/>
          <p:nvPr/>
        </p:nvSpPr>
        <p:spPr>
          <a:xfrm>
            <a:off x="6084168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spojka 43"/>
          <p:cNvSpPr/>
          <p:nvPr/>
        </p:nvSpPr>
        <p:spPr>
          <a:xfrm>
            <a:off x="467544" y="43651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ka 48"/>
          <p:cNvSpPr/>
          <p:nvPr/>
        </p:nvSpPr>
        <p:spPr>
          <a:xfrm>
            <a:off x="6084168" y="558924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ka 49"/>
          <p:cNvSpPr/>
          <p:nvPr/>
        </p:nvSpPr>
        <p:spPr>
          <a:xfrm>
            <a:off x="5004048" y="566124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ka 50"/>
          <p:cNvSpPr/>
          <p:nvPr/>
        </p:nvSpPr>
        <p:spPr>
          <a:xfrm>
            <a:off x="4499992" y="566124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ývojový diagram: spojka 51"/>
          <p:cNvSpPr/>
          <p:nvPr/>
        </p:nvSpPr>
        <p:spPr>
          <a:xfrm>
            <a:off x="3995936" y="566124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ka 52"/>
          <p:cNvSpPr/>
          <p:nvPr/>
        </p:nvSpPr>
        <p:spPr>
          <a:xfrm>
            <a:off x="3491880" y="566124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ka 53"/>
          <p:cNvSpPr/>
          <p:nvPr/>
        </p:nvSpPr>
        <p:spPr>
          <a:xfrm>
            <a:off x="2987824" y="566124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ka 54"/>
          <p:cNvSpPr/>
          <p:nvPr/>
        </p:nvSpPr>
        <p:spPr>
          <a:xfrm>
            <a:off x="2483768" y="566124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ka 55"/>
          <p:cNvSpPr/>
          <p:nvPr/>
        </p:nvSpPr>
        <p:spPr>
          <a:xfrm>
            <a:off x="1979712" y="566124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ka 56"/>
          <p:cNvSpPr/>
          <p:nvPr/>
        </p:nvSpPr>
        <p:spPr>
          <a:xfrm>
            <a:off x="1475656" y="566124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ka 57"/>
          <p:cNvSpPr/>
          <p:nvPr/>
        </p:nvSpPr>
        <p:spPr>
          <a:xfrm>
            <a:off x="971600" y="566124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ka 58"/>
          <p:cNvSpPr/>
          <p:nvPr/>
        </p:nvSpPr>
        <p:spPr>
          <a:xfrm>
            <a:off x="467544" y="566124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ovací čára 60"/>
          <p:cNvCxnSpPr/>
          <p:nvPr/>
        </p:nvCxnSpPr>
        <p:spPr>
          <a:xfrm>
            <a:off x="1907704" y="2924944"/>
            <a:ext cx="35283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>
            <a:off x="1835696" y="4221088"/>
            <a:ext cx="35283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>
            <a:off x="1907704" y="5445224"/>
            <a:ext cx="35283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>
            <a:off x="1979712" y="6669360"/>
            <a:ext cx="35283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Obdélník 64"/>
          <p:cNvSpPr/>
          <p:nvPr/>
        </p:nvSpPr>
        <p:spPr>
          <a:xfrm>
            <a:off x="1907704" y="2564904"/>
            <a:ext cx="3600400" cy="36004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 smtClean="0"/>
              <a:t>13-4=</a:t>
            </a:r>
            <a:endParaRPr lang="cs-CZ" sz="3600" dirty="0"/>
          </a:p>
        </p:txBody>
      </p:sp>
      <p:sp>
        <p:nvSpPr>
          <p:cNvPr id="66" name="Obdélník 65"/>
          <p:cNvSpPr/>
          <p:nvPr/>
        </p:nvSpPr>
        <p:spPr>
          <a:xfrm>
            <a:off x="1907704" y="3861048"/>
            <a:ext cx="360040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 smtClean="0"/>
              <a:t>12-5=</a:t>
            </a:r>
            <a:endParaRPr lang="cs-CZ" sz="3600" dirty="0"/>
          </a:p>
        </p:txBody>
      </p:sp>
      <p:sp>
        <p:nvSpPr>
          <p:cNvPr id="67" name="Obdélník 66"/>
          <p:cNvSpPr/>
          <p:nvPr/>
        </p:nvSpPr>
        <p:spPr>
          <a:xfrm>
            <a:off x="1907704" y="5085184"/>
            <a:ext cx="3600400" cy="36004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 smtClean="0"/>
              <a:t>15-8=</a:t>
            </a:r>
            <a:endParaRPr lang="cs-CZ" sz="3600" dirty="0"/>
          </a:p>
        </p:txBody>
      </p:sp>
      <p:sp>
        <p:nvSpPr>
          <p:cNvPr id="68" name="Obdélník 67"/>
          <p:cNvSpPr/>
          <p:nvPr/>
        </p:nvSpPr>
        <p:spPr>
          <a:xfrm>
            <a:off x="1979712" y="6309320"/>
            <a:ext cx="3600400" cy="36004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 smtClean="0"/>
              <a:t>11-6=</a:t>
            </a:r>
            <a:endParaRPr lang="cs-CZ" sz="3600" dirty="0"/>
          </a:p>
        </p:txBody>
      </p:sp>
      <p:sp>
        <p:nvSpPr>
          <p:cNvPr id="70" name="Nadpis 69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2899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>
            <a:normAutofit fontScale="90000"/>
          </a:bodyPr>
          <a:lstStyle/>
          <a:p>
            <a:r>
              <a:rPr lang="cs-CZ" dirty="0" smtClean="0"/>
              <a:t>Znázorni zapsané příklady, dopiš je rozkladem a vypočítej.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Počítej příklady, znázorňuj je kolečky a výsledek si vybarvi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12-7=		15-7=		12-3=</a:t>
            </a:r>
          </a:p>
          <a:p>
            <a:pPr>
              <a:buNone/>
            </a:pPr>
            <a:r>
              <a:rPr lang="cs-CZ" dirty="0" smtClean="0"/>
              <a:t>13-4=		12-6=		14-8=</a:t>
            </a:r>
          </a:p>
          <a:p>
            <a:pPr>
              <a:buNone/>
            </a:pPr>
            <a:r>
              <a:rPr lang="cs-CZ" dirty="0" smtClean="0"/>
              <a:t>11-3=		13-8=		11-7=</a:t>
            </a:r>
          </a:p>
          <a:p>
            <a:endParaRPr lang="cs-CZ" dirty="0"/>
          </a:p>
        </p:txBody>
      </p:sp>
      <p:sp>
        <p:nvSpPr>
          <p:cNvPr id="4" name="10cípá hvězda 3"/>
          <p:cNvSpPr/>
          <p:nvPr/>
        </p:nvSpPr>
        <p:spPr>
          <a:xfrm>
            <a:off x="683568" y="3933056"/>
            <a:ext cx="914400" cy="914400"/>
          </a:xfrm>
          <a:prstGeom prst="star10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5" name="10cípá hvězda 4"/>
          <p:cNvSpPr/>
          <p:nvPr/>
        </p:nvSpPr>
        <p:spPr>
          <a:xfrm>
            <a:off x="1043608" y="5085184"/>
            <a:ext cx="914400" cy="914400"/>
          </a:xfrm>
          <a:prstGeom prst="star10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6" name="10cípá hvězda 5"/>
          <p:cNvSpPr/>
          <p:nvPr/>
        </p:nvSpPr>
        <p:spPr>
          <a:xfrm>
            <a:off x="1979712" y="3933056"/>
            <a:ext cx="914400" cy="914400"/>
          </a:xfrm>
          <a:prstGeom prst="star10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7" name="10cípá hvězda 6"/>
          <p:cNvSpPr/>
          <p:nvPr/>
        </p:nvSpPr>
        <p:spPr>
          <a:xfrm>
            <a:off x="2699792" y="5157192"/>
            <a:ext cx="914400" cy="914400"/>
          </a:xfrm>
          <a:prstGeom prst="star10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8" name="10cípá hvězda 7"/>
          <p:cNvSpPr/>
          <p:nvPr/>
        </p:nvSpPr>
        <p:spPr>
          <a:xfrm>
            <a:off x="4499992" y="5085184"/>
            <a:ext cx="914400" cy="914400"/>
          </a:xfrm>
          <a:prstGeom prst="star10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9" name="10cípá hvězda 8"/>
          <p:cNvSpPr/>
          <p:nvPr/>
        </p:nvSpPr>
        <p:spPr>
          <a:xfrm>
            <a:off x="6084168" y="5157192"/>
            <a:ext cx="914400" cy="914400"/>
          </a:xfrm>
          <a:prstGeom prst="star10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smtClean="0"/>
              <a:t>9</a:t>
            </a:r>
            <a:endParaRPr lang="cs-CZ" sz="3600" dirty="0"/>
          </a:p>
        </p:txBody>
      </p:sp>
      <p:sp>
        <p:nvSpPr>
          <p:cNvPr id="10" name="10cípá hvězda 9"/>
          <p:cNvSpPr/>
          <p:nvPr/>
        </p:nvSpPr>
        <p:spPr>
          <a:xfrm>
            <a:off x="3419872" y="3861048"/>
            <a:ext cx="914400" cy="914400"/>
          </a:xfrm>
          <a:prstGeom prst="star10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11" name="10cípá hvězda 10"/>
          <p:cNvSpPr/>
          <p:nvPr/>
        </p:nvSpPr>
        <p:spPr>
          <a:xfrm>
            <a:off x="5148064" y="3789040"/>
            <a:ext cx="914400" cy="914400"/>
          </a:xfrm>
          <a:prstGeom prst="star10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12" name="10cípá hvězda 11"/>
          <p:cNvSpPr/>
          <p:nvPr/>
        </p:nvSpPr>
        <p:spPr>
          <a:xfrm>
            <a:off x="6732240" y="3861048"/>
            <a:ext cx="914400" cy="914400"/>
          </a:xfrm>
          <a:prstGeom prst="star10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8</a:t>
            </a:r>
            <a:endParaRPr lang="cs-CZ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401</TotalTime>
  <Words>198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Zapiš rozkladem znázorněné příklady</vt:lpstr>
      <vt:lpstr>Znázorni zapsané příklady, dopiš je rozkladem a vypočítej.</vt:lpstr>
      <vt:lpstr>Počítej příklady, znázorňuj je kolečky a výsledek si vybarvi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expert</cp:lastModifiedBy>
  <cp:revision>47</cp:revision>
  <dcterms:created xsi:type="dcterms:W3CDTF">2011-08-21T15:31:45Z</dcterms:created>
  <dcterms:modified xsi:type="dcterms:W3CDTF">2012-03-10T07:20:46Z</dcterms:modified>
</cp:coreProperties>
</file>