
<file path=[Content_Types].xml><?xml version="1.0" encoding="utf-8"?>
<Types xmlns="http://schemas.openxmlformats.org/package/2006/content-types">
  <Default Extension="png" ContentType="image/png"/>
  <Default Extension="bin" ContentType="application/vnd.openxmlformats-officedocument.oleObject"/>
  <Default Extension="jpeg" ContentType="image/jpeg"/>
  <Default Extension="wmf" ContentType="image/x-wmf"/>
  <Default Extension="emf" ContentType="image/x-emf"/>
  <Default Extension="rels" ContentType="application/vnd.openxmlformats-package.relationships+xml"/>
  <Default Extension="xml" ContentType="application/xml"/>
  <Default Extension="wav" ContentType="audio/wav"/>
  <Default Extension="vml" ContentType="application/vnd.openxmlformats-officedocument.vmlDrawing"/>
  <Default Extension="doc" ContentType="application/msword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2"/>
  </p:notesMasterIdLst>
  <p:sldIdLst>
    <p:sldId id="262" r:id="rId2"/>
    <p:sldId id="263" r:id="rId3"/>
    <p:sldId id="256" r:id="rId4"/>
    <p:sldId id="257" r:id="rId5"/>
    <p:sldId id="258" r:id="rId6"/>
    <p:sldId id="259" r:id="rId7"/>
    <p:sldId id="260" r:id="rId8"/>
    <p:sldId id="264" r:id="rId9"/>
    <p:sldId id="261" r:id="rId10"/>
    <p:sldId id="265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70" d="100"/>
          <a:sy n="70" d="100"/>
        </p:scale>
        <p:origin x="-1302" y="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27FE2D31-D344-4B63-A89A-A89AB0D9F3E3}" type="doc">
      <dgm:prSet loTypeId="urn:microsoft.com/office/officeart/2005/8/layout/target3" loCatId="list" qsTypeId="urn:microsoft.com/office/officeart/2005/8/quickstyle/3d3" qsCatId="3D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130831A4-0540-4EC5-8F5A-93030E89D2D9}">
      <dgm:prSet phldrT="[Text]" custT="1"/>
      <dgm:spPr/>
      <dgm:t>
        <a:bodyPr anchor="ctr" anchorCtr="0"/>
        <a:lstStyle/>
        <a:p>
          <a:pPr algn="l">
            <a:lnSpc>
              <a:spcPct val="100000"/>
            </a:lnSpc>
            <a:spcAft>
              <a:spcPts val="0"/>
            </a:spcAft>
          </a:pPr>
          <a:r>
            <a:rPr lang="cs-CZ" sz="1600" b="0" dirty="0" smtClean="0"/>
            <a:t>NÁZEV ŠKOLY</a:t>
          </a:r>
          <a:r>
            <a:rPr lang="cs-CZ" sz="1600" b="0" dirty="0" smtClean="0">
              <a:latin typeface="Times New Roman" pitchFamily="18" charset="0"/>
              <a:cs typeface="Times New Roman" pitchFamily="18" charset="0"/>
            </a:rPr>
            <a:t>:               </a:t>
          </a:r>
          <a:r>
            <a:rPr lang="cs-CZ" sz="1600" b="1" dirty="0" smtClean="0">
              <a:latin typeface="Times New Roman" pitchFamily="18" charset="0"/>
              <a:cs typeface="Times New Roman" pitchFamily="18" charset="0"/>
            </a:rPr>
            <a:t>Základní škola Hostouň,  okres Domažlice,                     </a:t>
          </a:r>
        </a:p>
        <a:p>
          <a:pPr algn="l">
            <a:lnSpc>
              <a:spcPct val="100000"/>
            </a:lnSpc>
            <a:spcAft>
              <a:spcPts val="0"/>
            </a:spcAft>
          </a:pPr>
          <a:r>
            <a:rPr lang="cs-CZ" sz="1600" b="1" dirty="0" smtClean="0">
              <a:latin typeface="Times New Roman" pitchFamily="18" charset="0"/>
              <a:cs typeface="Times New Roman" pitchFamily="18" charset="0"/>
            </a:rPr>
            <a:t>                                                           příspěvková organizace</a:t>
          </a:r>
          <a:endParaRPr lang="cs-CZ" sz="1600" b="1" dirty="0">
            <a:latin typeface="Times New Roman" pitchFamily="18" charset="0"/>
            <a:cs typeface="Times New Roman" pitchFamily="18" charset="0"/>
          </a:endParaRPr>
        </a:p>
      </dgm:t>
    </dgm:pt>
    <dgm:pt modelId="{F01391B9-E1CF-441A-AF4A-C95C0C271A44}" type="parTrans" cxnId="{4D385FE4-833D-4CDF-8BAA-0E0AC4E67AD4}">
      <dgm:prSet/>
      <dgm:spPr/>
      <dgm:t>
        <a:bodyPr/>
        <a:lstStyle/>
        <a:p>
          <a:endParaRPr lang="cs-CZ"/>
        </a:p>
      </dgm:t>
    </dgm:pt>
    <dgm:pt modelId="{B8CB6303-D6B2-49A3-A850-9996CF437CE4}" type="sibTrans" cxnId="{4D385FE4-833D-4CDF-8BAA-0E0AC4E67AD4}">
      <dgm:prSet/>
      <dgm:spPr/>
      <dgm:t>
        <a:bodyPr/>
        <a:lstStyle/>
        <a:p>
          <a:endParaRPr lang="cs-CZ"/>
        </a:p>
      </dgm:t>
    </dgm:pt>
    <dgm:pt modelId="{100B6B2E-82E6-4C11-B19B-F2DB3A0EA64F}">
      <dgm:prSet phldrT="[Text]" custT="1"/>
      <dgm:spPr/>
      <dgm:t>
        <a:bodyPr/>
        <a:lstStyle/>
        <a:p>
          <a:pPr algn="l"/>
          <a:r>
            <a:rPr lang="cs-CZ" sz="1600" b="0" dirty="0" smtClean="0"/>
            <a:t>REGISTRAČNÍ ČÍSLO PROJEKTU</a:t>
          </a:r>
          <a:r>
            <a:rPr lang="cs-CZ" sz="1600" b="1" dirty="0" smtClean="0"/>
            <a:t>:   </a:t>
          </a:r>
          <a:r>
            <a:rPr lang="cs-CZ" sz="1800" b="1" dirty="0" smtClean="0">
              <a:latin typeface="Times New Roman" pitchFamily="18" charset="0"/>
              <a:cs typeface="Times New Roman" pitchFamily="18" charset="0"/>
            </a:rPr>
            <a:t>CZ.1.07/1.4.00/21.2880</a:t>
          </a:r>
          <a:endParaRPr lang="cs-CZ" sz="1800" b="1" dirty="0">
            <a:latin typeface="Times New Roman" pitchFamily="18" charset="0"/>
            <a:cs typeface="Times New Roman" pitchFamily="18" charset="0"/>
          </a:endParaRPr>
        </a:p>
      </dgm:t>
    </dgm:pt>
    <dgm:pt modelId="{32657832-B1C8-403C-BDE8-AAC0367CF865}" type="parTrans" cxnId="{D35B4B81-8D1B-443A-B915-1BE49E0B0AA7}">
      <dgm:prSet/>
      <dgm:spPr/>
      <dgm:t>
        <a:bodyPr/>
        <a:lstStyle/>
        <a:p>
          <a:endParaRPr lang="cs-CZ"/>
        </a:p>
      </dgm:t>
    </dgm:pt>
    <dgm:pt modelId="{6748F0BB-A26B-4A51-9E3C-09CCB2BAC7D9}" type="sibTrans" cxnId="{D35B4B81-8D1B-443A-B915-1BE49E0B0AA7}">
      <dgm:prSet/>
      <dgm:spPr/>
      <dgm:t>
        <a:bodyPr/>
        <a:lstStyle/>
        <a:p>
          <a:endParaRPr lang="cs-CZ"/>
        </a:p>
      </dgm:t>
    </dgm:pt>
    <dgm:pt modelId="{914700B9-77B5-440A-A438-DE98B6D4894D}">
      <dgm:prSet phldrT="[Text]" custT="1"/>
      <dgm:spPr/>
      <dgm:t>
        <a:bodyPr/>
        <a:lstStyle/>
        <a:p>
          <a:pPr algn="l"/>
          <a:r>
            <a:rPr lang="cs-CZ" sz="1600" b="0" dirty="0" smtClean="0"/>
            <a:t>ŠABLONA</a:t>
          </a:r>
          <a:r>
            <a:rPr lang="cs-CZ" sz="1600" b="1" dirty="0" smtClean="0"/>
            <a:t>:         </a:t>
          </a:r>
          <a:r>
            <a:rPr lang="cs-CZ" sz="1600" b="1" dirty="0" smtClean="0">
              <a:latin typeface="Times New Roman" pitchFamily="18" charset="0"/>
              <a:cs typeface="Times New Roman" pitchFamily="18" charset="0"/>
            </a:rPr>
            <a:t>III/2 Inovace a zkvalitnění výuky prostřednictvím ICT</a:t>
          </a:r>
          <a:endParaRPr lang="cs-CZ" sz="1600" b="1" dirty="0">
            <a:latin typeface="Times New Roman" pitchFamily="18" charset="0"/>
            <a:cs typeface="Times New Roman" pitchFamily="18" charset="0"/>
          </a:endParaRPr>
        </a:p>
      </dgm:t>
    </dgm:pt>
    <dgm:pt modelId="{8512185E-4B58-458F-87B6-3140B6D72525}" type="parTrans" cxnId="{4F3FA278-38EF-4E77-A5DC-1E7605CD0401}">
      <dgm:prSet/>
      <dgm:spPr/>
      <dgm:t>
        <a:bodyPr/>
        <a:lstStyle/>
        <a:p>
          <a:endParaRPr lang="cs-CZ"/>
        </a:p>
      </dgm:t>
    </dgm:pt>
    <dgm:pt modelId="{296B88C7-46FB-4264-A217-2894440EECC5}" type="sibTrans" cxnId="{4F3FA278-38EF-4E77-A5DC-1E7605CD0401}">
      <dgm:prSet/>
      <dgm:spPr/>
      <dgm:t>
        <a:bodyPr/>
        <a:lstStyle/>
        <a:p>
          <a:endParaRPr lang="cs-CZ"/>
        </a:p>
      </dgm:t>
    </dgm:pt>
    <dgm:pt modelId="{1D8420EA-BFA0-403B-80F5-647FA396CC45}">
      <dgm:prSet phldrT="[Text]" custT="1"/>
      <dgm:spPr/>
      <dgm:t>
        <a:bodyPr/>
        <a:lstStyle/>
        <a:p>
          <a:pPr algn="l"/>
          <a:r>
            <a:rPr lang="cs-CZ" sz="1600" b="0" dirty="0" smtClean="0"/>
            <a:t>NÁZEV PROJEKTU</a:t>
          </a:r>
          <a:r>
            <a:rPr lang="cs-CZ" sz="1600" b="1" dirty="0" smtClean="0"/>
            <a:t>:    </a:t>
          </a:r>
          <a:r>
            <a:rPr lang="cs-CZ" sz="1600" b="1" dirty="0" smtClean="0">
              <a:latin typeface="Times New Roman" pitchFamily="18" charset="0"/>
              <a:cs typeface="Times New Roman" pitchFamily="18" charset="0"/>
            </a:rPr>
            <a:t>Moderní škola</a:t>
          </a:r>
          <a:endParaRPr lang="cs-CZ" sz="1600" b="1" dirty="0">
            <a:latin typeface="Times New Roman" pitchFamily="18" charset="0"/>
            <a:cs typeface="Times New Roman" pitchFamily="18" charset="0"/>
          </a:endParaRPr>
        </a:p>
      </dgm:t>
    </dgm:pt>
    <dgm:pt modelId="{DE590897-4222-4BAE-B23D-0E01B1881970}" type="parTrans" cxnId="{B5ED950A-2CFB-4B1E-A532-6C6F5B2770BB}">
      <dgm:prSet/>
      <dgm:spPr/>
      <dgm:t>
        <a:bodyPr/>
        <a:lstStyle/>
        <a:p>
          <a:endParaRPr lang="cs-CZ"/>
        </a:p>
      </dgm:t>
    </dgm:pt>
    <dgm:pt modelId="{01A7DA8C-A7E7-4088-A318-31162CEFD809}" type="sibTrans" cxnId="{B5ED950A-2CFB-4B1E-A532-6C6F5B2770BB}">
      <dgm:prSet/>
      <dgm:spPr/>
      <dgm:t>
        <a:bodyPr/>
        <a:lstStyle/>
        <a:p>
          <a:endParaRPr lang="cs-CZ"/>
        </a:p>
      </dgm:t>
    </dgm:pt>
    <dgm:pt modelId="{FE47432B-CA46-450C-8D8F-66C300A95B52}" type="pres">
      <dgm:prSet presAssocID="{27FE2D31-D344-4B63-A89A-A89AB0D9F3E3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B522209E-30D0-49D6-A340-2D383A11C668}" type="pres">
      <dgm:prSet presAssocID="{130831A4-0540-4EC5-8F5A-93030E89D2D9}" presName="circle1" presStyleLbl="node1" presStyleIdx="0" presStyleCnt="4"/>
      <dgm:spPr/>
    </dgm:pt>
    <dgm:pt modelId="{ED5A8377-51D5-4DC5-B0E7-680166966720}" type="pres">
      <dgm:prSet presAssocID="{130831A4-0540-4EC5-8F5A-93030E89D2D9}" presName="space" presStyleCnt="0"/>
      <dgm:spPr/>
    </dgm:pt>
    <dgm:pt modelId="{F69CC921-512E-49F4-824C-A648EC5F27A5}" type="pres">
      <dgm:prSet presAssocID="{130831A4-0540-4EC5-8F5A-93030E89D2D9}" presName="rect1" presStyleLbl="alignAcc1" presStyleIdx="0" presStyleCnt="4" custLinFactNeighborX="513"/>
      <dgm:spPr/>
      <dgm:t>
        <a:bodyPr/>
        <a:lstStyle/>
        <a:p>
          <a:endParaRPr lang="cs-CZ"/>
        </a:p>
      </dgm:t>
    </dgm:pt>
    <dgm:pt modelId="{61C9CE18-EDA6-4EDF-BA1C-09779D38FBBF}" type="pres">
      <dgm:prSet presAssocID="{1D8420EA-BFA0-403B-80F5-647FA396CC45}" presName="vertSpace2" presStyleLbl="node1" presStyleIdx="0" presStyleCnt="4"/>
      <dgm:spPr/>
    </dgm:pt>
    <dgm:pt modelId="{D60DEAAB-7AFE-435A-ACF6-18851E4B0426}" type="pres">
      <dgm:prSet presAssocID="{1D8420EA-BFA0-403B-80F5-647FA396CC45}" presName="circle2" presStyleLbl="node1" presStyleIdx="1" presStyleCnt="4"/>
      <dgm:spPr/>
    </dgm:pt>
    <dgm:pt modelId="{F7B3C0B7-F0F7-4F49-B02C-3630F8C5FAE5}" type="pres">
      <dgm:prSet presAssocID="{1D8420EA-BFA0-403B-80F5-647FA396CC45}" presName="rect2" presStyleLbl="alignAcc1" presStyleIdx="1" presStyleCnt="4" custLinFactNeighborX="513" custLinFactNeighborY="-51"/>
      <dgm:spPr/>
      <dgm:t>
        <a:bodyPr/>
        <a:lstStyle/>
        <a:p>
          <a:endParaRPr lang="cs-CZ"/>
        </a:p>
      </dgm:t>
    </dgm:pt>
    <dgm:pt modelId="{C9DA9446-E2D3-4F6A-8960-3CADFBF870B8}" type="pres">
      <dgm:prSet presAssocID="{100B6B2E-82E6-4C11-B19B-F2DB3A0EA64F}" presName="vertSpace3" presStyleLbl="node1" presStyleIdx="1" presStyleCnt="4"/>
      <dgm:spPr/>
    </dgm:pt>
    <dgm:pt modelId="{9726EC6F-D322-4CD3-B489-1BE3DF7CE70B}" type="pres">
      <dgm:prSet presAssocID="{100B6B2E-82E6-4C11-B19B-F2DB3A0EA64F}" presName="circle3" presStyleLbl="node1" presStyleIdx="2" presStyleCnt="4"/>
      <dgm:spPr/>
    </dgm:pt>
    <dgm:pt modelId="{645AA564-2E9E-4954-AD87-AE01782CEC59}" type="pres">
      <dgm:prSet presAssocID="{100B6B2E-82E6-4C11-B19B-F2DB3A0EA64F}" presName="rect3" presStyleLbl="alignAcc1" presStyleIdx="2" presStyleCnt="4" custLinFactNeighborX="2390" custLinFactNeighborY="1626"/>
      <dgm:spPr/>
      <dgm:t>
        <a:bodyPr/>
        <a:lstStyle/>
        <a:p>
          <a:endParaRPr lang="cs-CZ"/>
        </a:p>
      </dgm:t>
    </dgm:pt>
    <dgm:pt modelId="{8538CAC4-6A86-42B8-B5AF-2FF155DB9D02}" type="pres">
      <dgm:prSet presAssocID="{914700B9-77B5-440A-A438-DE98B6D4894D}" presName="vertSpace4" presStyleLbl="node1" presStyleIdx="2" presStyleCnt="4"/>
      <dgm:spPr/>
    </dgm:pt>
    <dgm:pt modelId="{26FD6024-A07F-46D0-8BC0-B5E595C5673D}" type="pres">
      <dgm:prSet presAssocID="{914700B9-77B5-440A-A438-DE98B6D4894D}" presName="circle4" presStyleLbl="node1" presStyleIdx="3" presStyleCnt="4"/>
      <dgm:spPr/>
    </dgm:pt>
    <dgm:pt modelId="{E73F1C26-6DCD-4001-88B9-355E01E2BCE7}" type="pres">
      <dgm:prSet presAssocID="{914700B9-77B5-440A-A438-DE98B6D4894D}" presName="rect4" presStyleLbl="alignAcc1" presStyleIdx="3" presStyleCnt="4" custLinFactNeighborX="508" custLinFactNeighborY="3605"/>
      <dgm:spPr/>
      <dgm:t>
        <a:bodyPr/>
        <a:lstStyle/>
        <a:p>
          <a:endParaRPr lang="cs-CZ"/>
        </a:p>
      </dgm:t>
    </dgm:pt>
    <dgm:pt modelId="{8E23E229-92FC-49D1-B5FE-0303176B8A4E}" type="pres">
      <dgm:prSet presAssocID="{130831A4-0540-4EC5-8F5A-93030E89D2D9}" presName="rect1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467D0EB-87A2-4285-8ACA-0398EFBF29BC}" type="pres">
      <dgm:prSet presAssocID="{1D8420EA-BFA0-403B-80F5-647FA396CC45}" presName="rect2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BA8199F-D892-4A8E-A352-2B7844050E09}" type="pres">
      <dgm:prSet presAssocID="{100B6B2E-82E6-4C11-B19B-F2DB3A0EA64F}" presName="rect3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D9AF279-D483-48F2-BBBD-45F8E8923512}" type="pres">
      <dgm:prSet presAssocID="{914700B9-77B5-440A-A438-DE98B6D4894D}" presName="rect4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41459445-7AD1-4424-93A1-C8FB2085BBCB}" type="presOf" srcId="{100B6B2E-82E6-4C11-B19B-F2DB3A0EA64F}" destId="{DBA8199F-D892-4A8E-A352-2B7844050E09}" srcOrd="1" destOrd="0" presId="urn:microsoft.com/office/officeart/2005/8/layout/target3"/>
    <dgm:cxn modelId="{0BFE039E-DC74-4CE1-98F7-C45C91DC020A}" type="presOf" srcId="{100B6B2E-82E6-4C11-B19B-F2DB3A0EA64F}" destId="{645AA564-2E9E-4954-AD87-AE01782CEC59}" srcOrd="0" destOrd="0" presId="urn:microsoft.com/office/officeart/2005/8/layout/target3"/>
    <dgm:cxn modelId="{0B215F41-E9F0-4D13-81C1-7F54488C89D0}" type="presOf" srcId="{914700B9-77B5-440A-A438-DE98B6D4894D}" destId="{E73F1C26-6DCD-4001-88B9-355E01E2BCE7}" srcOrd="0" destOrd="0" presId="urn:microsoft.com/office/officeart/2005/8/layout/target3"/>
    <dgm:cxn modelId="{350A52D7-FD0D-42F5-B1AE-1B7045BA907C}" type="presOf" srcId="{130831A4-0540-4EC5-8F5A-93030E89D2D9}" destId="{8E23E229-92FC-49D1-B5FE-0303176B8A4E}" srcOrd="1" destOrd="0" presId="urn:microsoft.com/office/officeart/2005/8/layout/target3"/>
    <dgm:cxn modelId="{4F3FA278-38EF-4E77-A5DC-1E7605CD0401}" srcId="{27FE2D31-D344-4B63-A89A-A89AB0D9F3E3}" destId="{914700B9-77B5-440A-A438-DE98B6D4894D}" srcOrd="3" destOrd="0" parTransId="{8512185E-4B58-458F-87B6-3140B6D72525}" sibTransId="{296B88C7-46FB-4264-A217-2894440EECC5}"/>
    <dgm:cxn modelId="{BDD63DC6-9488-412D-BD28-CC4F6673E0CF}" type="presOf" srcId="{1D8420EA-BFA0-403B-80F5-647FA396CC45}" destId="{F7B3C0B7-F0F7-4F49-B02C-3630F8C5FAE5}" srcOrd="0" destOrd="0" presId="urn:microsoft.com/office/officeart/2005/8/layout/target3"/>
    <dgm:cxn modelId="{F9DD21A4-39C4-47D5-ACD3-CFEAD147DC94}" type="presOf" srcId="{914700B9-77B5-440A-A438-DE98B6D4894D}" destId="{BD9AF279-D483-48F2-BBBD-45F8E8923512}" srcOrd="1" destOrd="0" presId="urn:microsoft.com/office/officeart/2005/8/layout/target3"/>
    <dgm:cxn modelId="{ADDB4A22-386A-4972-84B3-8B07C7B4C827}" type="presOf" srcId="{27FE2D31-D344-4B63-A89A-A89AB0D9F3E3}" destId="{FE47432B-CA46-450C-8D8F-66C300A95B52}" srcOrd="0" destOrd="0" presId="urn:microsoft.com/office/officeart/2005/8/layout/target3"/>
    <dgm:cxn modelId="{61D6360D-2C28-4399-85D7-0DD218E16835}" type="presOf" srcId="{130831A4-0540-4EC5-8F5A-93030E89D2D9}" destId="{F69CC921-512E-49F4-824C-A648EC5F27A5}" srcOrd="0" destOrd="0" presId="urn:microsoft.com/office/officeart/2005/8/layout/target3"/>
    <dgm:cxn modelId="{B5ED950A-2CFB-4B1E-A532-6C6F5B2770BB}" srcId="{27FE2D31-D344-4B63-A89A-A89AB0D9F3E3}" destId="{1D8420EA-BFA0-403B-80F5-647FA396CC45}" srcOrd="1" destOrd="0" parTransId="{DE590897-4222-4BAE-B23D-0E01B1881970}" sibTransId="{01A7DA8C-A7E7-4088-A318-31162CEFD809}"/>
    <dgm:cxn modelId="{D35B4B81-8D1B-443A-B915-1BE49E0B0AA7}" srcId="{27FE2D31-D344-4B63-A89A-A89AB0D9F3E3}" destId="{100B6B2E-82E6-4C11-B19B-F2DB3A0EA64F}" srcOrd="2" destOrd="0" parTransId="{32657832-B1C8-403C-BDE8-AAC0367CF865}" sibTransId="{6748F0BB-A26B-4A51-9E3C-09CCB2BAC7D9}"/>
    <dgm:cxn modelId="{4D385FE4-833D-4CDF-8BAA-0E0AC4E67AD4}" srcId="{27FE2D31-D344-4B63-A89A-A89AB0D9F3E3}" destId="{130831A4-0540-4EC5-8F5A-93030E89D2D9}" srcOrd="0" destOrd="0" parTransId="{F01391B9-E1CF-441A-AF4A-C95C0C271A44}" sibTransId="{B8CB6303-D6B2-49A3-A850-9996CF437CE4}"/>
    <dgm:cxn modelId="{675286CA-E615-4E41-AE66-6DCBEDE68CF5}" type="presOf" srcId="{1D8420EA-BFA0-403B-80F5-647FA396CC45}" destId="{8467D0EB-87A2-4285-8ACA-0398EFBF29BC}" srcOrd="1" destOrd="0" presId="urn:microsoft.com/office/officeart/2005/8/layout/target3"/>
    <dgm:cxn modelId="{F346EEE4-5B7F-44FC-AE19-DB495E0302FC}" type="presParOf" srcId="{FE47432B-CA46-450C-8D8F-66C300A95B52}" destId="{B522209E-30D0-49D6-A340-2D383A11C668}" srcOrd="0" destOrd="0" presId="urn:microsoft.com/office/officeart/2005/8/layout/target3"/>
    <dgm:cxn modelId="{09629DDE-ADBE-4E89-A013-BD0BB7161128}" type="presParOf" srcId="{FE47432B-CA46-450C-8D8F-66C300A95B52}" destId="{ED5A8377-51D5-4DC5-B0E7-680166966720}" srcOrd="1" destOrd="0" presId="urn:microsoft.com/office/officeart/2005/8/layout/target3"/>
    <dgm:cxn modelId="{9F3F2538-2EE6-4468-94C0-562D802F7359}" type="presParOf" srcId="{FE47432B-CA46-450C-8D8F-66C300A95B52}" destId="{F69CC921-512E-49F4-824C-A648EC5F27A5}" srcOrd="2" destOrd="0" presId="urn:microsoft.com/office/officeart/2005/8/layout/target3"/>
    <dgm:cxn modelId="{FBD63CA6-555F-49F2-8829-7442299401F6}" type="presParOf" srcId="{FE47432B-CA46-450C-8D8F-66C300A95B52}" destId="{61C9CE18-EDA6-4EDF-BA1C-09779D38FBBF}" srcOrd="3" destOrd="0" presId="urn:microsoft.com/office/officeart/2005/8/layout/target3"/>
    <dgm:cxn modelId="{1B4D6604-7D84-4CB5-A9A6-4866FF739C0E}" type="presParOf" srcId="{FE47432B-CA46-450C-8D8F-66C300A95B52}" destId="{D60DEAAB-7AFE-435A-ACF6-18851E4B0426}" srcOrd="4" destOrd="0" presId="urn:microsoft.com/office/officeart/2005/8/layout/target3"/>
    <dgm:cxn modelId="{08B84B74-292A-47D1-9096-63FF9953E2B5}" type="presParOf" srcId="{FE47432B-CA46-450C-8D8F-66C300A95B52}" destId="{F7B3C0B7-F0F7-4F49-B02C-3630F8C5FAE5}" srcOrd="5" destOrd="0" presId="urn:microsoft.com/office/officeart/2005/8/layout/target3"/>
    <dgm:cxn modelId="{3E7FB450-6E96-4477-A06F-977FC187FED0}" type="presParOf" srcId="{FE47432B-CA46-450C-8D8F-66C300A95B52}" destId="{C9DA9446-E2D3-4F6A-8960-3CADFBF870B8}" srcOrd="6" destOrd="0" presId="urn:microsoft.com/office/officeart/2005/8/layout/target3"/>
    <dgm:cxn modelId="{DF17D493-73EB-4706-9AD3-C5DBE1547206}" type="presParOf" srcId="{FE47432B-CA46-450C-8D8F-66C300A95B52}" destId="{9726EC6F-D322-4CD3-B489-1BE3DF7CE70B}" srcOrd="7" destOrd="0" presId="urn:microsoft.com/office/officeart/2005/8/layout/target3"/>
    <dgm:cxn modelId="{19DB9E65-70ED-4790-A405-3CB2B529CDC6}" type="presParOf" srcId="{FE47432B-CA46-450C-8D8F-66C300A95B52}" destId="{645AA564-2E9E-4954-AD87-AE01782CEC59}" srcOrd="8" destOrd="0" presId="urn:microsoft.com/office/officeart/2005/8/layout/target3"/>
    <dgm:cxn modelId="{C594FF0F-470E-4A3F-A283-007AB954578B}" type="presParOf" srcId="{FE47432B-CA46-450C-8D8F-66C300A95B52}" destId="{8538CAC4-6A86-42B8-B5AF-2FF155DB9D02}" srcOrd="9" destOrd="0" presId="urn:microsoft.com/office/officeart/2005/8/layout/target3"/>
    <dgm:cxn modelId="{E5F738A7-D2C0-4A1E-A48F-BAFE2983959D}" type="presParOf" srcId="{FE47432B-CA46-450C-8D8F-66C300A95B52}" destId="{26FD6024-A07F-46D0-8BC0-B5E595C5673D}" srcOrd="10" destOrd="0" presId="urn:microsoft.com/office/officeart/2005/8/layout/target3"/>
    <dgm:cxn modelId="{738CD27F-574C-421E-B84A-19DF2907320C}" type="presParOf" srcId="{FE47432B-CA46-450C-8D8F-66C300A95B52}" destId="{E73F1C26-6DCD-4001-88B9-355E01E2BCE7}" srcOrd="11" destOrd="0" presId="urn:microsoft.com/office/officeart/2005/8/layout/target3"/>
    <dgm:cxn modelId="{1E315F66-102E-404B-A7F2-DDC6E9D68D54}" type="presParOf" srcId="{FE47432B-CA46-450C-8D8F-66C300A95B52}" destId="{8E23E229-92FC-49D1-B5FE-0303176B8A4E}" srcOrd="12" destOrd="0" presId="urn:microsoft.com/office/officeart/2005/8/layout/target3"/>
    <dgm:cxn modelId="{29828BDF-62B0-4BC8-A7F3-3410C2AB9CE4}" type="presParOf" srcId="{FE47432B-CA46-450C-8D8F-66C300A95B52}" destId="{8467D0EB-87A2-4285-8ACA-0398EFBF29BC}" srcOrd="13" destOrd="0" presId="urn:microsoft.com/office/officeart/2005/8/layout/target3"/>
    <dgm:cxn modelId="{AC58D671-7A43-4064-8BCB-8FDDB3F799BD}" type="presParOf" srcId="{FE47432B-CA46-450C-8D8F-66C300A95B52}" destId="{DBA8199F-D892-4A8E-A352-2B7844050E09}" srcOrd="14" destOrd="0" presId="urn:microsoft.com/office/officeart/2005/8/layout/target3"/>
    <dgm:cxn modelId="{EB35F4DC-956A-42D8-8DA5-932127613820}" type="presParOf" srcId="{FE47432B-CA46-450C-8D8F-66C300A95B52}" destId="{BD9AF279-D483-48F2-BBBD-45F8E8923512}" srcOrd="15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522209E-30D0-49D6-A340-2D383A11C668}">
      <dsp:nvSpPr>
        <dsp:cNvPr id="0" name=""/>
        <dsp:cNvSpPr/>
      </dsp:nvSpPr>
      <dsp:spPr>
        <a:xfrm>
          <a:off x="0" y="0"/>
          <a:ext cx="2376264" cy="237626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95000" rotWithShape="0">
            <a:srgbClr val="000000">
              <a:alpha val="50000"/>
            </a:srgbClr>
          </a:outerShdw>
          <a:softEdge rad="12700"/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F69CC921-512E-49F4-824C-A648EC5F27A5}">
      <dsp:nvSpPr>
        <dsp:cNvPr id="0" name=""/>
        <dsp:cNvSpPr/>
      </dsp:nvSpPr>
      <dsp:spPr>
        <a:xfrm>
          <a:off x="1188132" y="0"/>
          <a:ext cx="7020780" cy="237626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100000"/>
            </a:lnSpc>
            <a:spcBef>
              <a:spcPct val="0"/>
            </a:spcBef>
            <a:spcAft>
              <a:spcPts val="0"/>
            </a:spcAft>
          </a:pPr>
          <a:r>
            <a:rPr lang="cs-CZ" sz="1600" b="0" kern="1200" dirty="0" smtClean="0"/>
            <a:t>NÁZEV ŠKOLY</a:t>
          </a:r>
          <a:r>
            <a:rPr lang="cs-CZ" sz="1600" b="0" kern="1200" dirty="0" smtClean="0">
              <a:latin typeface="Times New Roman" pitchFamily="18" charset="0"/>
              <a:cs typeface="Times New Roman" pitchFamily="18" charset="0"/>
            </a:rPr>
            <a:t>:               </a:t>
          </a:r>
          <a:r>
            <a:rPr lang="cs-CZ" sz="1600" b="1" kern="1200" dirty="0" smtClean="0">
              <a:latin typeface="Times New Roman" pitchFamily="18" charset="0"/>
              <a:cs typeface="Times New Roman" pitchFamily="18" charset="0"/>
            </a:rPr>
            <a:t>Základní škola Hostouň,  okres Domažlice,                     </a:t>
          </a:r>
        </a:p>
        <a:p>
          <a:pPr lvl="0" algn="l" defTabSz="711200">
            <a:lnSpc>
              <a:spcPct val="100000"/>
            </a:lnSpc>
            <a:spcBef>
              <a:spcPct val="0"/>
            </a:spcBef>
            <a:spcAft>
              <a:spcPts val="0"/>
            </a:spcAft>
          </a:pPr>
          <a:r>
            <a:rPr lang="cs-CZ" sz="1600" b="1" kern="1200" dirty="0" smtClean="0">
              <a:latin typeface="Times New Roman" pitchFamily="18" charset="0"/>
              <a:cs typeface="Times New Roman" pitchFamily="18" charset="0"/>
            </a:rPr>
            <a:t>                                                           příspěvková organizace</a:t>
          </a:r>
          <a:endParaRPr lang="cs-CZ" sz="1600" b="1" kern="1200" dirty="0">
            <a:latin typeface="Times New Roman" pitchFamily="18" charset="0"/>
            <a:cs typeface="Times New Roman" pitchFamily="18" charset="0"/>
          </a:endParaRPr>
        </a:p>
      </dsp:txBody>
      <dsp:txXfrm>
        <a:off x="1188132" y="0"/>
        <a:ext cx="7020780" cy="504956"/>
      </dsp:txXfrm>
    </dsp:sp>
    <dsp:sp modelId="{D60DEAAB-7AFE-435A-ACF6-18851E4B0426}">
      <dsp:nvSpPr>
        <dsp:cNvPr id="0" name=""/>
        <dsp:cNvSpPr/>
      </dsp:nvSpPr>
      <dsp:spPr>
        <a:xfrm>
          <a:off x="311884" y="504956"/>
          <a:ext cx="1752494" cy="17524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95000" rotWithShape="0">
            <a:srgbClr val="000000">
              <a:alpha val="50000"/>
            </a:srgbClr>
          </a:outerShdw>
          <a:softEdge rad="12700"/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F7B3C0B7-F0F7-4F49-B02C-3630F8C5FAE5}">
      <dsp:nvSpPr>
        <dsp:cNvPr id="0" name=""/>
        <dsp:cNvSpPr/>
      </dsp:nvSpPr>
      <dsp:spPr>
        <a:xfrm>
          <a:off x="1188132" y="504062"/>
          <a:ext cx="7020780" cy="17524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b="0" kern="1200" dirty="0" smtClean="0"/>
            <a:t>NÁZEV PROJEKTU</a:t>
          </a:r>
          <a:r>
            <a:rPr lang="cs-CZ" sz="1600" b="1" kern="1200" dirty="0" smtClean="0"/>
            <a:t>:    </a:t>
          </a:r>
          <a:r>
            <a:rPr lang="cs-CZ" sz="1600" b="1" kern="1200" dirty="0" smtClean="0">
              <a:latin typeface="Times New Roman" pitchFamily="18" charset="0"/>
              <a:cs typeface="Times New Roman" pitchFamily="18" charset="0"/>
            </a:rPr>
            <a:t>Moderní škola</a:t>
          </a:r>
          <a:endParaRPr lang="cs-CZ" sz="1600" b="1" kern="1200" dirty="0">
            <a:latin typeface="Times New Roman" pitchFamily="18" charset="0"/>
            <a:cs typeface="Times New Roman" pitchFamily="18" charset="0"/>
          </a:endParaRPr>
        </a:p>
      </dsp:txBody>
      <dsp:txXfrm>
        <a:off x="1188132" y="504062"/>
        <a:ext cx="7020780" cy="504956"/>
      </dsp:txXfrm>
    </dsp:sp>
    <dsp:sp modelId="{9726EC6F-D322-4CD3-B489-1BE3DF7CE70B}">
      <dsp:nvSpPr>
        <dsp:cNvPr id="0" name=""/>
        <dsp:cNvSpPr/>
      </dsp:nvSpPr>
      <dsp:spPr>
        <a:xfrm>
          <a:off x="623769" y="1009912"/>
          <a:ext cx="1128725" cy="112872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95000" rotWithShape="0">
            <a:srgbClr val="000000">
              <a:alpha val="50000"/>
            </a:srgbClr>
          </a:outerShdw>
          <a:softEdge rad="12700"/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645AA564-2E9E-4954-AD87-AE01782CEC59}">
      <dsp:nvSpPr>
        <dsp:cNvPr id="0" name=""/>
        <dsp:cNvSpPr/>
      </dsp:nvSpPr>
      <dsp:spPr>
        <a:xfrm>
          <a:off x="1188132" y="1028265"/>
          <a:ext cx="7020780" cy="112872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b="0" kern="1200" dirty="0" smtClean="0"/>
            <a:t>REGISTRAČNÍ ČÍSLO PROJEKTU</a:t>
          </a:r>
          <a:r>
            <a:rPr lang="cs-CZ" sz="1600" b="1" kern="1200" dirty="0" smtClean="0"/>
            <a:t>:   </a:t>
          </a:r>
          <a:r>
            <a:rPr lang="cs-CZ" sz="1800" b="1" kern="1200" dirty="0" smtClean="0">
              <a:latin typeface="Times New Roman" pitchFamily="18" charset="0"/>
              <a:cs typeface="Times New Roman" pitchFamily="18" charset="0"/>
            </a:rPr>
            <a:t>CZ.1.07/1.4.00/21.2880</a:t>
          </a:r>
          <a:endParaRPr lang="cs-CZ" sz="1800" b="1" kern="1200" dirty="0">
            <a:latin typeface="Times New Roman" pitchFamily="18" charset="0"/>
            <a:cs typeface="Times New Roman" pitchFamily="18" charset="0"/>
          </a:endParaRPr>
        </a:p>
      </dsp:txBody>
      <dsp:txXfrm>
        <a:off x="1188132" y="1028265"/>
        <a:ext cx="7020780" cy="504956"/>
      </dsp:txXfrm>
    </dsp:sp>
    <dsp:sp modelId="{26FD6024-A07F-46D0-8BC0-B5E595C5673D}">
      <dsp:nvSpPr>
        <dsp:cNvPr id="0" name=""/>
        <dsp:cNvSpPr/>
      </dsp:nvSpPr>
      <dsp:spPr>
        <a:xfrm>
          <a:off x="935653" y="1514868"/>
          <a:ext cx="504956" cy="504956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95000" rotWithShape="0">
            <a:srgbClr val="000000">
              <a:alpha val="50000"/>
            </a:srgbClr>
          </a:outerShdw>
          <a:softEdge rad="12700"/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E73F1C26-6DCD-4001-88B9-355E01E2BCE7}">
      <dsp:nvSpPr>
        <dsp:cNvPr id="0" name=""/>
        <dsp:cNvSpPr/>
      </dsp:nvSpPr>
      <dsp:spPr>
        <a:xfrm>
          <a:off x="1188132" y="1533071"/>
          <a:ext cx="7020780" cy="50495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b="0" kern="1200" dirty="0" smtClean="0"/>
            <a:t>ŠABLONA</a:t>
          </a:r>
          <a:r>
            <a:rPr lang="cs-CZ" sz="1600" b="1" kern="1200" dirty="0" smtClean="0"/>
            <a:t>:         </a:t>
          </a:r>
          <a:r>
            <a:rPr lang="cs-CZ" sz="1600" b="1" kern="1200" dirty="0" smtClean="0">
              <a:latin typeface="Times New Roman" pitchFamily="18" charset="0"/>
              <a:cs typeface="Times New Roman" pitchFamily="18" charset="0"/>
            </a:rPr>
            <a:t>III/2 Inovace a zkvalitnění výuky prostřednictvím ICT</a:t>
          </a:r>
          <a:endParaRPr lang="cs-CZ" sz="1600" b="1" kern="1200" dirty="0">
            <a:latin typeface="Times New Roman" pitchFamily="18" charset="0"/>
            <a:cs typeface="Times New Roman" pitchFamily="18" charset="0"/>
          </a:endParaRPr>
        </a:p>
      </dsp:txBody>
      <dsp:txXfrm>
        <a:off x="1188132" y="1533071"/>
        <a:ext cx="7020780" cy="50495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3">
  <dgm:title val=""/>
  <dgm:desc val=""/>
  <dgm:catLst>
    <dgm:cat type="3D" pri="11300"/>
  </dgm:catLst>
  <dgm:scene3d>
    <a:camera prst="orthographicFront"/>
    <a:lightRig rig="threePt" dir="t"/>
  </dgm:scene3d>
  <dgm:styleLbl name="node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clear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182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>
        <a:rot lat="0" lon="0" rev="0"/>
      </a:camera>
      <a:lightRig rig="contrasting" dir="t">
        <a:rot lat="0" lon="0" rev="1200000"/>
      </a:lightRig>
    </dgm:scene3d>
    <dgm:sp3d z="10000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>
        <a:rot lat="0" lon="0" rev="0"/>
      </a:camera>
      <a:lightRig rig="contrasting" dir="t">
        <a:rot lat="0" lon="0" rev="1200000"/>
      </a:lightRig>
    </dgm:scene3d>
    <dgm:sp3d z="-300000" prstMaterial="plastic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00800" h="1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>
        <a:rot lat="0" lon="0" rev="0"/>
      </a:camera>
      <a:lightRig rig="contrasting" dir="t">
        <a:rot lat="0" lon="0" rev="1200000"/>
      </a:lightRig>
    </dgm:scene3d>
    <dgm:sp3d z="-1524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12.emf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B3649E7-BF93-456C-875E-D2FAFAF1D007}" type="datetimeFigureOut">
              <a:rPr lang="cs-CZ" smtClean="0"/>
              <a:pPr/>
              <a:t>11.7.2012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35C9618-AE12-4408-8FD7-758C9041DA13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346030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35C9618-AE12-4408-8FD7-758C9041DA13}" type="slidenum">
              <a:rPr lang="cs-CZ" smtClean="0"/>
              <a:pPr/>
              <a:t>3</a:t>
            </a:fld>
            <a:endParaRPr lang="cs-CZ" dirty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457200" y="3699804"/>
            <a:ext cx="8305800" cy="1143000"/>
          </a:xfrm>
        </p:spPr>
        <p:txBody>
          <a:bodyPr>
            <a:noAutofit/>
          </a:bodyPr>
          <a:lstStyle>
            <a:lvl1pPr marL="0" indent="0" algn="ctr">
              <a:buNone/>
              <a:defRPr sz="2200" spc="100" baseline="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Nadpis 27"/>
          <p:cNvSpPr>
            <a:spLocks noGrp="1"/>
          </p:cNvSpPr>
          <p:nvPr>
            <p:ph type="ctrTitle"/>
          </p:nvPr>
        </p:nvSpPr>
        <p:spPr>
          <a:xfrm>
            <a:off x="457200" y="1433732"/>
            <a:ext cx="8305800" cy="1981200"/>
          </a:xfrm>
          <a:ln w="6350" cap="rnd">
            <a:noFill/>
          </a:ln>
        </p:spPr>
        <p:txBody>
          <a:bodyPr anchor="b" anchorCtr="0">
            <a:noAutofit/>
          </a:bodyPr>
          <a:lstStyle>
            <a:lvl1pPr algn="ctr">
              <a:defRPr lang="en-US" sz="4800" b="0" dirty="0">
                <a:ln w="3200">
                  <a:solidFill>
                    <a:schemeClr val="bg2">
                      <a:shade val="75000"/>
                      <a:alpha val="25000"/>
                    </a:schemeClr>
                  </a:solidFill>
                  <a:prstDash val="solid"/>
                  <a:round/>
                </a:ln>
                <a:solidFill>
                  <a:srgbClr val="F9F9F9"/>
                </a:solidFill>
                <a:effectLst>
                  <a:innerShdw blurRad="50800" dist="25400" dir="13500000">
                    <a:srgbClr val="000000">
                      <a:alpha val="70000"/>
                    </a:srgbClr>
                  </a:innerShdw>
                </a:effectLst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cxnSp>
        <p:nvCxnSpPr>
          <p:cNvPr id="8" name="Přímá spojovací čára 7"/>
          <p:cNvCxnSpPr/>
          <p:nvPr/>
        </p:nvCxnSpPr>
        <p:spPr>
          <a:xfrm>
            <a:off x="1463626" y="3550126"/>
            <a:ext cx="2971800" cy="1588"/>
          </a:xfrm>
          <a:prstGeom prst="line">
            <a:avLst/>
          </a:prstGeom>
          <a:ln w="9525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ovací čára 12"/>
          <p:cNvCxnSpPr/>
          <p:nvPr/>
        </p:nvCxnSpPr>
        <p:spPr>
          <a:xfrm>
            <a:off x="4708574" y="3550126"/>
            <a:ext cx="2971800" cy="1588"/>
          </a:xfrm>
          <a:prstGeom prst="line">
            <a:avLst/>
          </a:prstGeom>
          <a:ln w="9525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Elipsa 13"/>
          <p:cNvSpPr/>
          <p:nvPr/>
        </p:nvSpPr>
        <p:spPr>
          <a:xfrm>
            <a:off x="4540348" y="3526302"/>
            <a:ext cx="45720" cy="45720"/>
          </a:xfrm>
          <a:prstGeom prst="ellipse">
            <a:avLst/>
          </a:prstGeom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2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5" name="Zástupný symbol pro datum 1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84127B-DD7A-4798-B01D-089BE569E1D7}" type="datetimeFigureOut">
              <a:rPr lang="cs-CZ" smtClean="0"/>
              <a:pPr/>
              <a:t>11.7.2012</a:t>
            </a:fld>
            <a:endParaRPr lang="cs-CZ" dirty="0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927844C-16E5-467E-B367-61F10EA66695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 dirty="0"/>
          </a:p>
        </p:txBody>
      </p:sp>
    </p:spTree>
  </p:cSld>
  <p:clrMapOvr>
    <a:masterClrMapping/>
  </p:clrMapOvr>
  <p:transition spd="slow">
    <p:newsflash/>
    <p:sndAc>
      <p:stSnd>
        <p:snd r:embed="rId1" name="whoosh.wav"/>
      </p:stSnd>
    </p:sndAc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Zástupný symbol pro obsah 8"/>
          <p:cNvSpPr>
            <a:spLocks noGrp="1"/>
          </p:cNvSpPr>
          <p:nvPr>
            <p:ph idx="1"/>
          </p:nvPr>
        </p:nvSpPr>
        <p:spPr>
          <a:xfrm>
            <a:off x="457200" y="1524000"/>
            <a:ext cx="8229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BF84127B-DD7A-4798-B01D-089BE569E1D7}" type="datetimeFigureOut">
              <a:rPr lang="cs-CZ" smtClean="0"/>
              <a:pPr/>
              <a:t>11.7.2012</a:t>
            </a:fld>
            <a:endParaRPr lang="cs-CZ" dirty="0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5"/>
          </p:nvPr>
        </p:nvSpPr>
        <p:spPr/>
        <p:txBody>
          <a:bodyPr/>
          <a:lstStyle>
            <a:lvl1pPr algn="ctr">
              <a:defRPr/>
            </a:lvl1pPr>
          </a:lstStyle>
          <a:p>
            <a:fld id="{2927844C-16E5-467E-B367-61F10EA66695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16" name="Zástupný symbol pro zápatí 15"/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/>
        <p:txBody>
          <a:bodyPr rtlCol="0" anchor="b" anchorCtr="0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masterClrMapping/>
  </p:clrMapOvr>
  <p:transition spd="slow">
    <p:newsflash/>
    <p:sndAc>
      <p:stSnd>
        <p:snd r:embed="rId1" name="whoosh.wav"/>
      </p:stSnd>
    </p:sndAc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84127B-DD7A-4798-B01D-089BE569E1D7}" type="datetimeFigureOut">
              <a:rPr lang="cs-CZ" smtClean="0"/>
              <a:pPr/>
              <a:t>11.7.2012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27844C-16E5-467E-B367-61F10EA66695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3505200"/>
            <a:ext cx="7924800" cy="1371600"/>
          </a:xfrm>
        </p:spPr>
        <p:txBody>
          <a:bodyPr>
            <a:noAutofit/>
          </a:bodyPr>
          <a:lstStyle>
            <a:lvl1pPr algn="l" rtl="0">
              <a:spcBef>
                <a:spcPct val="0"/>
              </a:spcBef>
              <a:buNone/>
              <a:defRPr lang="en-US" sz="4800" b="0" dirty="0">
                <a:ln w="3200">
                  <a:solidFill>
                    <a:schemeClr val="bg2">
                      <a:shade val="25000"/>
                      <a:alpha val="25000"/>
                    </a:schemeClr>
                  </a:solidFill>
                  <a:prstDash val="solid"/>
                  <a:round/>
                </a:ln>
                <a:solidFill>
                  <a:srgbClr val="F9F9F9"/>
                </a:solidFill>
                <a:effectLst>
                  <a:innerShdw blurRad="38100" dist="25400" dir="13500000">
                    <a:prstClr val="black">
                      <a:alpha val="70000"/>
                    </a:prstClr>
                  </a:innerShdw>
                </a:effectLst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85800" y="4958864"/>
            <a:ext cx="7924800" cy="984736"/>
          </a:xfrm>
        </p:spPr>
        <p:txBody>
          <a:bodyPr anchor="t"/>
          <a:lstStyle>
            <a:lvl1pPr marL="0" indent="0">
              <a:buNone/>
              <a:defRPr sz="2000" spc="100" baseline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cxnSp>
        <p:nvCxnSpPr>
          <p:cNvPr id="7" name="Přímá spojovací čára 6"/>
          <p:cNvCxnSpPr/>
          <p:nvPr/>
        </p:nvCxnSpPr>
        <p:spPr>
          <a:xfrm>
            <a:off x="685800" y="4916992"/>
            <a:ext cx="7924800" cy="4301"/>
          </a:xfrm>
          <a:prstGeom prst="line">
            <a:avLst/>
          </a:prstGeom>
          <a:noFill/>
          <a:ln w="9525" cap="flat" cmpd="sng" algn="ctr">
            <a:solidFill>
              <a:srgbClr val="E9E9E8"/>
            </a:solidFill>
            <a:prstDash val="solid"/>
          </a:ln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 spd="slow">
    <p:newsflash/>
    <p:sndAc>
      <p:stSnd>
        <p:snd r:embed="rId1" name="whoosh.wav"/>
      </p:stSnd>
    </p:sndAc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84127B-DD7A-4798-B01D-089BE569E1D7}" type="datetimeFigureOut">
              <a:rPr lang="cs-CZ" smtClean="0"/>
              <a:pPr/>
              <a:t>11.7.2012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27844C-16E5-467E-B367-61F10EA66695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half" idx="1"/>
          </p:nvPr>
        </p:nvSpPr>
        <p:spPr>
          <a:xfrm>
            <a:off x="457200" y="1524000"/>
            <a:ext cx="4059936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524000"/>
            <a:ext cx="4059936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  <p:transition spd="slow">
    <p:newsflash/>
    <p:sndAc>
      <p:stSnd>
        <p:snd r:embed="rId1" name="whoosh.wav"/>
      </p:stSnd>
    </p:sndAc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27844C-16E5-467E-B367-61F10EA66695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84127B-DD7A-4798-B01D-089BE569E1D7}" type="datetimeFigureOut">
              <a:rPr lang="cs-CZ" smtClean="0"/>
              <a:pPr/>
              <a:t>11.7.2012</a:t>
            </a:fld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399593"/>
            <a:ext cx="4040188" cy="762000"/>
          </a:xfrm>
          <a:noFill/>
          <a:ln w="25400" cap="rnd" cmpd="sng" algn="ctr">
            <a:noFill/>
            <a:prstDash val="solid"/>
          </a:ln>
          <a:effectLst>
            <a:softEdge rad="63500"/>
          </a:effectLst>
          <a:sp3d prstMaterial="flat"/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lIns="91440" tIns="45720" rIns="91440" bIns="45720" anchor="b">
            <a:noAutofit/>
          </a:bodyPr>
          <a:lstStyle>
            <a:lvl1pPr marL="0" indent="0" algn="l">
              <a:spcBef>
                <a:spcPts val="0"/>
              </a:spcBef>
              <a:buNone/>
              <a:defRPr sz="2600" b="1">
                <a:solidFill>
                  <a:schemeClr val="tx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32" name="Zástupný symbol pro obsah 31"/>
          <p:cNvSpPr>
            <a:spLocks noGrp="1"/>
          </p:cNvSpPr>
          <p:nvPr>
            <p:ph sz="half" idx="2"/>
          </p:nvPr>
        </p:nvSpPr>
        <p:spPr>
          <a:xfrm>
            <a:off x="457200" y="2201896"/>
            <a:ext cx="4038600" cy="391363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34" name="Zástupný symbol pro obsah 33"/>
          <p:cNvSpPr>
            <a:spLocks noGrp="1"/>
          </p:cNvSpPr>
          <p:nvPr>
            <p:ph sz="quarter" idx="4"/>
          </p:nvPr>
        </p:nvSpPr>
        <p:spPr>
          <a:xfrm>
            <a:off x="4649788" y="2201896"/>
            <a:ext cx="4038600" cy="391363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55448"/>
            <a:ext cx="8229600" cy="1143000"/>
          </a:xfrm>
        </p:spPr>
        <p:txBody>
          <a:bodyPr anchor="b" anchorCtr="0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idx="3"/>
          </p:nvPr>
        </p:nvSpPr>
        <p:spPr>
          <a:xfrm>
            <a:off x="4648200" y="1399593"/>
            <a:ext cx="4040188" cy="762000"/>
          </a:xfrm>
          <a:noFill/>
          <a:ln w="25400" cap="rnd" cmpd="sng" algn="ctr">
            <a:noFill/>
            <a:prstDash val="soli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lIns="91440" tIns="45720" rIns="91440" bIns="45720" anchor="b">
            <a:noAutofit/>
          </a:bodyPr>
          <a:lstStyle>
            <a:lvl1pPr marL="0" indent="0" algn="l">
              <a:spcBef>
                <a:spcPts val="0"/>
              </a:spcBef>
              <a:buNone/>
              <a:defRPr sz="2600" b="1" baseline="0">
                <a:solidFill>
                  <a:schemeClr val="tx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cxnSp>
        <p:nvCxnSpPr>
          <p:cNvPr id="10" name="Přímá spojovací čára 9"/>
          <p:cNvCxnSpPr/>
          <p:nvPr/>
        </p:nvCxnSpPr>
        <p:spPr>
          <a:xfrm>
            <a:off x="562945" y="2180219"/>
            <a:ext cx="3749040" cy="1588"/>
          </a:xfrm>
          <a:prstGeom prst="line">
            <a:avLst/>
          </a:prstGeom>
          <a:noFill/>
          <a:ln w="12700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4925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ovací čára 16"/>
          <p:cNvCxnSpPr/>
          <p:nvPr/>
        </p:nvCxnSpPr>
        <p:spPr>
          <a:xfrm>
            <a:off x="4754880" y="2180219"/>
            <a:ext cx="3749040" cy="1588"/>
          </a:xfrm>
          <a:prstGeom prst="line">
            <a:avLst/>
          </a:prstGeom>
          <a:noFill/>
          <a:ln w="12700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4925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 spd="slow">
    <p:newsflash/>
    <p:sndAc>
      <p:stSnd>
        <p:snd r:embed="rId1" name="whoosh.wav"/>
      </p:stSnd>
    </p:sndAc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84127B-DD7A-4798-B01D-089BE569E1D7}" type="datetimeFigureOut">
              <a:rPr lang="cs-CZ" smtClean="0"/>
              <a:pPr/>
              <a:t>11.7.2012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27844C-16E5-467E-B367-61F10EA66695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masterClrMapping/>
  </p:clrMapOvr>
  <p:transition spd="slow">
    <p:newsflash/>
    <p:sndAc>
      <p:stSnd>
        <p:snd r:embed="rId1" name="whoosh.wav"/>
      </p:stSnd>
    </p:sndAc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84127B-DD7A-4798-B01D-089BE569E1D7}" type="datetimeFigureOut">
              <a:rPr lang="cs-CZ" smtClean="0"/>
              <a:pPr/>
              <a:t>11.7.2012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27844C-16E5-467E-B367-61F10EA66695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newsflash/>
    <p:sndAc>
      <p:stSnd>
        <p:snd r:embed="rId1" name="whoosh.wav"/>
      </p:stSnd>
    </p:sndAc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Zástupný symbol pro obsah 28"/>
          <p:cNvSpPr>
            <a:spLocks noGrp="1"/>
          </p:cNvSpPr>
          <p:nvPr>
            <p:ph sz="quarter" idx="1"/>
          </p:nvPr>
        </p:nvSpPr>
        <p:spPr>
          <a:xfrm>
            <a:off x="457200" y="457200"/>
            <a:ext cx="6248400" cy="5715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781800" y="1600200"/>
            <a:ext cx="1984248" cy="3733800"/>
          </a:xfrm>
        </p:spPr>
        <p:txBody>
          <a:bodyPr tIns="45720" bIns="45720" anchor="t" anchorCtr="0"/>
          <a:lstStyle>
            <a:lvl1pPr marL="0" indent="0">
              <a:lnSpc>
                <a:spcPct val="125000"/>
              </a:lnSpc>
              <a:spcAft>
                <a:spcPts val="1000"/>
              </a:spcAft>
              <a:buNone/>
              <a:defRPr sz="1600">
                <a:solidFill>
                  <a:schemeClr val="tx2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31" name="Nadpis 30"/>
          <p:cNvSpPr>
            <a:spLocks noGrp="1"/>
          </p:cNvSpPr>
          <p:nvPr>
            <p:ph type="title"/>
          </p:nvPr>
        </p:nvSpPr>
        <p:spPr>
          <a:xfrm>
            <a:off x="6781800" y="457200"/>
            <a:ext cx="1981200" cy="1066800"/>
          </a:xfrm>
        </p:spPr>
        <p:txBody>
          <a:bodyPr lIns="91440" tIns="91440" anchor="b" anchorCtr="0"/>
          <a:lstStyle>
            <a:lvl1pPr algn="l">
              <a:buNone/>
              <a:defRPr sz="1800" b="1" spc="-50" baseline="0">
                <a:ln w="3175">
                  <a:noFill/>
                </a:ln>
                <a:solidFill>
                  <a:schemeClr val="tx2"/>
                </a:solidFill>
                <a:effectLst/>
                <a:latin typeface="+mn-lt"/>
                <a:ea typeface="+mn-ea"/>
                <a:cs typeface="+mn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BF84127B-DD7A-4798-B01D-089BE569E1D7}" type="datetimeFigureOut">
              <a:rPr lang="cs-CZ" smtClean="0"/>
              <a:pPr/>
              <a:t>11.7.2012</a:t>
            </a:fld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2927844C-16E5-467E-B367-61F10EA66695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endParaRPr lang="cs-CZ" dirty="0"/>
          </a:p>
        </p:txBody>
      </p:sp>
    </p:spTree>
  </p:cSld>
  <p:clrMapOvr>
    <a:masterClrMapping/>
  </p:clrMapOvr>
  <p:transition spd="slow">
    <p:newsflash/>
    <p:sndAc>
      <p:stSnd>
        <p:snd r:embed="rId1" name="whoosh.wav"/>
      </p:stSnd>
    </p:sndAc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629400" y="457200"/>
            <a:ext cx="2057400" cy="1066800"/>
          </a:xfrm>
        </p:spPr>
        <p:txBody>
          <a:bodyPr lIns="91440" tIns="91440" anchor="b" anchorCtr="0"/>
          <a:lstStyle>
            <a:lvl1pPr algn="l">
              <a:buNone/>
              <a:defRPr sz="1800" b="1" spc="-50" baseline="0">
                <a:ln w="3175">
                  <a:noFill/>
                </a:ln>
                <a:solidFill>
                  <a:schemeClr val="tx2"/>
                </a:solidFill>
                <a:effectLst/>
                <a:latin typeface="+mn-lt"/>
                <a:ea typeface="+mn-ea"/>
                <a:cs typeface="+mn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457200" y="457200"/>
            <a:ext cx="6019800" cy="5562600"/>
          </a:xfrm>
          <a:solidFill>
            <a:schemeClr val="tx2">
              <a:tint val="40000"/>
            </a:schemeClr>
          </a:solidFill>
          <a:effectLst>
            <a:outerShdw blurRad="88900" sx="103000" sy="103000" algn="ctr" rotWithShape="0">
              <a:prstClr val="black">
                <a:alpha val="32000"/>
              </a:prstClr>
            </a:outerShdw>
            <a:softEdge rad="127000"/>
          </a:effectLst>
        </p:spPr>
        <p:txBody>
          <a:bodyPr/>
          <a:lstStyle>
            <a:lvl1pPr marL="0" indent="0">
              <a:buNone/>
              <a:defRPr sz="3200">
                <a:solidFill>
                  <a:schemeClr val="bg1"/>
                </a:solidFill>
              </a:defRPr>
            </a:lvl1pPr>
          </a:lstStyle>
          <a:p>
            <a:r>
              <a:rPr kumimoji="0" lang="cs-CZ" dirty="0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629400" y="1600200"/>
            <a:ext cx="2057400" cy="4419600"/>
          </a:xfrm>
        </p:spPr>
        <p:txBody>
          <a:bodyPr anchor="t" anchorCtr="0"/>
          <a:lstStyle>
            <a:lvl1pPr marL="0" indent="0">
              <a:lnSpc>
                <a:spcPct val="125000"/>
              </a:lnSpc>
              <a:spcAft>
                <a:spcPts val="1000"/>
              </a:spcAft>
              <a:buFontTx/>
              <a:buNone/>
              <a:defRPr sz="1600" b="0">
                <a:solidFill>
                  <a:schemeClr val="tx2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84127B-DD7A-4798-B01D-089BE569E1D7}" type="datetimeFigureOut">
              <a:rPr lang="cs-CZ" smtClean="0"/>
              <a:pPr/>
              <a:t>11.7.2012</a:t>
            </a:fld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927844C-16E5-467E-B367-61F10EA66695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 dirty="0"/>
          </a:p>
        </p:txBody>
      </p:sp>
    </p:spTree>
  </p:cSld>
  <p:clrMapOvr>
    <a:masterClrMapping/>
  </p:clrMapOvr>
  <p:transition spd="slow">
    <p:newsflash/>
    <p:sndAc>
      <p:stSnd>
        <p:snd r:embed="rId1" name="whoosh.wav"/>
      </p:stSnd>
    </p:sndAc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84127B-DD7A-4798-B01D-089BE569E1D7}" type="datetimeFigureOut">
              <a:rPr lang="cs-CZ" smtClean="0"/>
              <a:pPr/>
              <a:t>11.7.2012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27844C-16E5-467E-B367-61F10EA66695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newsflash/>
    <p:sndAc>
      <p:stSnd>
        <p:snd r:embed="rId1" name="whoosh.wav"/>
      </p:stSnd>
    </p:sndAc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84127B-DD7A-4798-B01D-089BE569E1D7}" type="datetimeFigureOut">
              <a:rPr lang="cs-CZ" smtClean="0"/>
              <a:pPr/>
              <a:t>11.7.2012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27844C-16E5-467E-B367-61F10EA66695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newsflash/>
    <p:sndAc>
      <p:stSnd>
        <p:snd r:embed="rId1" name="whoosh.wav"/>
      </p:stSnd>
    </p:sndAc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audio" Target="../media/audio1.wav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Zástupný symbol pro text 8"/>
          <p:cNvSpPr>
            <a:spLocks noGrp="1"/>
          </p:cNvSpPr>
          <p:nvPr>
            <p:ph type="body" idx="1"/>
          </p:nvPr>
        </p:nvSpPr>
        <p:spPr>
          <a:xfrm>
            <a:off x="457200" y="1447800"/>
            <a:ext cx="8229600" cy="46783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4" name="Zástupný symbol pro datum 23"/>
          <p:cNvSpPr>
            <a:spLocks noGrp="1"/>
          </p:cNvSpPr>
          <p:nvPr>
            <p:ph type="dt" sz="half" idx="2"/>
          </p:nvPr>
        </p:nvSpPr>
        <p:spPr>
          <a:xfrm>
            <a:off x="5791200" y="6203667"/>
            <a:ext cx="2590800" cy="384048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BF84127B-DD7A-4798-B01D-089BE569E1D7}" type="datetimeFigureOut">
              <a:rPr lang="cs-CZ" smtClean="0"/>
              <a:pPr/>
              <a:t>11.7.2012</a:t>
            </a:fld>
            <a:endParaRPr lang="cs-CZ" dirty="0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3"/>
          </p:nvPr>
        </p:nvSpPr>
        <p:spPr>
          <a:xfrm>
            <a:off x="2133600" y="6203667"/>
            <a:ext cx="358140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4"/>
          </p:nvPr>
        </p:nvSpPr>
        <p:spPr>
          <a:xfrm>
            <a:off x="8410575" y="6181531"/>
            <a:ext cx="609600" cy="457200"/>
          </a:xfrm>
          <a:prstGeom prst="rect">
            <a:avLst/>
          </a:prstGeom>
          <a:noFill/>
        </p:spPr>
        <p:txBody>
          <a:bodyPr vert="horz" lIns="0" tIns="0" rIns="0" bIns="0" anchor="ctr" anchorCtr="0">
            <a:noAutofit/>
          </a:bodyPr>
          <a:lstStyle>
            <a:lvl1pPr algn="ctr" eaLnBrk="1" latinLnBrk="0" hangingPunct="1">
              <a:defRPr kumimoji="0" sz="1600" baseline="0">
                <a:solidFill>
                  <a:schemeClr val="tx2"/>
                </a:solidFill>
              </a:defRPr>
            </a:lvl1pPr>
          </a:lstStyle>
          <a:p>
            <a:fld id="{2927844C-16E5-467E-B367-61F10EA66695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5" name="Zástupný symbol pro nadpis 4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1219200"/>
          </a:xfrm>
          <a:prstGeom prst="rect">
            <a:avLst/>
          </a:prstGeom>
          <a:ln w="6350" cap="rnd">
            <a:noFill/>
          </a:ln>
        </p:spPr>
        <p:txBody>
          <a:bodyPr vert="horz" anchor="b" anchorCtr="0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 spd="slow">
    <p:newsflash/>
    <p:sndAc>
      <p:stSnd>
        <p:snd r:embed="rId13" name="whoosh.wav"/>
      </p:stSnd>
    </p:sndAc>
  </p:transition>
  <p:txStyles>
    <p:titleStyle>
      <a:lvl1pPr algn="l" rtl="0" eaLnBrk="1" latinLnBrk="0" hangingPunct="1">
        <a:spcBef>
          <a:spcPct val="0"/>
        </a:spcBef>
        <a:buNone/>
        <a:defRPr kumimoji="0" lang="en-US" sz="4200" b="0" kern="1200" spc="-100" baseline="0" dirty="0">
          <a:ln w="3200">
            <a:solidFill>
              <a:schemeClr val="bg2">
                <a:shade val="75000"/>
                <a:alpha val="25000"/>
              </a:schemeClr>
            </a:solidFill>
            <a:prstDash val="solid"/>
            <a:round/>
          </a:ln>
          <a:solidFill>
            <a:srgbClr val="F9F9F9"/>
          </a:solidFill>
          <a:effectLst>
            <a:innerShdw blurRad="50800" dist="25400" dir="13500000">
              <a:prstClr val="black">
                <a:alpha val="70000"/>
              </a:prstClr>
            </a:innerShdw>
          </a:effectLst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2"/>
        </a:buClr>
        <a:buSzPct val="8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ts val="300"/>
        </a:spcBef>
        <a:buClr>
          <a:schemeClr val="accent2">
            <a:shade val="75000"/>
          </a:schemeClr>
        </a:buClr>
        <a:buSzPct val="85000"/>
        <a:buFont typeface="Wingdings 2"/>
        <a:buChar char="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2pPr>
      <a:lvl3pPr marL="1005840" indent="-228600" algn="l" rtl="0" eaLnBrk="1" latinLnBrk="0" hangingPunct="1">
        <a:spcBef>
          <a:spcPts val="300"/>
        </a:spcBef>
        <a:buClr>
          <a:schemeClr val="accent2">
            <a:shade val="50000"/>
          </a:schemeClr>
        </a:buClr>
        <a:buSzPct val="85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280160" indent="-228600" algn="l" rtl="0" eaLnBrk="1" latinLnBrk="0" hangingPunct="1">
        <a:spcBef>
          <a:spcPts val="30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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554480" indent="-22860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828800" indent="-22860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700" kern="1200">
          <a:solidFill>
            <a:schemeClr val="tx1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pn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4.wmf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wmf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9.wmf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wmf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11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RotundaRip.jpg" TargetMode="Externa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cs.wikipedia.org/wiki/Soubor:Stgeorge-dragon.jpg" TargetMode="Externa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.vml"/><Relationship Id="rId6" Type="http://schemas.openxmlformats.org/officeDocument/2006/relationships/image" Target="../media/image12.emf"/><Relationship Id="rId5" Type="http://schemas.openxmlformats.org/officeDocument/2006/relationships/oleObject" Target="../embeddings/Dokument_aplikace_Microsoft_Word_97_20031.doc"/><Relationship Id="rId4" Type="http://schemas.openxmlformats.org/officeDocument/2006/relationships/oleObject" Target="../embeddings/oleObject1.bin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024592505"/>
              </p:ext>
            </p:extLst>
          </p:nvPr>
        </p:nvGraphicFramePr>
        <p:xfrm>
          <a:off x="539552" y="404664"/>
          <a:ext cx="8208912" cy="237626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794555204"/>
              </p:ext>
            </p:extLst>
          </p:nvPr>
        </p:nvGraphicFramePr>
        <p:xfrm>
          <a:off x="1691680" y="2852936"/>
          <a:ext cx="7056784" cy="2245421"/>
        </p:xfrm>
        <a:graphic>
          <a:graphicData uri="http://schemas.openxmlformats.org/drawingml/2006/table">
            <a:tbl>
              <a:tblPr firstRow="1" bandRow="1">
                <a:effectLst/>
                <a:tableStyleId>{5C22544A-7EE6-4342-B048-85BDC9FD1C3A}</a:tableStyleId>
              </a:tblPr>
              <a:tblGrid>
                <a:gridCol w="2940327"/>
                <a:gridCol w="4116457"/>
              </a:tblGrid>
              <a:tr h="312035">
                <a:tc>
                  <a:txBody>
                    <a:bodyPr/>
                    <a:lstStyle/>
                    <a:p>
                      <a:r>
                        <a:rPr lang="cs-CZ" sz="1400" b="0" dirty="0" smtClean="0">
                          <a:latin typeface="Calibri" pitchFamily="34" charset="0"/>
                          <a:ea typeface="Batang" pitchFamily="18" charset="-127"/>
                          <a:cs typeface="Calibri" pitchFamily="34" charset="0"/>
                        </a:rPr>
                        <a:t>NÁZEV</a:t>
                      </a:r>
                      <a:r>
                        <a:rPr lang="cs-CZ" sz="1400" b="0" baseline="0" dirty="0" smtClean="0">
                          <a:latin typeface="Calibri" pitchFamily="34" charset="0"/>
                          <a:ea typeface="Batang" pitchFamily="18" charset="-127"/>
                          <a:cs typeface="Calibri" pitchFamily="34" charset="0"/>
                        </a:rPr>
                        <a:t> A ČÍSLO MATERIÁLU:</a:t>
                      </a:r>
                      <a:endParaRPr lang="cs-CZ" sz="1400" b="0" dirty="0">
                        <a:latin typeface="Calibri" pitchFamily="34" charset="0"/>
                        <a:ea typeface="Batang" pitchFamily="18" charset="-127"/>
                        <a:cs typeface="Calibri" pitchFamily="34" charset="0"/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VY_32_INOVACE_01_S06- D-7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</a:tr>
              <a:tr h="312035"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Calibri" pitchFamily="34" charset="0"/>
                          <a:ea typeface="Batang" pitchFamily="18" charset="-127"/>
                          <a:cs typeface="Calibri" pitchFamily="34" charset="0"/>
                        </a:rPr>
                        <a:t>VYTVOŘENO</a:t>
                      </a:r>
                      <a:r>
                        <a:rPr lang="cs-CZ" sz="1600" dirty="0" smtClean="0">
                          <a:latin typeface="Calibri" pitchFamily="34" charset="0"/>
                          <a:ea typeface="Batang" pitchFamily="18" charset="-127"/>
                          <a:cs typeface="Calibri" pitchFamily="34" charset="0"/>
                        </a:rPr>
                        <a:t>:</a:t>
                      </a:r>
                      <a:endParaRPr lang="cs-CZ" sz="1600" dirty="0">
                        <a:latin typeface="Calibri" pitchFamily="34" charset="0"/>
                        <a:ea typeface="Batang" pitchFamily="18" charset="-127"/>
                        <a:cs typeface="Calibri" pitchFamily="34" charset="0"/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prosinec</a:t>
                      </a:r>
                      <a:r>
                        <a:rPr lang="cs-CZ" sz="1400" b="1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2011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12035"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Calibri" pitchFamily="34" charset="0"/>
                          <a:ea typeface="Batang" pitchFamily="18" charset="-127"/>
                          <a:cs typeface="Calibri" pitchFamily="34" charset="0"/>
                        </a:rPr>
                        <a:t>AUTOR:</a:t>
                      </a:r>
                      <a:endParaRPr lang="cs-CZ" sz="1400" dirty="0">
                        <a:latin typeface="Calibri" pitchFamily="34" charset="0"/>
                        <a:ea typeface="Batang" pitchFamily="18" charset="-127"/>
                        <a:cs typeface="Calibri" pitchFamily="34" charset="0"/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Jarmila</a:t>
                      </a:r>
                      <a:r>
                        <a:rPr lang="cs-CZ" sz="1400" b="1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Karlovcová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12035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>
                          <a:latin typeface="Calibri" pitchFamily="34" charset="0"/>
                          <a:ea typeface="Batang" pitchFamily="18" charset="-127"/>
                          <a:cs typeface="Calibri" pitchFamily="34" charset="0"/>
                        </a:rPr>
                        <a:t>VZDĚLÁVACÍ</a:t>
                      </a:r>
                      <a:r>
                        <a:rPr lang="cs-CZ" sz="1400" baseline="0" dirty="0" smtClean="0">
                          <a:latin typeface="Calibri" pitchFamily="34" charset="0"/>
                          <a:ea typeface="Batang" pitchFamily="18" charset="-127"/>
                          <a:cs typeface="Calibri" pitchFamily="34" charset="0"/>
                        </a:rPr>
                        <a:t> OBLAST:</a:t>
                      </a:r>
                      <a:endParaRPr lang="cs-CZ" sz="1400" dirty="0" smtClean="0">
                        <a:latin typeface="Calibri" pitchFamily="34" charset="0"/>
                        <a:ea typeface="Batang" pitchFamily="18" charset="-127"/>
                        <a:cs typeface="Calibri" pitchFamily="34" charset="0"/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Člověk a společnost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12035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>
                          <a:latin typeface="Calibri" pitchFamily="34" charset="0"/>
                          <a:ea typeface="Batang" pitchFamily="18" charset="-127"/>
                          <a:cs typeface="Calibri" pitchFamily="34" charset="0"/>
                        </a:rPr>
                        <a:t>VZDĚLÁVACÍ</a:t>
                      </a:r>
                      <a:r>
                        <a:rPr lang="cs-CZ" sz="1400" baseline="0" dirty="0" smtClean="0">
                          <a:latin typeface="Calibri" pitchFamily="34" charset="0"/>
                          <a:ea typeface="Batang" pitchFamily="18" charset="-127"/>
                          <a:cs typeface="Calibri" pitchFamily="34" charset="0"/>
                        </a:rPr>
                        <a:t> OBOR:</a:t>
                      </a:r>
                      <a:endParaRPr lang="cs-CZ" sz="1400" dirty="0" smtClean="0">
                        <a:latin typeface="Calibri" pitchFamily="34" charset="0"/>
                        <a:ea typeface="Batang" pitchFamily="18" charset="-127"/>
                        <a:cs typeface="Calibri" pitchFamily="34" charset="0"/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Dějepis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26721"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Calibri" pitchFamily="34" charset="0"/>
                          <a:ea typeface="Batang" pitchFamily="18" charset="-127"/>
                          <a:cs typeface="Calibri" pitchFamily="34" charset="0"/>
                        </a:rPr>
                        <a:t>SADA:</a:t>
                      </a:r>
                      <a:endParaRPr lang="cs-CZ" sz="1400" dirty="0">
                        <a:latin typeface="Calibri" pitchFamily="34" charset="0"/>
                        <a:ea typeface="Batang" pitchFamily="18" charset="-127"/>
                        <a:cs typeface="Calibri" pitchFamily="34" charset="0"/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Dějepis 7. ročník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12035"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Calibri" pitchFamily="34" charset="0"/>
                          <a:ea typeface="Batang" pitchFamily="18" charset="-127"/>
                          <a:cs typeface="Calibri" pitchFamily="34" charset="0"/>
                        </a:rPr>
                        <a:t>NÁZEV VZDĚLÁVACÍHO MATERIÁLU:</a:t>
                      </a:r>
                      <a:endParaRPr lang="cs-CZ" sz="1400" dirty="0">
                        <a:latin typeface="Calibri" pitchFamily="34" charset="0"/>
                        <a:ea typeface="Batang" pitchFamily="18" charset="-127"/>
                        <a:cs typeface="Calibri" pitchFamily="34" charset="0"/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Románská</a:t>
                      </a:r>
                      <a:r>
                        <a:rPr lang="cs-CZ" sz="1400" b="1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kultura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pic>
        <p:nvPicPr>
          <p:cNvPr id="6" name="Obrázek 5"/>
          <p:cNvPicPr/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1680" y="5244044"/>
            <a:ext cx="5752465" cy="1256030"/>
          </a:xfrm>
          <a:prstGeom prst="rect">
            <a:avLst/>
          </a:prstGeom>
          <a:noFill/>
          <a:ln>
            <a:solidFill>
              <a:schemeClr val="tx1"/>
            </a:solidFill>
          </a:ln>
        </p:spPr>
      </p:pic>
    </p:spTree>
    <p:extLst>
      <p:ext uri="{BB962C8B-B14F-4D97-AF65-F5344CB8AC3E}">
        <p14:creationId xmlns:p14="http://schemas.microsoft.com/office/powerpoint/2010/main" val="3157990075"/>
      </p:ext>
    </p:extLst>
  </p:cSld>
  <p:clrMapOvr>
    <a:masterClrMapping/>
  </p:clrMapOvr>
  <p:transition spd="slow">
    <p:newsflash/>
    <p:sndAc>
      <p:stSnd>
        <p:snd r:embed="rId2" name="whoosh.wav"/>
      </p:stSnd>
    </p:sndAc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692696"/>
            <a:ext cx="8280920" cy="418058"/>
          </a:xfrm>
          <a:solidFill>
            <a:schemeClr val="tx2">
              <a:lumMod val="20000"/>
              <a:lumOff val="80000"/>
            </a:schemeClr>
          </a:solidFill>
          <a:ln w="12700" cmpd="dbl">
            <a:solidFill>
              <a:schemeClr val="tx2">
                <a:lumMod val="75000"/>
              </a:schemeClr>
            </a:solidFill>
            <a:prstDash val="solid"/>
          </a:ln>
          <a:effectLst>
            <a:outerShdw blurRad="50800" dist="38100" dir="8100000" algn="tr" rotWithShape="0">
              <a:prstClr val="black">
                <a:alpha val="40000"/>
              </a:prstClr>
            </a:outerShdw>
          </a:effectLst>
        </p:spPr>
        <p:txBody>
          <a:bodyPr>
            <a:normAutofit fontScale="90000"/>
          </a:bodyPr>
          <a:lstStyle/>
          <a:p>
            <a:pPr algn="ctr"/>
            <a:r>
              <a:rPr lang="cs-CZ" sz="2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ANOTACE:</a:t>
            </a:r>
            <a:endParaRPr lang="cs-CZ" sz="28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289135447"/>
              </p:ext>
            </p:extLst>
          </p:nvPr>
        </p:nvGraphicFramePr>
        <p:xfrm>
          <a:off x="539552" y="3573016"/>
          <a:ext cx="8280920" cy="223199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312368"/>
                <a:gridCol w="4968552"/>
              </a:tblGrid>
              <a:tr h="360040">
                <a:tc>
                  <a:txBody>
                    <a:bodyPr/>
                    <a:lstStyle/>
                    <a:p>
                      <a:r>
                        <a:rPr lang="cs-CZ" sz="1300" dirty="0" smtClean="0"/>
                        <a:t>ROČNÍK</a:t>
                      </a:r>
                      <a:r>
                        <a:rPr lang="cs-CZ" sz="1300" baseline="0" dirty="0" smtClean="0"/>
                        <a:t>:</a:t>
                      </a:r>
                      <a:endParaRPr lang="cs-CZ" sz="13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7.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4390">
                <a:tc>
                  <a:txBody>
                    <a:bodyPr/>
                    <a:lstStyle/>
                    <a:p>
                      <a:r>
                        <a:rPr lang="cs-CZ" sz="1300" b="1" dirty="0" smtClean="0"/>
                        <a:t>DRUH UČEBNÍHO MATERIÁLU:</a:t>
                      </a:r>
                      <a:endParaRPr lang="cs-CZ" sz="13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Prezentace - pracovní list 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4390">
                <a:tc>
                  <a:txBody>
                    <a:bodyPr/>
                    <a:lstStyle/>
                    <a:p>
                      <a:r>
                        <a:rPr lang="cs-CZ" sz="1300" b="1" dirty="0" smtClean="0"/>
                        <a:t>STUPEŇ</a:t>
                      </a:r>
                      <a:r>
                        <a:rPr lang="cs-CZ" sz="1300" b="1" baseline="0" dirty="0" smtClean="0"/>
                        <a:t> A TYP VZDĚLÁVÁNÍ:</a:t>
                      </a:r>
                      <a:endParaRPr lang="cs-CZ" sz="13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Základní</a:t>
                      </a:r>
                      <a:r>
                        <a:rPr lang="cs-CZ" sz="1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vzdělávání  - druhý stupeň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4390">
                <a:tc>
                  <a:txBody>
                    <a:bodyPr/>
                    <a:lstStyle/>
                    <a:p>
                      <a:r>
                        <a:rPr lang="cs-CZ" sz="1300" b="1" dirty="0" smtClean="0"/>
                        <a:t>POMŮCKY:</a:t>
                      </a:r>
                      <a:endParaRPr lang="cs-CZ" sz="13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Pracovní</a:t>
                      </a:r>
                      <a:r>
                        <a:rPr lang="cs-CZ" sz="1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list, fixy na interaktivní tabuli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4390">
                <a:tc>
                  <a:txBody>
                    <a:bodyPr/>
                    <a:lstStyle/>
                    <a:p>
                      <a:r>
                        <a:rPr lang="cs-CZ" sz="1300" b="1" dirty="0" smtClean="0"/>
                        <a:t>CÍL – INOVACE:</a:t>
                      </a:r>
                      <a:endParaRPr lang="cs-CZ" sz="13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Výklad učiva s využitím  interaktivní tabule, procvičování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4390">
                <a:tc>
                  <a:txBody>
                    <a:bodyPr/>
                    <a:lstStyle/>
                    <a:p>
                      <a:r>
                        <a:rPr lang="cs-CZ" sz="1300" b="1" dirty="0" smtClean="0"/>
                        <a:t>METODICKÉ POKYNY:</a:t>
                      </a:r>
                      <a:endParaRPr lang="cs-CZ" sz="13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Součástí prezentace je i pracovní</a:t>
                      </a:r>
                      <a:r>
                        <a:rPr lang="cs-CZ" sz="1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list zaměřený na opakování</a:t>
                      </a:r>
                      <a:endParaRPr lang="cs-CZ" sz="1400" dirty="0" smtClean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925446500"/>
              </p:ext>
            </p:extLst>
          </p:nvPr>
        </p:nvGraphicFramePr>
        <p:xfrm>
          <a:off x="539552" y="1196752"/>
          <a:ext cx="8280920" cy="223224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8280920"/>
              </a:tblGrid>
              <a:tr h="936104"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Cílem</a:t>
                      </a:r>
                      <a:r>
                        <a:rPr lang="cs-CZ" sz="1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prezentace je seznámení žáka se základními rysy románské kultury a připomenutí staveb  románského slohu na našem území.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60040"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OČEKÁVANÝ VÝSTUP:</a:t>
                      </a:r>
                      <a:endParaRPr lang="cs-CZ" sz="1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</a:tr>
              <a:tr h="936104">
                <a:tc>
                  <a:txBody>
                    <a:bodyPr/>
                    <a:lstStyle/>
                    <a:p>
                      <a:r>
                        <a:rPr lang="cs-CZ" sz="1400" b="0" dirty="0" smtClean="0">
                          <a:latin typeface="Times New Roman" pitchFamily="18" charset="0"/>
                          <a:cs typeface="Times New Roman" pitchFamily="18" charset="0"/>
                        </a:rPr>
                        <a:t>Žák si uvědomuje časové zařazení uměleckého slohu, jeho základních stavebních rysů a významných památek</a:t>
                      </a:r>
                      <a:r>
                        <a:rPr lang="cs-CZ" sz="1400" b="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a dále umí rozpoznat odlišnosti mezi jednotlivými  stavebními slohy.  </a:t>
                      </a:r>
                      <a:endParaRPr lang="cs-CZ" sz="1400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691639447"/>
      </p:ext>
    </p:extLst>
  </p:cSld>
  <p:clrMapOvr>
    <a:masterClrMapping/>
  </p:clrMapOvr>
  <p:transition spd="slow">
    <p:newsflash/>
    <p:sndAc>
      <p:stSnd>
        <p:snd r:embed="rId2" name="whoosh.wav"/>
      </p:stSnd>
    </p:sndAc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sz="4000" b="1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Dějepis   7. ročník</a:t>
            </a:r>
            <a:endParaRPr lang="cs-CZ" sz="4000" b="1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sz="6000" b="1" u="sng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Románská kultura</a:t>
            </a:r>
            <a:endParaRPr lang="cs-CZ" sz="6000" b="1" u="sng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Slunce 3"/>
          <p:cNvSpPr/>
          <p:nvPr/>
        </p:nvSpPr>
        <p:spPr>
          <a:xfrm>
            <a:off x="4357686" y="3357562"/>
            <a:ext cx="357190" cy="357190"/>
          </a:xfrm>
          <a:prstGeom prst="sun">
            <a:avLst/>
          </a:prstGeom>
          <a:solidFill>
            <a:srgbClr val="7030A0"/>
          </a:solidFill>
          <a:ln>
            <a:solidFill>
              <a:srgbClr val="7030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 dirty="0"/>
          </a:p>
        </p:txBody>
      </p:sp>
      <p:pic>
        <p:nvPicPr>
          <p:cNvPr id="1026" name="Picture 2" descr="C:\Users\Aja\AppData\Local\Microsoft\Windows\Temporary Internet Files\Content.IE5\I8913PAD\MC900308175[1].wmf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4214810" y="1285860"/>
            <a:ext cx="785818" cy="1296937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newsflash/>
    <p:sndAc>
      <p:stSnd>
        <p:snd r:embed="rId3" name="whoosh.wav"/>
      </p:stSnd>
    </p:sndAc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Na časovou osu zakresli období románského slohu v Evropě. </a:t>
            </a:r>
          </a:p>
          <a:p>
            <a:pPr lvl="0"/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 Jaký umělecký směr přichází po něm?</a:t>
            </a:r>
          </a:p>
          <a:p>
            <a:pPr lvl="0"/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 Zakresli jej  na časovou přímku.</a:t>
            </a:r>
          </a:p>
          <a:p>
            <a:pPr>
              <a:buNone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  </a:t>
            </a:r>
          </a:p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sz="4400" b="1" u="sng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Časová přímka</a:t>
            </a:r>
            <a:endParaRPr lang="cs-CZ" sz="4400" b="1" u="sng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Šipka doprava 5"/>
          <p:cNvSpPr/>
          <p:nvPr/>
        </p:nvSpPr>
        <p:spPr>
          <a:xfrm>
            <a:off x="500034" y="3571876"/>
            <a:ext cx="8215370" cy="642942"/>
          </a:xfrm>
          <a:prstGeom prst="rightArrow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7" name="Šipka dolů 6"/>
          <p:cNvSpPr/>
          <p:nvPr/>
        </p:nvSpPr>
        <p:spPr>
          <a:xfrm>
            <a:off x="1571604" y="3500438"/>
            <a:ext cx="484632" cy="978408"/>
          </a:xfrm>
          <a:prstGeom prst="downArrow">
            <a:avLst/>
          </a:prstGeom>
          <a:solidFill>
            <a:schemeClr val="accent5"/>
          </a:solidFill>
          <a:ln>
            <a:solidFill>
              <a:srgbClr val="7030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8" name="Šipka dolů 7"/>
          <p:cNvSpPr/>
          <p:nvPr/>
        </p:nvSpPr>
        <p:spPr>
          <a:xfrm>
            <a:off x="6000760" y="3500438"/>
            <a:ext cx="484632" cy="978408"/>
          </a:xfrm>
          <a:prstGeom prst="downArrow">
            <a:avLst/>
          </a:prstGeom>
          <a:solidFill>
            <a:schemeClr val="accent5"/>
          </a:solidFill>
          <a:ln>
            <a:solidFill>
              <a:srgbClr val="7030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9" name="Elipsa 8"/>
          <p:cNvSpPr/>
          <p:nvPr/>
        </p:nvSpPr>
        <p:spPr>
          <a:xfrm>
            <a:off x="1714480" y="4500570"/>
            <a:ext cx="1285884" cy="571504"/>
          </a:xfrm>
          <a:prstGeom prst="ellipse">
            <a:avLst/>
          </a:prstGeom>
          <a:solidFill>
            <a:schemeClr val="accent5"/>
          </a:solidFill>
          <a:ln>
            <a:solidFill>
              <a:srgbClr val="7030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9.stol.</a:t>
            </a:r>
            <a:endParaRPr lang="cs-CZ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1" name="Elipsa 10"/>
          <p:cNvSpPr/>
          <p:nvPr/>
        </p:nvSpPr>
        <p:spPr>
          <a:xfrm>
            <a:off x="5000628" y="4500570"/>
            <a:ext cx="1271590" cy="571504"/>
          </a:xfrm>
          <a:prstGeom prst="ellipse">
            <a:avLst/>
          </a:prstGeom>
          <a:solidFill>
            <a:schemeClr val="accent5"/>
          </a:solidFill>
          <a:ln>
            <a:solidFill>
              <a:srgbClr val="7030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pol.13.stol.</a:t>
            </a:r>
            <a:endParaRPr lang="cs-CZ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2" name="Elipsa 11"/>
          <p:cNvSpPr/>
          <p:nvPr/>
        </p:nvSpPr>
        <p:spPr>
          <a:xfrm>
            <a:off x="5786446" y="5143512"/>
            <a:ext cx="3128978" cy="914400"/>
          </a:xfrm>
          <a:prstGeom prst="ellipse">
            <a:avLst/>
          </a:prstGeom>
          <a:solidFill>
            <a:schemeClr val="accent5"/>
          </a:solidFill>
          <a:ln>
            <a:solidFill>
              <a:srgbClr val="7030A0"/>
            </a:solidFill>
          </a:ln>
          <a:effectLst>
            <a:glow rad="228600">
              <a:schemeClr val="accent5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Gotická kultura</a:t>
            </a:r>
            <a:endParaRPr lang="cs-CZ" sz="20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0" name="Slunce 9"/>
          <p:cNvSpPr/>
          <p:nvPr/>
        </p:nvSpPr>
        <p:spPr>
          <a:xfrm>
            <a:off x="500034" y="1643050"/>
            <a:ext cx="357190" cy="357190"/>
          </a:xfrm>
          <a:prstGeom prst="sun">
            <a:avLst/>
          </a:prstGeom>
          <a:solidFill>
            <a:srgbClr val="7030A0"/>
          </a:solidFill>
          <a:ln>
            <a:solidFill>
              <a:srgbClr val="7030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 dirty="0"/>
          </a:p>
        </p:txBody>
      </p:sp>
      <p:sp>
        <p:nvSpPr>
          <p:cNvPr id="13" name="Slunce 12"/>
          <p:cNvSpPr/>
          <p:nvPr/>
        </p:nvSpPr>
        <p:spPr>
          <a:xfrm>
            <a:off x="500034" y="2500306"/>
            <a:ext cx="357190" cy="357190"/>
          </a:xfrm>
          <a:prstGeom prst="sun">
            <a:avLst/>
          </a:prstGeom>
          <a:solidFill>
            <a:srgbClr val="7030A0"/>
          </a:solidFill>
          <a:ln>
            <a:solidFill>
              <a:srgbClr val="7030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 dirty="0"/>
          </a:p>
        </p:txBody>
      </p:sp>
      <p:sp>
        <p:nvSpPr>
          <p:cNvPr id="14" name="Slunce 13"/>
          <p:cNvSpPr/>
          <p:nvPr/>
        </p:nvSpPr>
        <p:spPr>
          <a:xfrm>
            <a:off x="500034" y="2928934"/>
            <a:ext cx="357190" cy="357190"/>
          </a:xfrm>
          <a:prstGeom prst="sun">
            <a:avLst/>
          </a:prstGeom>
          <a:solidFill>
            <a:srgbClr val="7030A0"/>
          </a:solidFill>
          <a:ln>
            <a:solidFill>
              <a:srgbClr val="7030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 dirty="0"/>
          </a:p>
        </p:txBody>
      </p:sp>
      <p:pic>
        <p:nvPicPr>
          <p:cNvPr id="2050" name="Picture 2" descr="C:\Users\Aja\AppData\Local\Microsoft\Windows\Temporary Internet Files\Content.IE5\U2E7PW9E\MC900308322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428596" y="4572008"/>
            <a:ext cx="1600200" cy="1830388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newsflash/>
    <p:sndAc>
      <p:stSnd>
        <p:snd r:embed="rId2" name="whoosh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3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4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6" grpId="0" animBg="1"/>
      <p:bldP spid="7" grpId="0" animBg="1"/>
      <p:bldP spid="8" grpId="0" animBg="1"/>
      <p:bldP spid="9" grpId="0" animBg="1"/>
      <p:bldP spid="11" grpId="0" animBg="1"/>
      <p:bldP spid="12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1524000"/>
            <a:ext cx="8229600" cy="5048272"/>
          </a:xfrm>
        </p:spPr>
        <p:txBody>
          <a:bodyPr>
            <a:noAutofit/>
          </a:bodyPr>
          <a:lstStyle/>
          <a:p>
            <a:r>
              <a:rPr lang="cs-CZ" sz="2800" b="1" u="sng" dirty="0" smtClean="0">
                <a:latin typeface="Times New Roman" pitchFamily="18" charset="0"/>
                <a:cs typeface="Times New Roman" pitchFamily="18" charset="0"/>
              </a:rPr>
              <a:t>Na www. wikipedia.cz nalezni odpovědi na otázky:</a:t>
            </a:r>
          </a:p>
          <a:p>
            <a:pPr lvl="0">
              <a:buNone/>
            </a:pPr>
            <a:r>
              <a:rPr lang="cs-CZ" sz="2400" b="1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    Jaké složky umění tento sloh ovlivnil?.		</a:t>
            </a:r>
            <a:r>
              <a:rPr lang="cs-CZ" sz="2400" b="1" i="1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	_________________________</a:t>
            </a:r>
            <a:endParaRPr lang="cs-CZ" sz="2400" b="1" dirty="0" smtClean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  <a:p>
            <a:pPr lvl="0">
              <a:buNone/>
            </a:pPr>
            <a:r>
              <a:rPr lang="cs-CZ" sz="2400" b="1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    Tento sloh se rozšířil v zemích západní, jižní a střední Evropy. Jak nazýváme sloh, který se </a:t>
            </a:r>
          </a:p>
          <a:p>
            <a:pPr>
              <a:buNone/>
            </a:pPr>
            <a:r>
              <a:rPr lang="cs-CZ" sz="2400" b="1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    v této době prosazoval na východě Evropy? 	     </a:t>
            </a:r>
            <a:r>
              <a:rPr lang="cs-CZ" sz="2400" b="1" i="1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_________________________</a:t>
            </a:r>
            <a:endParaRPr lang="cs-CZ" sz="2400" b="1" dirty="0" smtClean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  <a:p>
            <a:pPr lvl="0">
              <a:buNone/>
            </a:pPr>
            <a:r>
              <a:rPr lang="cs-CZ" sz="2400" b="1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   Napiš alespoň tři druhy staveb, které se stavěly v románském slohu.</a:t>
            </a:r>
          </a:p>
          <a:p>
            <a:pPr>
              <a:buNone/>
            </a:pPr>
            <a:r>
              <a:rPr lang="cs-CZ" sz="2400" b="1" i="1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             _________________________</a:t>
            </a:r>
            <a:endParaRPr lang="cs-CZ" sz="2400" b="1" dirty="0" smtClean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  <a:p>
            <a:pPr lvl="0">
              <a:buNone/>
            </a:pPr>
            <a:r>
              <a:rPr lang="cs-CZ" sz="2400" b="1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   Jednoduše vysvětli, co je to freska? </a:t>
            </a:r>
          </a:p>
          <a:p>
            <a:pPr>
              <a:buNone/>
            </a:pPr>
            <a:r>
              <a:rPr lang="cs-CZ" sz="2400" b="1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 </a:t>
            </a:r>
          </a:p>
          <a:p>
            <a:endParaRPr lang="cs-CZ" sz="2400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357158" y="0"/>
            <a:ext cx="8229600" cy="1704964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b="1" u="sng" dirty="0" smtClean="0"/>
              <a:t> </a:t>
            </a:r>
            <a:r>
              <a:rPr lang="cs-CZ" sz="4400" b="1" u="sng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Práce s internetem</a:t>
            </a:r>
            <a:r>
              <a:rPr lang="cs-CZ" sz="44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44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</a:br>
            <a:endParaRPr lang="cs-CZ" sz="4400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Elipsa 3"/>
          <p:cNvSpPr/>
          <p:nvPr/>
        </p:nvSpPr>
        <p:spPr>
          <a:xfrm>
            <a:off x="4286248" y="5000636"/>
            <a:ext cx="4572032" cy="785818"/>
          </a:xfrm>
          <a:prstGeom prst="ellipse">
            <a:avLst/>
          </a:prstGeom>
          <a:solidFill>
            <a:schemeClr val="accent5"/>
          </a:solidFill>
          <a:ln>
            <a:solidFill>
              <a:srgbClr val="7030A0"/>
            </a:solidFill>
          </a:ln>
          <a:effectLst>
            <a:glow rad="228600">
              <a:schemeClr val="accent5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2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Kláštery, hrady, rotundy, baziliky</a:t>
            </a:r>
            <a:endParaRPr lang="cs-CZ" sz="22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Elipsa 4"/>
          <p:cNvSpPr/>
          <p:nvPr/>
        </p:nvSpPr>
        <p:spPr>
          <a:xfrm>
            <a:off x="5715008" y="4000504"/>
            <a:ext cx="3000396" cy="571504"/>
          </a:xfrm>
          <a:prstGeom prst="ellipse">
            <a:avLst/>
          </a:prstGeom>
          <a:solidFill>
            <a:schemeClr val="accent5"/>
          </a:solidFill>
          <a:ln>
            <a:solidFill>
              <a:srgbClr val="7030A0"/>
            </a:solidFill>
          </a:ln>
          <a:effectLst>
            <a:glow rad="228600">
              <a:schemeClr val="accent5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2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Byzantský</a:t>
            </a:r>
            <a:endParaRPr lang="cs-CZ" sz="22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Elipsa 5"/>
          <p:cNvSpPr/>
          <p:nvPr/>
        </p:nvSpPr>
        <p:spPr>
          <a:xfrm>
            <a:off x="5786446" y="2000240"/>
            <a:ext cx="3143272" cy="785818"/>
          </a:xfrm>
          <a:prstGeom prst="ellipse">
            <a:avLst/>
          </a:prstGeom>
          <a:solidFill>
            <a:schemeClr val="accent5"/>
          </a:solidFill>
          <a:ln>
            <a:solidFill>
              <a:srgbClr val="7030A0"/>
            </a:solidFill>
          </a:ln>
          <a:effectLst>
            <a:glow rad="228600">
              <a:schemeClr val="accent5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2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Malířství, architekturu</a:t>
            </a:r>
            <a:endParaRPr lang="cs-CZ" sz="22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" name="Slunce 6"/>
          <p:cNvSpPr/>
          <p:nvPr/>
        </p:nvSpPr>
        <p:spPr>
          <a:xfrm>
            <a:off x="428596" y="1643050"/>
            <a:ext cx="357190" cy="357190"/>
          </a:xfrm>
          <a:prstGeom prst="sun">
            <a:avLst/>
          </a:prstGeom>
          <a:solidFill>
            <a:srgbClr val="7030A0"/>
          </a:solidFill>
          <a:ln>
            <a:solidFill>
              <a:srgbClr val="7030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 dirty="0"/>
          </a:p>
        </p:txBody>
      </p:sp>
      <p:pic>
        <p:nvPicPr>
          <p:cNvPr id="1028" name="Picture 4" descr="C:\Users\Aja\AppData\Local\Microsoft\Windows\Temporary Internet Files\Content.IE5\EIZP7BPH\MC900383370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6572264" y="285728"/>
            <a:ext cx="1693637" cy="1398512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newsflash/>
    <p:sndAc>
      <p:stSnd>
        <p:snd r:embed="rId2" name="whoosh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0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5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2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4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 animBg="1"/>
      <p:bldP spid="5" grpId="0" animBg="1"/>
      <p:bldP spid="6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428604"/>
            <a:ext cx="8229600" cy="1500198"/>
          </a:xfrm>
        </p:spPr>
        <p:txBody>
          <a:bodyPr>
            <a:noAutofit/>
          </a:bodyPr>
          <a:lstStyle/>
          <a:p>
            <a:pPr lvl="0"/>
            <a:r>
              <a:rPr lang="cs-CZ" sz="4000" b="1" u="sng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4000" b="1" u="sng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</a:br>
            <a:r>
              <a:rPr lang="cs-CZ" sz="4000" b="1" u="sng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4000" b="1" u="sng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</a:br>
            <a:r>
              <a:rPr lang="cs-CZ" sz="4000" b="1" u="sng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4000" b="1" u="sng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</a:br>
            <a:r>
              <a:rPr lang="cs-CZ" sz="4000" b="1" u="sng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4000" b="1" u="sng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</a:br>
            <a:r>
              <a:rPr lang="cs-CZ" sz="4000" b="1" u="sng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4000" b="1" u="sng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</a:br>
            <a:r>
              <a:rPr lang="cs-CZ" sz="4000" b="1" u="sng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4000" b="1" u="sng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</a:br>
            <a:r>
              <a:rPr lang="cs-CZ" sz="4000" b="1" u="sng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4000" b="1" u="sng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</a:br>
            <a:r>
              <a:rPr lang="cs-CZ" sz="4000" b="1" u="sng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Poznej stavbu.</a:t>
            </a:r>
            <a:br>
              <a:rPr lang="cs-CZ" sz="4000" b="1" u="sng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</a:br>
            <a:endParaRPr lang="cs-CZ" sz="4000" b="1" u="sng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524000"/>
            <a:ext cx="4400552" cy="4572000"/>
          </a:xfrm>
        </p:spPr>
        <p:txBody>
          <a:bodyPr>
            <a:normAutofit fontScale="92500" lnSpcReduction="20000"/>
          </a:bodyPr>
          <a:lstStyle/>
          <a:p>
            <a:pPr algn="ctr"/>
            <a:r>
              <a:rPr lang="cs-CZ" b="1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Tato stavba stojí na památné hoře, kterou nalezneš blízko Prahy.</a:t>
            </a:r>
          </a:p>
          <a:p>
            <a:pPr algn="ctr"/>
            <a:r>
              <a:rPr lang="cs-CZ" b="1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Je věnována českému světci, patronu rolníků, vojáků a skautů.</a:t>
            </a:r>
          </a:p>
          <a:p>
            <a:pPr algn="ctr"/>
            <a:r>
              <a:rPr lang="cs-CZ" b="1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 Je velmi často zobrazován jako voják na bílém koni bojující s drakem. </a:t>
            </a:r>
          </a:p>
          <a:p>
            <a:pPr algn="ctr"/>
            <a:r>
              <a:rPr lang="cs-CZ" b="1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Je mu věnována také například bazilika na Pražském hradě.</a:t>
            </a:r>
          </a:p>
          <a:p>
            <a:pPr algn="ctr">
              <a:buNone/>
            </a:pPr>
            <a:r>
              <a:rPr lang="cs-CZ" b="1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 </a:t>
            </a:r>
            <a:endParaRPr lang="cs-CZ" sz="3500" b="1" dirty="0"/>
          </a:p>
        </p:txBody>
      </p:sp>
      <p:sp>
        <p:nvSpPr>
          <p:cNvPr id="11" name="Zástupný symbol pro obsah 10"/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 lnSpcReduction="20000"/>
          </a:bodyPr>
          <a:lstStyle/>
          <a:p>
            <a:pPr>
              <a:buNone/>
            </a:pPr>
            <a:r>
              <a:rPr lang="cs-CZ" dirty="0" smtClean="0"/>
              <a:t>                  .</a:t>
            </a:r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5072066" y="1500174"/>
            <a:ext cx="3255514" cy="435771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" name="Elipsa 5"/>
          <p:cNvSpPr/>
          <p:nvPr/>
        </p:nvSpPr>
        <p:spPr>
          <a:xfrm>
            <a:off x="571472" y="5357826"/>
            <a:ext cx="4786346" cy="785818"/>
          </a:xfrm>
          <a:prstGeom prst="ellipse">
            <a:avLst/>
          </a:prstGeom>
          <a:solidFill>
            <a:schemeClr val="accent5"/>
          </a:solidFill>
          <a:ln>
            <a:solidFill>
              <a:srgbClr val="7030A0"/>
            </a:solidFill>
          </a:ln>
          <a:effectLst>
            <a:glow rad="228600">
              <a:schemeClr val="accent5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Rotunda sv. Jiří na Řípu</a:t>
            </a:r>
            <a:endParaRPr lang="cs-CZ" sz="24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" name="Slunce 6"/>
          <p:cNvSpPr/>
          <p:nvPr/>
        </p:nvSpPr>
        <p:spPr>
          <a:xfrm>
            <a:off x="500034" y="1500174"/>
            <a:ext cx="357190" cy="357190"/>
          </a:xfrm>
          <a:prstGeom prst="sun">
            <a:avLst/>
          </a:prstGeom>
          <a:solidFill>
            <a:srgbClr val="7030A0"/>
          </a:solidFill>
          <a:ln>
            <a:solidFill>
              <a:srgbClr val="7030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 dirty="0"/>
          </a:p>
        </p:txBody>
      </p:sp>
      <p:sp>
        <p:nvSpPr>
          <p:cNvPr id="8" name="Slunce 7"/>
          <p:cNvSpPr/>
          <p:nvPr/>
        </p:nvSpPr>
        <p:spPr>
          <a:xfrm>
            <a:off x="500034" y="2428868"/>
            <a:ext cx="357190" cy="357190"/>
          </a:xfrm>
          <a:prstGeom prst="sun">
            <a:avLst/>
          </a:prstGeom>
          <a:solidFill>
            <a:srgbClr val="7030A0"/>
          </a:solidFill>
          <a:ln>
            <a:solidFill>
              <a:srgbClr val="7030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 dirty="0"/>
          </a:p>
        </p:txBody>
      </p:sp>
      <p:sp>
        <p:nvSpPr>
          <p:cNvPr id="9" name="Slunce 8"/>
          <p:cNvSpPr/>
          <p:nvPr/>
        </p:nvSpPr>
        <p:spPr>
          <a:xfrm>
            <a:off x="714348" y="3429000"/>
            <a:ext cx="357190" cy="357190"/>
          </a:xfrm>
          <a:prstGeom prst="sun">
            <a:avLst/>
          </a:prstGeom>
          <a:solidFill>
            <a:srgbClr val="7030A0"/>
          </a:solidFill>
          <a:ln>
            <a:solidFill>
              <a:srgbClr val="7030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 dirty="0"/>
          </a:p>
        </p:txBody>
      </p:sp>
      <p:sp>
        <p:nvSpPr>
          <p:cNvPr id="10" name="Slunce 9"/>
          <p:cNvSpPr/>
          <p:nvPr/>
        </p:nvSpPr>
        <p:spPr>
          <a:xfrm>
            <a:off x="1000100" y="4357694"/>
            <a:ext cx="357190" cy="357190"/>
          </a:xfrm>
          <a:prstGeom prst="sun">
            <a:avLst/>
          </a:prstGeom>
          <a:solidFill>
            <a:srgbClr val="7030A0"/>
          </a:solidFill>
          <a:ln>
            <a:solidFill>
              <a:srgbClr val="7030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 dirty="0"/>
          </a:p>
        </p:txBody>
      </p:sp>
    </p:spTree>
  </p:cSld>
  <p:clrMapOvr>
    <a:masterClrMapping/>
  </p:clrMapOvr>
  <p:transition spd="slow">
    <p:newsflash/>
    <p:sndAc>
      <p:stSnd>
        <p:snd r:embed="rId2" name="whoosh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6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6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sz="4400" b="1" u="sng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Pověst</a:t>
            </a:r>
            <a:endParaRPr lang="cs-CZ" sz="4400" b="1" u="sng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28596" y="1714488"/>
            <a:ext cx="5186370" cy="4929222"/>
          </a:xfrm>
        </p:spPr>
        <p:txBody>
          <a:bodyPr>
            <a:normAutofit lnSpcReduction="10000"/>
          </a:bodyPr>
          <a:lstStyle/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                                </a:t>
            </a:r>
            <a:endParaRPr lang="cs-CZ" b="1" dirty="0" smtClean="0"/>
          </a:p>
          <a:p>
            <a:pPr>
              <a:buNone/>
            </a:pPr>
            <a:r>
              <a:rPr lang="cs-CZ" b="1" dirty="0" smtClean="0"/>
              <a:t>                                                      </a:t>
            </a:r>
          </a:p>
          <a:p>
            <a:pPr>
              <a:buNone/>
            </a:pPr>
            <a:endParaRPr lang="cs-CZ" b="1" dirty="0" smtClean="0"/>
          </a:p>
          <a:p>
            <a:pPr>
              <a:buNone/>
            </a:pPr>
            <a:r>
              <a:rPr lang="cs-CZ" b="1" dirty="0" smtClean="0"/>
              <a:t>                                 </a:t>
            </a:r>
          </a:p>
          <a:p>
            <a:pPr>
              <a:buNone/>
            </a:pPr>
            <a:r>
              <a:rPr lang="cs-CZ" b="1" dirty="0" smtClean="0"/>
              <a:t>                                  </a:t>
            </a:r>
          </a:p>
          <a:p>
            <a:pPr>
              <a:buNone/>
            </a:pPr>
            <a:r>
              <a:rPr lang="cs-CZ" b="1" dirty="0" smtClean="0"/>
              <a:t>                                 </a:t>
            </a:r>
          </a:p>
          <a:p>
            <a:pPr>
              <a:buNone/>
            </a:pPr>
            <a:r>
              <a:rPr lang="cs-CZ" b="1" dirty="0" smtClean="0"/>
              <a:t>                                   </a:t>
            </a:r>
          </a:p>
          <a:p>
            <a:pPr>
              <a:buNone/>
            </a:pPr>
            <a:r>
              <a:rPr lang="cs-CZ" dirty="0" smtClean="0"/>
              <a:t>                                     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143504" y="714356"/>
            <a:ext cx="3786214" cy="5381644"/>
          </a:xfrm>
        </p:spPr>
        <p:txBody>
          <a:bodyPr>
            <a:normAutofit lnSpcReduction="10000"/>
          </a:bodyPr>
          <a:lstStyle/>
          <a:p>
            <a:pPr lvl="0"/>
            <a:r>
              <a:rPr lang="cs-CZ" b="1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K místu, kde je rotunda umístěna se vztahuje jedna pověst.  Převyprávěj ji.</a:t>
            </a:r>
          </a:p>
          <a:p>
            <a:pPr lvl="0"/>
            <a:r>
              <a:rPr lang="cs-CZ" b="1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Kdo je autorem pověsti a v jakém díle bys ji mohl najít?</a:t>
            </a:r>
          </a:p>
          <a:p>
            <a:pPr lvl="0"/>
            <a:r>
              <a:rPr lang="cs-CZ" b="1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Vzpomeneš si, kde se tento spisovatel narodil?</a:t>
            </a:r>
          </a:p>
          <a:p>
            <a:r>
              <a:rPr lang="cs-CZ" b="1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Jmenuj ještě další dílo tohoto českého spisovatele, taktéž učitele dějepisu.</a:t>
            </a:r>
            <a:endParaRPr lang="cs-CZ" b="1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3076" name="Picture 4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571472" y="1857364"/>
            <a:ext cx="2682172" cy="421484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6" name="Elipsa 5"/>
          <p:cNvSpPr/>
          <p:nvPr/>
        </p:nvSpPr>
        <p:spPr>
          <a:xfrm>
            <a:off x="2786050" y="1643050"/>
            <a:ext cx="2643206" cy="785818"/>
          </a:xfrm>
          <a:prstGeom prst="ellipse">
            <a:avLst/>
          </a:prstGeom>
          <a:solidFill>
            <a:schemeClr val="accent5"/>
          </a:solidFill>
          <a:ln>
            <a:solidFill>
              <a:srgbClr val="7030A0"/>
            </a:solidFill>
          </a:ln>
          <a:effectLst>
            <a:glow rad="228600">
              <a:schemeClr val="accent5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A. Jirásek</a:t>
            </a:r>
            <a:endParaRPr lang="cs-CZ" sz="24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" name="Elipsa 6"/>
          <p:cNvSpPr/>
          <p:nvPr/>
        </p:nvSpPr>
        <p:spPr>
          <a:xfrm>
            <a:off x="2786050" y="2643182"/>
            <a:ext cx="2643206" cy="785818"/>
          </a:xfrm>
          <a:prstGeom prst="ellipse">
            <a:avLst/>
          </a:prstGeom>
          <a:solidFill>
            <a:schemeClr val="accent5"/>
          </a:solidFill>
          <a:ln>
            <a:solidFill>
              <a:srgbClr val="7030A0"/>
            </a:solidFill>
          </a:ln>
          <a:effectLst>
            <a:glow rad="228600">
              <a:schemeClr val="accent5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Staré pověsti české</a:t>
            </a:r>
            <a:endParaRPr lang="cs-CZ" sz="24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0" name="Elipsa 9"/>
          <p:cNvSpPr/>
          <p:nvPr/>
        </p:nvSpPr>
        <p:spPr>
          <a:xfrm>
            <a:off x="2714612" y="3714752"/>
            <a:ext cx="2643206" cy="785818"/>
          </a:xfrm>
          <a:prstGeom prst="ellipse">
            <a:avLst/>
          </a:prstGeom>
          <a:solidFill>
            <a:schemeClr val="accent5"/>
          </a:solidFill>
          <a:ln>
            <a:solidFill>
              <a:srgbClr val="7030A0"/>
            </a:solidFill>
          </a:ln>
          <a:effectLst>
            <a:glow rad="228600">
              <a:schemeClr val="accent5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V Hronově</a:t>
            </a:r>
            <a:endParaRPr lang="cs-CZ" sz="24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1" name="Elipsa 10"/>
          <p:cNvSpPr/>
          <p:nvPr/>
        </p:nvSpPr>
        <p:spPr>
          <a:xfrm>
            <a:off x="2786050" y="4929198"/>
            <a:ext cx="2643206" cy="785818"/>
          </a:xfrm>
          <a:prstGeom prst="ellipse">
            <a:avLst/>
          </a:prstGeom>
          <a:solidFill>
            <a:schemeClr val="accent5"/>
          </a:solidFill>
          <a:ln>
            <a:solidFill>
              <a:srgbClr val="7030A0"/>
            </a:solidFill>
          </a:ln>
          <a:effectLst>
            <a:glow rad="228600">
              <a:schemeClr val="accent5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Bratrstvo</a:t>
            </a:r>
            <a:endParaRPr lang="cs-CZ" sz="24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2" name="Slunce 11"/>
          <p:cNvSpPr/>
          <p:nvPr/>
        </p:nvSpPr>
        <p:spPr>
          <a:xfrm>
            <a:off x="5143504" y="785794"/>
            <a:ext cx="357190" cy="357190"/>
          </a:xfrm>
          <a:prstGeom prst="sun">
            <a:avLst/>
          </a:prstGeom>
          <a:solidFill>
            <a:srgbClr val="7030A0"/>
          </a:solidFill>
          <a:ln>
            <a:solidFill>
              <a:srgbClr val="7030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 dirty="0"/>
          </a:p>
        </p:txBody>
      </p:sp>
      <p:sp>
        <p:nvSpPr>
          <p:cNvPr id="13" name="Slunce 12"/>
          <p:cNvSpPr/>
          <p:nvPr/>
        </p:nvSpPr>
        <p:spPr>
          <a:xfrm>
            <a:off x="5143504" y="2285992"/>
            <a:ext cx="357190" cy="357190"/>
          </a:xfrm>
          <a:prstGeom prst="sun">
            <a:avLst/>
          </a:prstGeom>
          <a:solidFill>
            <a:srgbClr val="7030A0"/>
          </a:solidFill>
          <a:ln>
            <a:solidFill>
              <a:srgbClr val="7030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 dirty="0"/>
          </a:p>
        </p:txBody>
      </p:sp>
      <p:sp>
        <p:nvSpPr>
          <p:cNvPr id="14" name="Slunce 13"/>
          <p:cNvSpPr/>
          <p:nvPr/>
        </p:nvSpPr>
        <p:spPr>
          <a:xfrm>
            <a:off x="5143504" y="3429000"/>
            <a:ext cx="357190" cy="357190"/>
          </a:xfrm>
          <a:prstGeom prst="sun">
            <a:avLst/>
          </a:prstGeom>
          <a:solidFill>
            <a:srgbClr val="7030A0"/>
          </a:solidFill>
          <a:ln>
            <a:solidFill>
              <a:srgbClr val="7030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 dirty="0"/>
          </a:p>
        </p:txBody>
      </p:sp>
      <p:sp>
        <p:nvSpPr>
          <p:cNvPr id="15" name="Slunce 14"/>
          <p:cNvSpPr/>
          <p:nvPr/>
        </p:nvSpPr>
        <p:spPr>
          <a:xfrm>
            <a:off x="5143504" y="4572008"/>
            <a:ext cx="357190" cy="357190"/>
          </a:xfrm>
          <a:prstGeom prst="sun">
            <a:avLst/>
          </a:prstGeom>
          <a:solidFill>
            <a:srgbClr val="7030A0"/>
          </a:solidFill>
          <a:ln>
            <a:solidFill>
              <a:srgbClr val="7030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 dirty="0"/>
          </a:p>
        </p:txBody>
      </p:sp>
      <p:pic>
        <p:nvPicPr>
          <p:cNvPr id="1026" name="Picture 2" descr="C:\Users\Aja\AppData\Local\Microsoft\Windows\Temporary Internet Files\Content.IE5\24U6KV5S\MC900149324[1].wmf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2571736" y="-142900"/>
            <a:ext cx="1714512" cy="1843043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newsflash/>
    <p:sndAc>
      <p:stSnd>
        <p:snd r:embed="rId2" name="whoosh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8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9" presetID="2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8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9" presetID="2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8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9" presetID="2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8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6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0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5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7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0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1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2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0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4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5" fill="hold">
                      <p:stCondLst>
                        <p:cond delay="indefinite"/>
                      </p:stCondLst>
                      <p:childTnLst>
                        <p:par>
                          <p:cTn id="106" fill="hold">
                            <p:stCondLst>
                              <p:cond delay="0"/>
                            </p:stCondLst>
                            <p:childTnLst>
                              <p:par>
                                <p:cTn id="107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0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1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2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5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6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6" grpId="0" animBg="1"/>
      <p:bldP spid="7" grpId="0" animBg="1"/>
      <p:bldP spid="10" grpId="0" animBg="1"/>
      <p:bldP spid="11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b="1" u="sng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Dějiny udatného českého národa</a:t>
            </a:r>
            <a:endParaRPr lang="cs-CZ" sz="3600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>
              <a:buNone/>
            </a:pPr>
            <a:endParaRPr lang="cs-CZ" sz="3200" dirty="0" smtClean="0"/>
          </a:p>
          <a:p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                       .</a:t>
            </a:r>
            <a:endParaRPr lang="cs-CZ" dirty="0"/>
          </a:p>
        </p:txBody>
      </p:sp>
      <p:pic>
        <p:nvPicPr>
          <p:cNvPr id="7" name="Picture 9" descr="C:\Users\Aja\AppData\Local\Microsoft\Windows\Temporary Internet Files\Content.IE5\24U6KV5S\MC900438139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5143504" y="2571743"/>
            <a:ext cx="3571900" cy="3250027"/>
          </a:xfrm>
          <a:prstGeom prst="rect">
            <a:avLst/>
          </a:prstGeom>
          <a:noFill/>
        </p:spPr>
      </p:pic>
      <p:pic>
        <p:nvPicPr>
          <p:cNvPr id="8" name="Picture 12" descr="C:\Users\Aja\AppData\Local\Microsoft\Windows\Temporary Internet Files\Content.IE5\XFT84EKL\MC900432659[1].png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5143504" y="785794"/>
            <a:ext cx="2928958" cy="3071818"/>
          </a:xfrm>
          <a:prstGeom prst="rect">
            <a:avLst/>
          </a:prstGeom>
          <a:noFill/>
        </p:spPr>
      </p:pic>
      <p:sp>
        <p:nvSpPr>
          <p:cNvPr id="9" name="Obdélník 8"/>
          <p:cNvSpPr/>
          <p:nvPr/>
        </p:nvSpPr>
        <p:spPr>
          <a:xfrm>
            <a:off x="500034" y="1714488"/>
            <a:ext cx="4214842" cy="304698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3200" b="1" dirty="0" smtClean="0">
                <a:solidFill>
                  <a:srgbClr val="7030A0"/>
                </a:solidFill>
              </a:rPr>
              <a:t>http://www.ceskatelevize.cz/ivysilani/10177109865-dejiny-udatneho-ceskeho-naroda/208552116230034-hrady/</a:t>
            </a:r>
            <a:endParaRPr lang="cs-CZ" sz="3200" b="1" dirty="0">
              <a:solidFill>
                <a:srgbClr val="7030A0"/>
              </a:solidFill>
            </a:endParaRPr>
          </a:p>
        </p:txBody>
      </p:sp>
    </p:spTree>
  </p:cSld>
  <p:clrMapOvr>
    <a:masterClrMapping/>
  </p:clrMapOvr>
  <p:transition spd="slow">
    <p:newsflash/>
    <p:sndAc>
      <p:stSnd>
        <p:snd r:embed="rId2" name="whoosh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7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0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Všechny uveřejněné odkazy [cit. 2012-01-01]. Dostupné pod licencí Public domain na WWW: </a:t>
            </a:r>
          </a:p>
          <a:p>
            <a:endParaRPr lang="cs-CZ" sz="2000" b="1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000" b="1" dirty="0" smtClean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  <a:hlinkClick r:id="rId3"/>
              </a:rPr>
              <a:t>http://cs.wikipedia.org/wiki/Soubor:RotundaRip.jpg</a:t>
            </a:r>
            <a:endParaRPr lang="cs-CZ" sz="2000" b="1" dirty="0" smtClean="0">
              <a:solidFill>
                <a:srgbClr val="7030A0"/>
              </a:solidFill>
              <a:latin typeface="Times New Roman" pitchFamily="18" charset="0"/>
              <a:cs typeface="Times New Roman" pitchFamily="18" charset="0"/>
            </a:endParaRPr>
          </a:p>
          <a:p>
            <a:r>
              <a:rPr lang="cs-CZ" sz="2000" b="1" dirty="0" smtClean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  <a:hlinkClick r:id="rId4"/>
              </a:rPr>
              <a:t>http://cs.wikipedia.org/wiki/Soubor:Stgeorge-dragon.jpg</a:t>
            </a:r>
            <a:endParaRPr lang="cs-CZ" sz="2000" b="1" dirty="0" smtClean="0">
              <a:solidFill>
                <a:srgbClr val="7030A0"/>
              </a:solidFill>
              <a:latin typeface="Times New Roman" pitchFamily="18" charset="0"/>
              <a:cs typeface="Times New Roman" pitchFamily="18" charset="0"/>
            </a:endParaRPr>
          </a:p>
          <a:p>
            <a:r>
              <a:rPr lang="cs-CZ" sz="2000" dirty="0" smtClean="0">
                <a:solidFill>
                  <a:srgbClr val="7030A0"/>
                </a:solidFill>
              </a:rPr>
              <a:t>Klipart (volně ke stažení Microsoft Office)</a:t>
            </a:r>
          </a:p>
          <a:p>
            <a:endParaRPr lang="cs-CZ" sz="2000" dirty="0" smtClean="0">
              <a:solidFill>
                <a:srgbClr val="7030A0"/>
              </a:solidFill>
            </a:endParaRPr>
          </a:p>
          <a:p>
            <a:endParaRPr lang="cs-CZ" sz="2000" b="1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sz="2000" b="1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sz="2000" b="1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dirty="0"/>
          </a:p>
        </p:txBody>
      </p:sp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sz="4400" b="1" u="sng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Zdroje obrázků:</a:t>
            </a:r>
            <a:endParaRPr lang="cs-CZ" sz="4400" b="1" u="sng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ransition spd="slow">
    <p:newsflash/>
    <p:sndAc>
      <p:stSnd>
        <p:snd r:embed="rId2" name="whoosh.wav"/>
      </p:stSnd>
    </p:sndAc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Objekt 1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586736492"/>
              </p:ext>
            </p:extLst>
          </p:nvPr>
        </p:nvGraphicFramePr>
        <p:xfrm>
          <a:off x="2267744" y="54000"/>
          <a:ext cx="5079047" cy="68040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27" name="Document" r:id="rId5" imgW="6029577" imgH="8077943" progId="Word.Document.8">
                  <p:embed/>
                </p:oleObj>
              </mc:Choice>
              <mc:Fallback>
                <p:oleObj name="Document" r:id="rId5" imgW="6029577" imgH="8077943" progId="Word.Document.8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6"/>
                      <a:stretch>
                        <a:fillRect/>
                      </a:stretch>
                    </p:blipFill>
                    <p:spPr>
                      <a:xfrm>
                        <a:off x="2267744" y="54000"/>
                        <a:ext cx="5079047" cy="6804000"/>
                      </a:xfrm>
                      <a:prstGeom prst="rect">
                        <a:avLst/>
                      </a:prstGeom>
                      <a:solidFill>
                        <a:schemeClr val="tx1"/>
                      </a:solidFill>
                      <a:ln>
                        <a:solidFill>
                          <a:schemeClr val="bg1"/>
                        </a:solidFill>
                      </a:ln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4174993838"/>
      </p:ext>
    </p:extLst>
  </p:cSld>
  <p:clrMapOvr>
    <a:masterClrMapping/>
  </p:clrMapOvr>
  <p:transition spd="slow">
    <p:newsflash/>
    <p:sndAc>
      <p:stSnd>
        <p:snd r:embed="rId3" name="whoosh.wav"/>
      </p:stSnd>
    </p:sndAc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Papír">
  <a:themeElements>
    <a:clrScheme name="Papír">
      <a:dk1>
        <a:sysClr val="windowText" lastClr="000000"/>
      </a:dk1>
      <a:lt1>
        <a:sysClr val="window" lastClr="FFFFFF"/>
      </a:lt1>
      <a:dk2>
        <a:srgbClr val="444D26"/>
      </a:dk2>
      <a:lt2>
        <a:srgbClr val="FEFAC9"/>
      </a:lt2>
      <a:accent1>
        <a:srgbClr val="A5B592"/>
      </a:accent1>
      <a:accent2>
        <a:srgbClr val="F3A447"/>
      </a:accent2>
      <a:accent3>
        <a:srgbClr val="E7BC29"/>
      </a:accent3>
      <a:accent4>
        <a:srgbClr val="D092A7"/>
      </a:accent4>
      <a:accent5>
        <a:srgbClr val="9C85C0"/>
      </a:accent5>
      <a:accent6>
        <a:srgbClr val="809EC2"/>
      </a:accent6>
      <a:hlink>
        <a:srgbClr val="8E58B6"/>
      </a:hlink>
      <a:folHlink>
        <a:srgbClr val="7F6F6F"/>
      </a:folHlink>
    </a:clrScheme>
    <a:fontScheme name="Papír">
      <a:majorFont>
        <a:latin typeface="Constantia"/>
        <a:ea typeface=""/>
        <a:cs typeface=""/>
        <a:font script="Jpan" typeface="HG明朝E"/>
        <a:font script="Hang" typeface="궁서"/>
        <a:font script="Hans" typeface="华文新魏"/>
        <a:font script="Hant" typeface="標楷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onstantia"/>
        <a:ea typeface=""/>
        <a:cs typeface=""/>
        <a:font script="Jpan" typeface="HG明朝E"/>
        <a:font script="Hang" typeface="궁서"/>
        <a:font script="Hans" typeface="华文新魏"/>
        <a:font script="Hant" typeface="標楷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Papír">
      <a: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63000"/>
                <a:tint val="82000"/>
              </a:schemeClr>
              <a:schemeClr val="phClr">
                <a:tint val="10000"/>
                <a:satMod val="400000"/>
              </a:schemeClr>
            </a:duotone>
          </a:blip>
          <a:tile tx="0" ty="0" sx="40000" sy="40000" flip="none" algn="tl"/>
        </a:blipFill>
        <a:blipFill>
          <a:blip xmlns:r="http://schemas.openxmlformats.org/officeDocument/2006/relationships" r:embed="rId1">
            <a:duotone>
              <a:schemeClr val="phClr">
                <a:shade val="40000"/>
              </a:schemeClr>
              <a:schemeClr val="phClr">
                <a:tint val="42000"/>
              </a:schemeClr>
            </a:duotone>
          </a:blip>
          <a:tile tx="0" ty="0" sx="40000" sy="40000" flip="none" algn="tl"/>
        </a:blipFill>
      </a:fillStyleLst>
      <a:lnStyleLst>
        <a:ln w="127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  <a:ln w="635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95000" rotWithShape="0">
              <a:srgbClr val="000000">
                <a:alpha val="50000"/>
              </a:srgbClr>
            </a:outerShdw>
            <a:softEdge rad="12700"/>
          </a:effectLst>
        </a:effectStyle>
        <a:effectStyle>
          <a:effectLst>
            <a:outerShdw blurRad="95000" rotWithShape="0">
              <a:srgbClr val="000000">
                <a:alpha val="50000"/>
              </a:srgbClr>
            </a:outerShdw>
            <a:softEdge rad="12700"/>
          </a:effectLst>
        </a:effectStyle>
        <a:effectStyle>
          <a:effectLst>
            <a:outerShdw blurRad="95000" algn="tl" rotWithShape="0">
              <a:srgbClr val="000000">
                <a:alpha val="50000"/>
              </a:srgbClr>
            </a:outerShdw>
          </a:effectLst>
          <a:scene3d>
            <a:camera prst="orthographicFront"/>
            <a:lightRig rig="soft" dir="t">
              <a:rot lat="0" lon="0" rev="18000000"/>
            </a:lightRig>
          </a:scene3d>
          <a:sp3d prstMaterial="dkEdge">
            <a:bevelT w="73660" h="44450" prst="riblet"/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55000"/>
                <a:alpha val="20000"/>
              </a:schemeClr>
              <a:schemeClr val="phClr">
                <a:tint val="40000"/>
                <a:shade val="90000"/>
                <a:satMod val="60000"/>
                <a:alpha val="20000"/>
              </a:schemeClr>
            </a:duotone>
          </a:blip>
          <a:tile tx="0" ty="0" sx="58000" sy="38000" flip="none" algn="tl"/>
        </a:blipFill>
        <a:blipFill>
          <a:blip xmlns:r="http://schemas.openxmlformats.org/officeDocument/2006/relationships" r:embed="rId2">
            <a:duotone>
              <a:schemeClr val="phClr">
                <a:shade val="12000"/>
                <a:satMod val="240000"/>
              </a:schemeClr>
              <a:schemeClr val="phClr">
                <a:tint val="65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Paper</Template>
  <TotalTime>233</TotalTime>
  <Words>341</Words>
  <Application>Microsoft Office PowerPoint</Application>
  <PresentationFormat>Předvádění na obrazovce (4:3)</PresentationFormat>
  <Paragraphs>100</Paragraphs>
  <Slides>10</Slides>
  <Notes>1</Notes>
  <HiddenSlides>2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2" baseType="lpstr">
      <vt:lpstr>Papír</vt:lpstr>
      <vt:lpstr>Document</vt:lpstr>
      <vt:lpstr>Prezentace aplikace PowerPoint</vt:lpstr>
      <vt:lpstr>ANOTACE:</vt:lpstr>
      <vt:lpstr>Románská kultura</vt:lpstr>
      <vt:lpstr> Časová přímka</vt:lpstr>
      <vt:lpstr>  Práce s internetem </vt:lpstr>
      <vt:lpstr>       Poznej stavbu. </vt:lpstr>
      <vt:lpstr>  Pověst</vt:lpstr>
      <vt:lpstr>Dějiny udatného českého národa</vt:lpstr>
      <vt:lpstr>  Zdroje obrázků: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Románský sloh</dc:title>
  <dc:creator>Aja</dc:creator>
  <cp:lastModifiedBy>admin</cp:lastModifiedBy>
  <cp:revision>38</cp:revision>
  <dcterms:created xsi:type="dcterms:W3CDTF">2012-01-16T14:28:32Z</dcterms:created>
  <dcterms:modified xsi:type="dcterms:W3CDTF">2012-07-11T10:27:03Z</dcterms:modified>
</cp:coreProperties>
</file>