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5" r:id="rId2"/>
    <p:sldId id="264" r:id="rId3"/>
    <p:sldId id="256" r:id="rId4"/>
    <p:sldId id="260" r:id="rId5"/>
    <p:sldId id="266" r:id="rId6"/>
    <p:sldId id="257" r:id="rId7"/>
    <p:sldId id="261" r:id="rId8"/>
    <p:sldId id="267" r:id="rId9"/>
    <p:sldId id="262" r:id="rId10"/>
    <p:sldId id="263" r:id="rId11"/>
    <p:sldId id="259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78FC90C-32F3-4533-9014-D4FAD27A084F}" type="presOf" srcId="{130831A4-0540-4EC5-8F5A-93030E89D2D9}" destId="{F69CC921-512E-49F4-824C-A648EC5F27A5}" srcOrd="0" destOrd="0" presId="urn:microsoft.com/office/officeart/2005/8/layout/target3"/>
    <dgm:cxn modelId="{D8857843-194A-4FF5-B043-FEEB90B23B17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CB293C5D-DA9A-4298-A750-353AAC71BB07}" type="presOf" srcId="{27FE2D31-D344-4B63-A89A-A89AB0D9F3E3}" destId="{FE47432B-CA46-450C-8D8F-66C300A95B52}" srcOrd="0" destOrd="0" presId="urn:microsoft.com/office/officeart/2005/8/layout/target3"/>
    <dgm:cxn modelId="{2FC641F9-B739-4282-BB50-3FA6951C2C34}" type="presOf" srcId="{1D8420EA-BFA0-403B-80F5-647FA396CC45}" destId="{8467D0EB-87A2-4285-8ACA-0398EFBF29BC}" srcOrd="1" destOrd="0" presId="urn:microsoft.com/office/officeart/2005/8/layout/target3"/>
    <dgm:cxn modelId="{C219D608-BF1C-4F96-836A-1199476EE196}" type="presOf" srcId="{100B6B2E-82E6-4C11-B19B-F2DB3A0EA64F}" destId="{DBA8199F-D892-4A8E-A352-2B7844050E09}" srcOrd="1" destOrd="0" presId="urn:microsoft.com/office/officeart/2005/8/layout/target3"/>
    <dgm:cxn modelId="{7F682D6F-8504-41FE-90CE-852E83D33EFE}" type="presOf" srcId="{914700B9-77B5-440A-A438-DE98B6D4894D}" destId="{BD9AF279-D483-48F2-BBBD-45F8E8923512}" srcOrd="1" destOrd="0" presId="urn:microsoft.com/office/officeart/2005/8/layout/target3"/>
    <dgm:cxn modelId="{8474B8FF-12D6-41D2-93F0-AABB979F7FB2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E298A2B3-5332-4184-B8A7-66D96B5E6843}" type="presOf" srcId="{100B6B2E-82E6-4C11-B19B-F2DB3A0EA64F}" destId="{645AA564-2E9E-4954-AD87-AE01782CEC59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AA4DBC80-6175-4F42-8428-91B99DB521C3}" type="presOf" srcId="{914700B9-77B5-440A-A438-DE98B6D4894D}" destId="{E73F1C26-6DCD-4001-88B9-355E01E2BCE7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177FE4F-7028-4FBC-ABE7-AAD5F8C361C1}" type="presParOf" srcId="{FE47432B-CA46-450C-8D8F-66C300A95B52}" destId="{B522209E-30D0-49D6-A340-2D383A11C668}" srcOrd="0" destOrd="0" presId="urn:microsoft.com/office/officeart/2005/8/layout/target3"/>
    <dgm:cxn modelId="{2D588599-61AB-437C-9110-CBF64306C576}" type="presParOf" srcId="{FE47432B-CA46-450C-8D8F-66C300A95B52}" destId="{ED5A8377-51D5-4DC5-B0E7-680166966720}" srcOrd="1" destOrd="0" presId="urn:microsoft.com/office/officeart/2005/8/layout/target3"/>
    <dgm:cxn modelId="{EA4B6041-A63A-4EAB-A501-2AA9A0CC5FA6}" type="presParOf" srcId="{FE47432B-CA46-450C-8D8F-66C300A95B52}" destId="{F69CC921-512E-49F4-824C-A648EC5F27A5}" srcOrd="2" destOrd="0" presId="urn:microsoft.com/office/officeart/2005/8/layout/target3"/>
    <dgm:cxn modelId="{607D5318-600F-47F6-B13B-3DCBE4AFD4BB}" type="presParOf" srcId="{FE47432B-CA46-450C-8D8F-66C300A95B52}" destId="{61C9CE18-EDA6-4EDF-BA1C-09779D38FBBF}" srcOrd="3" destOrd="0" presId="urn:microsoft.com/office/officeart/2005/8/layout/target3"/>
    <dgm:cxn modelId="{AE47C831-DEC3-43B8-B94E-0255395A79B0}" type="presParOf" srcId="{FE47432B-CA46-450C-8D8F-66C300A95B52}" destId="{D60DEAAB-7AFE-435A-ACF6-18851E4B0426}" srcOrd="4" destOrd="0" presId="urn:microsoft.com/office/officeart/2005/8/layout/target3"/>
    <dgm:cxn modelId="{13DE11BB-4D7A-4DF1-8F0C-A6B7F91F576C}" type="presParOf" srcId="{FE47432B-CA46-450C-8D8F-66C300A95B52}" destId="{F7B3C0B7-F0F7-4F49-B02C-3630F8C5FAE5}" srcOrd="5" destOrd="0" presId="urn:microsoft.com/office/officeart/2005/8/layout/target3"/>
    <dgm:cxn modelId="{419A8CCA-5996-4F58-9DAE-2ECEC15EBB9D}" type="presParOf" srcId="{FE47432B-CA46-450C-8D8F-66C300A95B52}" destId="{C9DA9446-E2D3-4F6A-8960-3CADFBF870B8}" srcOrd="6" destOrd="0" presId="urn:microsoft.com/office/officeart/2005/8/layout/target3"/>
    <dgm:cxn modelId="{6E227C5D-72BA-4060-B59B-4EDE6895596E}" type="presParOf" srcId="{FE47432B-CA46-450C-8D8F-66C300A95B52}" destId="{9726EC6F-D322-4CD3-B489-1BE3DF7CE70B}" srcOrd="7" destOrd="0" presId="urn:microsoft.com/office/officeart/2005/8/layout/target3"/>
    <dgm:cxn modelId="{7FE2EB37-58B2-4AC7-9BB8-4ACBBDA688B8}" type="presParOf" srcId="{FE47432B-CA46-450C-8D8F-66C300A95B52}" destId="{645AA564-2E9E-4954-AD87-AE01782CEC59}" srcOrd="8" destOrd="0" presId="urn:microsoft.com/office/officeart/2005/8/layout/target3"/>
    <dgm:cxn modelId="{BC865500-2B22-4B04-BA15-D9AA55AE4E4D}" type="presParOf" srcId="{FE47432B-CA46-450C-8D8F-66C300A95B52}" destId="{8538CAC4-6A86-42B8-B5AF-2FF155DB9D02}" srcOrd="9" destOrd="0" presId="urn:microsoft.com/office/officeart/2005/8/layout/target3"/>
    <dgm:cxn modelId="{504D98A6-FF5B-4490-ACB5-F0E0423450A0}" type="presParOf" srcId="{FE47432B-CA46-450C-8D8F-66C300A95B52}" destId="{26FD6024-A07F-46D0-8BC0-B5E595C5673D}" srcOrd="10" destOrd="0" presId="urn:microsoft.com/office/officeart/2005/8/layout/target3"/>
    <dgm:cxn modelId="{573611D7-7939-4770-8935-30F0EBB2B602}" type="presParOf" srcId="{FE47432B-CA46-450C-8D8F-66C300A95B52}" destId="{E73F1C26-6DCD-4001-88B9-355E01E2BCE7}" srcOrd="11" destOrd="0" presId="urn:microsoft.com/office/officeart/2005/8/layout/target3"/>
    <dgm:cxn modelId="{8D6E0FFC-0F9D-4D6A-92A0-A45F74FD7DF6}" type="presParOf" srcId="{FE47432B-CA46-450C-8D8F-66C300A95B52}" destId="{8E23E229-92FC-49D1-B5FE-0303176B8A4E}" srcOrd="12" destOrd="0" presId="urn:microsoft.com/office/officeart/2005/8/layout/target3"/>
    <dgm:cxn modelId="{5F1ABF40-7BC4-4A63-BEA8-11EF40D369DB}" type="presParOf" srcId="{FE47432B-CA46-450C-8D8F-66C300A95B52}" destId="{8467D0EB-87A2-4285-8ACA-0398EFBF29BC}" srcOrd="13" destOrd="0" presId="urn:microsoft.com/office/officeart/2005/8/layout/target3"/>
    <dgm:cxn modelId="{89784307-2BEE-4DB1-B5B0-A9B1F12BCBDD}" type="presParOf" srcId="{FE47432B-CA46-450C-8D8F-66C300A95B52}" destId="{DBA8199F-D892-4A8E-A352-2B7844050E09}" srcOrd="14" destOrd="0" presId="urn:microsoft.com/office/officeart/2005/8/layout/target3"/>
    <dgm:cxn modelId="{1B05E16E-7453-4006-AD61-1948DD5E82DD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10B9E4-66EB-4469-9B7B-468ACFEFE9D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25C86C-549F-486A-A895-A42DE4A82FD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92176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25C86C-549F-486A-A895-A42DE4A82FDD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A4124-AD89-420A-B3D2-A83A358D4EE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43C3FD-EB02-4B3B-A2C9-6A3124DA2C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12A4124-AD89-420A-B3D2-A83A358D4EE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543C3FD-EB02-4B3B-A2C9-6A3124DA2C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A4124-AD89-420A-B3D2-A83A358D4EE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3C3FD-EB02-4B3B-A2C9-6A3124DA2C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A4124-AD89-420A-B3D2-A83A358D4EE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3C3FD-EB02-4B3B-A2C9-6A3124DA2C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3C3FD-EB02-4B3B-A2C9-6A3124DA2C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A4124-AD89-420A-B3D2-A83A358D4EE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A4124-AD89-420A-B3D2-A83A358D4EE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3C3FD-EB02-4B3B-A2C9-6A3124DA2C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A4124-AD89-420A-B3D2-A83A358D4EE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3C3FD-EB02-4B3B-A2C9-6A3124DA2C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12A4124-AD89-420A-B3D2-A83A358D4EE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543C3FD-EB02-4B3B-A2C9-6A3124DA2C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A4124-AD89-420A-B3D2-A83A358D4EE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43C3FD-EB02-4B3B-A2C9-6A3124DA2C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A4124-AD89-420A-B3D2-A83A358D4EE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3C3FD-EB02-4B3B-A2C9-6A3124DA2C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A4124-AD89-420A-B3D2-A83A358D4EE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3C3FD-EB02-4B3B-A2C9-6A3124DA2C2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12A4124-AD89-420A-B3D2-A83A358D4EEF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0543C3FD-EB02-4B3B-A2C9-6A3124DA2C2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  <p:sndAc>
      <p:stSnd>
        <p:snd r:embed="rId13" name="whoosh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wmf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2/Prag_18_(RaBoe).jpg" TargetMode="External"/><Relationship Id="rId3" Type="http://schemas.openxmlformats.org/officeDocument/2006/relationships/hyperlink" Target="http://commons.wikimedia.org/wiki/File:Honzik_retus.jpg" TargetMode="External"/><Relationship Id="rId7" Type="http://schemas.openxmlformats.org/officeDocument/2006/relationships/hyperlink" Target="http://upload.wikimedia.org/wikipedia/commons/7/7a/Pano.PontCharles.nord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1/15/Karl%C5%A1tejn.JPG" TargetMode="External"/><Relationship Id="rId5" Type="http://schemas.openxmlformats.org/officeDocument/2006/relationships/hyperlink" Target="http://cs.wikipedia.org/wiki/Soubor:Charles_IV-John_Ocko_votive_picture-fragment.jpg" TargetMode="External"/><Relationship Id="rId4" Type="http://schemas.openxmlformats.org/officeDocument/2006/relationships/hyperlink" Target="http://commons.wikimedia.org/wiki/File:Eliska_hlava.jpg" TargetMode="External"/><Relationship Id="rId9" Type="http://schemas.openxmlformats.org/officeDocument/2006/relationships/hyperlink" Target="http://commons.wikimedia.org/wiki/File:Praha,_Star%C3%A9_M%C4%9Bsto,_Univerzita_Karlova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0.emf"/><Relationship Id="rId5" Type="http://schemas.openxmlformats.org/officeDocument/2006/relationships/oleObject" Target="../embeddings/Dokument_aplikace_Microsoft_Word_97_20031.doc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6572355"/>
              </p:ext>
            </p:extLst>
          </p:nvPr>
        </p:nvGraphicFramePr>
        <p:xfrm>
          <a:off x="1691680" y="2852936"/>
          <a:ext cx="7056784" cy="222217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VY_32_INOVACE_02_S06-D-7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společnost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Karel IV.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0869723"/>
              </p:ext>
            </p:extLst>
          </p:nvPr>
        </p:nvGraphicFramePr>
        <p:xfrm>
          <a:off x="539552" y="3573016"/>
          <a:ext cx="8280920" cy="25603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005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zopakovat si osobnost Karla IV. a připomenout si důležitost staveb, které nechal postavit.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 zopakuje rodinné zázemí českého krále Karla IV.,  opraví  nesprávné informace o něm a vysvětlí vlastními slovy důležitost staveb, které nechal Karel IV. postavit.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Dějepis – 7. ročník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1428728" y="1785926"/>
            <a:ext cx="6143668" cy="1628780"/>
          </a:xfrm>
          <a:prstGeom prst="ellipse">
            <a:avLst/>
          </a:prstGeom>
          <a:noFill/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  <a:p>
            <a:pPr algn="ctr"/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Karel IV.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pic>
        <p:nvPicPr>
          <p:cNvPr id="1026" name="Picture 2" descr="C:\Users\Aja\AppData\Local\Microsoft\Windows\Temporary Internet Files\Content.IE5\7ZW81JGI\MC900383140[2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14744" y="1285860"/>
            <a:ext cx="1571636" cy="1348680"/>
          </a:xfrm>
          <a:prstGeom prst="rect">
            <a:avLst/>
          </a:prstGeom>
          <a:noFill/>
        </p:spPr>
      </p:pic>
      <p:sp>
        <p:nvSpPr>
          <p:cNvPr id="6" name="Slunce 5"/>
          <p:cNvSpPr/>
          <p:nvPr/>
        </p:nvSpPr>
        <p:spPr>
          <a:xfrm>
            <a:off x="4429124" y="3357562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bg1"/>
                </a:solidFill>
              </a:rPr>
              <a:t>Osobnosti </a:t>
            </a:r>
            <a:br>
              <a:rPr lang="cs-CZ" b="1" u="sng" dirty="0" smtClean="0">
                <a:solidFill>
                  <a:schemeClr val="bg1"/>
                </a:solidFill>
              </a:rPr>
            </a:br>
            <a:r>
              <a:rPr lang="cs-CZ" sz="2700" b="1" dirty="0" smtClean="0">
                <a:solidFill>
                  <a:schemeClr val="bg1"/>
                </a:solidFill>
              </a:rPr>
              <a:t>Poznej osobnosti na fotografiích. Co mají společného?</a:t>
            </a:r>
            <a:endParaRPr lang="cs-CZ" sz="2700" b="1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212893" y="1898072"/>
            <a:ext cx="2547851" cy="3823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4294967295"/>
          </p:nvPr>
        </p:nvSpPr>
        <p:spPr>
          <a:xfrm>
            <a:off x="0" y="1400175"/>
            <a:ext cx="4040188" cy="762000"/>
          </a:xfrm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Jan Lucemburský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4294967295"/>
          </p:nvPr>
        </p:nvSpPr>
        <p:spPr>
          <a:xfrm>
            <a:off x="5103813" y="1400175"/>
            <a:ext cx="4040187" cy="762000"/>
          </a:xfrm>
        </p:spPr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Eliška Přemyslovna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81546" y="2279639"/>
            <a:ext cx="2936681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Elipsa 7"/>
          <p:cNvSpPr/>
          <p:nvPr/>
        </p:nvSpPr>
        <p:spPr>
          <a:xfrm>
            <a:off x="4786314" y="5572140"/>
            <a:ext cx="3786214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Rodiče   Karla IV.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5" descr="C:\Users\ucitel\AppData\Local\Microsoft\Windows\Temporary Internet Files\Content.IE5\S7687CZ2\MC9003616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82" y="2143116"/>
            <a:ext cx="1665764" cy="2089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Aja\AppData\Local\Microsoft\Windows\Temporary Internet Files\Content.IE5\I8913PAD\MC90036166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643834" y="3643314"/>
            <a:ext cx="1330325" cy="18637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Dějiny udatného českého národa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http://www.ceskatelevize.cz/ivysilani/10177109865-dejiny-udatneho-ceskeho-naroda/208552116230037-mladi-karla-iv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5" name="Picture 9" descr="C:\Users\Aja\AppData\Local\Microsoft\Windows\Temporary Internet Files\Content.IE5\24U6KV5S\MC90043813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072066" y="3000372"/>
            <a:ext cx="3640166" cy="3097494"/>
          </a:xfrm>
          <a:prstGeom prst="rect">
            <a:avLst/>
          </a:prstGeom>
          <a:noFill/>
        </p:spPr>
      </p:pic>
      <p:pic>
        <p:nvPicPr>
          <p:cNvPr id="6" name="Picture 12" descr="C:\Users\Aja\AppData\Local\Microsoft\Windows\Temporary Internet Files\Content.IE5\XFT84EKL\MC900432659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2066" y="1285860"/>
            <a:ext cx="2928958" cy="307181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9146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Tajenka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643702" y="1714488"/>
            <a:ext cx="2500298" cy="4381512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1.Petr</a:t>
            </a: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2.Blanka</a:t>
            </a: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3.Theodorik</a:t>
            </a: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4.Jan</a:t>
            </a: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5.Václav</a:t>
            </a: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6.Arnošt</a:t>
            </a: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7.Zikmund</a:t>
            </a: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8.Eliška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1142984"/>
            <a:ext cx="6438900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 descr="C:\Users\Aja\AppData\Local\Microsoft\Windows\Temporary Internet Files\Content.IE5\U2E7PW9E\MC90041499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826" y="97281"/>
            <a:ext cx="1928826" cy="167022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429288"/>
          </a:xfrm>
        </p:spPr>
        <p:txBody>
          <a:bodyPr>
            <a:normAutofit fontScale="32500" lnSpcReduction="20000"/>
          </a:bodyPr>
          <a:lstStyle/>
          <a:p>
            <a:pPr lvl="0">
              <a:buNone/>
            </a:pPr>
            <a:endParaRPr lang="cs-CZ" sz="4200" b="1" dirty="0" smtClean="0">
              <a:solidFill>
                <a:schemeClr val="bg1"/>
              </a:solidFill>
            </a:endParaRPr>
          </a:p>
          <a:p>
            <a:pPr lvl="0">
              <a:buNone/>
            </a:pPr>
            <a:r>
              <a:rPr lang="cs-CZ" sz="7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Karel IV. byl třikrát rozvedený.		</a:t>
            </a:r>
          </a:p>
          <a:p>
            <a:pPr lvl="0" algn="ctr">
              <a:buNone/>
            </a:pPr>
            <a:r>
              <a:rPr lang="cs-CZ" sz="7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	</a:t>
            </a:r>
            <a:r>
              <a:rPr lang="cs-CZ" sz="7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NE</a:t>
            </a:r>
          </a:p>
          <a:p>
            <a:pPr lvl="0">
              <a:buNone/>
            </a:pPr>
            <a:endParaRPr lang="cs-CZ" sz="7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sz="7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Karel IV. se původně jmenoval Václav.	 </a:t>
            </a:r>
          </a:p>
          <a:p>
            <a:pPr lvl="0" algn="ctr">
              <a:buNone/>
            </a:pPr>
            <a:r>
              <a:rPr lang="cs-CZ" sz="7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  </a:t>
            </a:r>
            <a:r>
              <a:rPr lang="cs-CZ" sz="7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	  </a:t>
            </a:r>
          </a:p>
          <a:p>
            <a:pPr lvl="0">
              <a:buNone/>
            </a:pPr>
            <a:endParaRPr lang="cs-CZ" sz="7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sz="7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Karel IV. žil celý život v Čechách.		</a:t>
            </a:r>
          </a:p>
          <a:p>
            <a:pPr lvl="0" algn="ctr">
              <a:buNone/>
            </a:pPr>
            <a:r>
              <a:rPr lang="cs-CZ" sz="7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	</a:t>
            </a:r>
            <a:r>
              <a:rPr lang="cs-CZ" sz="7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NE</a:t>
            </a:r>
          </a:p>
          <a:p>
            <a:pPr>
              <a:buNone/>
            </a:pPr>
            <a:endParaRPr lang="cs-CZ" sz="7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 Karlův zámek Karlštejn nesměly ženy.	</a:t>
            </a:r>
          </a:p>
          <a:p>
            <a:pPr algn="ctr">
              <a:buNone/>
            </a:pPr>
            <a:r>
              <a:rPr lang="cs-CZ" sz="7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</a:t>
            </a:r>
            <a:r>
              <a:rPr lang="cs-CZ" sz="7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7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7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Karel IV. nastoupil na trůn po svém otci Karlu III.</a:t>
            </a:r>
          </a:p>
          <a:p>
            <a:pPr algn="ctr">
              <a:buNone/>
            </a:pPr>
            <a:r>
              <a:rPr lang="cs-CZ" sz="7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	</a:t>
            </a:r>
            <a:r>
              <a:rPr lang="cs-CZ" sz="7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NE    </a:t>
            </a:r>
          </a:p>
          <a:p>
            <a:endParaRPr lang="cs-CZ" sz="7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Co je a co není pravda o Karlu IV.?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1214422"/>
            <a:ext cx="2640463" cy="4214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Dějiny udatného českého národa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http://www.ceskatelevize.cz/ivysilani/10177109865-dejiny-udatneho-ceskeho-naroda/208552116230038-karel-iv-hvezdna-kariera/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                  .</a:t>
            </a:r>
            <a:endParaRPr lang="cs-CZ" dirty="0"/>
          </a:p>
        </p:txBody>
      </p:sp>
      <p:pic>
        <p:nvPicPr>
          <p:cNvPr id="6" name="Picture 9" descr="C:\Users\Aja\AppData\Local\Microsoft\Windows\Temporary Internet Files\Content.IE5\24U6KV5S\MC90043813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2643182"/>
            <a:ext cx="3997356" cy="3401435"/>
          </a:xfrm>
          <a:prstGeom prst="rect">
            <a:avLst/>
          </a:prstGeom>
          <a:noFill/>
        </p:spPr>
      </p:pic>
      <p:pic>
        <p:nvPicPr>
          <p:cNvPr id="2050" name="Picture 2" descr="C:\Users\Aja\AppData\Local\Microsoft\Windows\Temporary Internet Files\Content.IE5\24U6KV5S\MC900432659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2066" y="1071546"/>
            <a:ext cx="3071834" cy="307183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41921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Poznáš z obrázků stavby, o které se zasloužil   Karel IV. ?</a:t>
            </a:r>
            <a:endParaRPr lang="cs-CZ" sz="36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500034" y="4643446"/>
            <a:ext cx="6715172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642910" y="1571612"/>
            <a:ext cx="7565160" cy="45720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7620" y="2143116"/>
            <a:ext cx="3643338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285720" y="3571876"/>
            <a:ext cx="3500462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Karlův most</a:t>
            </a:r>
          </a:p>
        </p:txBody>
      </p:sp>
      <p:sp>
        <p:nvSpPr>
          <p:cNvPr id="7" name="Elipsa 6"/>
          <p:cNvSpPr/>
          <p:nvPr/>
        </p:nvSpPr>
        <p:spPr>
          <a:xfrm>
            <a:off x="4857752" y="1071546"/>
            <a:ext cx="4000528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Hrad Karlštejn</a:t>
            </a:r>
          </a:p>
        </p:txBody>
      </p:sp>
      <p:pic>
        <p:nvPicPr>
          <p:cNvPr id="3074" name="Picture 2" descr="C:\Users\Aja\AppData\Local\Microsoft\Windows\Temporary Internet Files\Content.IE5\S7YR0DND\MC90019400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14480" y="2071678"/>
            <a:ext cx="1117609" cy="88823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28662" y="0"/>
            <a:ext cx="7786742" cy="613412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                    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785786" y="785794"/>
            <a:ext cx="3214710" cy="4018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0562" y="3214686"/>
            <a:ext cx="4179123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Elipsa 6"/>
          <p:cNvSpPr/>
          <p:nvPr/>
        </p:nvSpPr>
        <p:spPr>
          <a:xfrm>
            <a:off x="4429124" y="2000240"/>
            <a:ext cx="4429156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Karlova univerzita</a:t>
            </a:r>
          </a:p>
        </p:txBody>
      </p:sp>
      <p:sp>
        <p:nvSpPr>
          <p:cNvPr id="8" name="Elipsa 7"/>
          <p:cNvSpPr/>
          <p:nvPr/>
        </p:nvSpPr>
        <p:spPr>
          <a:xfrm>
            <a:off x="214282" y="5143512"/>
            <a:ext cx="4071966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Katedrála sv.Víta</a:t>
            </a:r>
          </a:p>
        </p:txBody>
      </p:sp>
      <p:pic>
        <p:nvPicPr>
          <p:cNvPr id="4098" name="Picture 2" descr="C:\Users\Aja\AppData\Local\Microsoft\Windows\Temporary Internet Files\Content.IE5\B5C89PBA\MC90039113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57884" y="357166"/>
            <a:ext cx="1560502" cy="134294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524000"/>
            <a:ext cx="8784976" cy="4572000"/>
          </a:xfrm>
        </p:spPr>
        <p:txBody>
          <a:bodyPr>
            <a:normAutofit fontScale="92500"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Všechny uveřejněné odkazy [cit. 2012-01-01]. Dostupné pod licencí Public domain na WWW: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  <a:hlinkClick r:id="rId3"/>
              </a:rPr>
              <a:t>http://commons.wikimedia.org/wiki/File:Honzik_retus.jpg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  <a:hlinkClick r:id="rId4"/>
              </a:rPr>
              <a:t>http://commons.wikimedia.org/wiki/File:Eliska_hlava.jpg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  <a:hlinkClick r:id="rId5"/>
              </a:rPr>
              <a:t>http://cs.wikipedia.org/wiki/Soubor:Charles_IV-John_Ocko_votive_picture-fragment.jpg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  <a:hlinkClick r:id="rId6"/>
              </a:rPr>
              <a:t>http://upload.wikimedia.org/wikipedia/commons/1/15/Karl%C5%A1tejn.JPG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  <a:hlinkClick r:id="rId7"/>
              </a:rPr>
              <a:t>http://upload.wikimedia.org/wikipedia/commons/7/7a/Pano.PontCharles.nord.JPG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  <a:hlinkClick r:id="rId8"/>
              </a:rPr>
              <a:t>http://upload.wikimedia.org/wikipedia/commons/5/52/Prag_18_%28RaBoe%29.jpg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  <a:hlinkClick r:id="rId9"/>
              </a:rPr>
              <a:t>http://commons.wikimedia.org/wiki/File:Praha,_Star%C3%A9_M%C4%9Bsto,_Univerzita_Karlova.JPG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000" dirty="0" smtClean="0">
                <a:solidFill>
                  <a:srgbClr val="7030A0"/>
                </a:solidFill>
                <a:latin typeface="Calibri" pitchFamily="34" charset="0"/>
                <a:cs typeface="Calibri" pitchFamily="34" charset="0"/>
              </a:rPr>
              <a:t>Klipart (volně ke stažení Microsoft Office)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Zdroje obrázků: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87972157"/>
              </p:ext>
            </p:extLst>
          </p:nvPr>
        </p:nvGraphicFramePr>
        <p:xfrm>
          <a:off x="2483768" y="54000"/>
          <a:ext cx="4736193" cy="68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5" imgW="6213851" imgH="8926735" progId="Word.Document.8">
                  <p:embed/>
                </p:oleObj>
              </mc:Choice>
              <mc:Fallback>
                <p:oleObj name="Document" r:id="rId5" imgW="6213851" imgH="8926735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483768" y="54000"/>
                        <a:ext cx="4736193" cy="680400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92353631"/>
      </p:ext>
    </p:extLst>
  </p:cSld>
  <p:clrMapOvr>
    <a:masterClrMapping/>
  </p:clrMapOvr>
  <p:transition spd="slow">
    <p:newsflash/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196</TotalTime>
  <Words>317</Words>
  <Application>Microsoft Office PowerPoint</Application>
  <PresentationFormat>Předvádění na obrazovce (4:3)</PresentationFormat>
  <Paragraphs>107</Paragraphs>
  <Slides>12</Slides>
  <Notes>1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Papír</vt:lpstr>
      <vt:lpstr>Document</vt:lpstr>
      <vt:lpstr>Prezentace aplikace PowerPoint</vt:lpstr>
      <vt:lpstr>ANOTACE:</vt:lpstr>
      <vt:lpstr>.</vt:lpstr>
      <vt:lpstr>Osobnosti  Poznej osobnosti na fotografiích. Co mají společného?</vt:lpstr>
      <vt:lpstr>Dějiny udatného českého národa</vt:lpstr>
      <vt:lpstr>Tajenka</vt:lpstr>
      <vt:lpstr>Co je a co není pravda o Karlu IV.?</vt:lpstr>
      <vt:lpstr>Dějiny udatného českého národa</vt:lpstr>
      <vt:lpstr>Poznáš z obrázků stavby, o které se zasloužil   Karel IV. ?</vt:lpstr>
      <vt:lpstr>                                                                                                                            </vt:lpstr>
      <vt:lpstr>Zdroje obrázků: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IV.</dc:title>
  <dc:creator>Aja</dc:creator>
  <cp:lastModifiedBy>admin</cp:lastModifiedBy>
  <cp:revision>51</cp:revision>
  <dcterms:created xsi:type="dcterms:W3CDTF">2012-01-08T09:12:18Z</dcterms:created>
  <dcterms:modified xsi:type="dcterms:W3CDTF">2012-07-11T10:27:39Z</dcterms:modified>
</cp:coreProperties>
</file>