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20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F6D9-512B-4272-A784-564FD9404E3C}" type="datetimeFigureOut">
              <a:rPr lang="cs-CZ" smtClean="0"/>
              <a:t>9.10.2012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53026-7C81-48F9-88CF-75FCE064769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F6D9-512B-4272-A784-564FD9404E3C}" type="datetimeFigureOut">
              <a:rPr lang="cs-CZ" smtClean="0"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53026-7C81-48F9-88CF-75FCE06476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F6D9-512B-4272-A784-564FD9404E3C}" type="datetimeFigureOut">
              <a:rPr lang="cs-CZ" smtClean="0"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53026-7C81-48F9-88CF-75FCE064769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F6D9-512B-4272-A784-564FD9404E3C}" type="datetimeFigureOut">
              <a:rPr lang="cs-CZ" smtClean="0"/>
              <a:t>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53026-7C81-48F9-88CF-75FCE06476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F6D9-512B-4272-A784-564FD9404E3C}" type="datetimeFigureOut">
              <a:rPr lang="cs-CZ" smtClean="0"/>
              <a:t>9.10.2012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53026-7C81-48F9-88CF-75FCE06476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F6D9-512B-4272-A784-564FD9404E3C}" type="datetimeFigureOut">
              <a:rPr lang="cs-CZ" smtClean="0"/>
              <a:t>9.10.2012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53026-7C81-48F9-88CF-75FCE06476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F6D9-512B-4272-A784-564FD9404E3C}" type="datetimeFigureOut">
              <a:rPr lang="cs-CZ" smtClean="0"/>
              <a:t>9.10.2012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53026-7C81-48F9-88CF-75FCE06476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F6D9-512B-4272-A784-564FD9404E3C}" type="datetimeFigureOut">
              <a:rPr lang="cs-CZ" smtClean="0"/>
              <a:t>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53026-7C81-48F9-88CF-75FCE06476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F6D9-512B-4272-A784-564FD9404E3C}" type="datetimeFigureOut">
              <a:rPr lang="cs-CZ" smtClean="0"/>
              <a:t>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D453026-7C81-48F9-88CF-75FCE064769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F6D9-512B-4272-A784-564FD9404E3C}" type="datetimeFigureOut">
              <a:rPr lang="cs-CZ" smtClean="0"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53026-7C81-48F9-88CF-75FCE06476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F6D9-512B-4272-A784-564FD9404E3C}" type="datetimeFigureOut">
              <a:rPr lang="cs-CZ" smtClean="0"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53026-7C81-48F9-88CF-75FCE06476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8EBF6D9-512B-4272-A784-564FD9404E3C}" type="datetimeFigureOut">
              <a:rPr lang="cs-CZ" smtClean="0"/>
              <a:t>9.10.2012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D453026-7C81-48F9-88CF-75FCE064769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3400" y="1676400"/>
            <a:ext cx="7851648" cy="3733800"/>
          </a:xfrm>
        </p:spPr>
        <p:txBody>
          <a:bodyPr>
            <a:normAutofit/>
          </a:bodyPr>
          <a:lstStyle/>
          <a:p>
            <a:pPr algn="l"/>
            <a:r>
              <a:rPr lang="cs-CZ" b="1" dirty="0"/>
              <a:t>Problémy životního prostředí a jejich </a:t>
            </a:r>
            <a:r>
              <a:rPr lang="cs-CZ" b="1" dirty="0" smtClean="0"/>
              <a:t>řešení 1:</a:t>
            </a:r>
            <a:br>
              <a:rPr lang="cs-CZ" b="1" dirty="0" smtClean="0"/>
            </a:br>
            <a:r>
              <a:rPr lang="cs-CZ" sz="6000" dirty="0" smtClean="0"/>
              <a:t>ovzduší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slouží k přehledu tématu </a:t>
            </a:r>
            <a:r>
              <a:rPr lang="cs-CZ" dirty="0" smtClean="0"/>
              <a:t>problémy </a:t>
            </a:r>
            <a:r>
              <a:rPr lang="cs-CZ" dirty="0" smtClean="0"/>
              <a:t>životního prostředí a jejich řešení </a:t>
            </a:r>
            <a:r>
              <a:rPr lang="cs-CZ" dirty="0" smtClean="0"/>
              <a:t>- ovzduší</a:t>
            </a:r>
            <a:endParaRPr lang="cs-CZ" dirty="0" smtClean="0"/>
          </a:p>
          <a:p>
            <a:r>
              <a:rPr lang="cs-CZ" dirty="0" smtClean="0"/>
              <a:t>Je určena pro výuku ekologie </a:t>
            </a:r>
            <a:r>
              <a:rPr lang="cs-CZ" dirty="0" smtClean="0"/>
              <a:t>a monitorování </a:t>
            </a:r>
            <a:r>
              <a:rPr lang="cs-CZ" dirty="0" smtClean="0"/>
              <a:t>životního prostředí </a:t>
            </a:r>
            <a:r>
              <a:rPr lang="cs-CZ" dirty="0" smtClean="0"/>
              <a:t>v </a:t>
            </a:r>
            <a:r>
              <a:rPr lang="cs-CZ" dirty="0" smtClean="0"/>
              <a:t>1. </a:t>
            </a:r>
            <a:r>
              <a:rPr lang="cs-CZ" dirty="0" smtClean="0"/>
              <a:t>a 2. ročníku </a:t>
            </a:r>
            <a:r>
              <a:rPr lang="cs-CZ" dirty="0" smtClean="0"/>
              <a:t>střední školy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Problémy životního prostředí a jejich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 smtClean="0"/>
              <a:t>Znečištění:</a:t>
            </a:r>
          </a:p>
          <a:p>
            <a:endParaRPr lang="cs-CZ" dirty="0" smtClean="0"/>
          </a:p>
          <a:p>
            <a:r>
              <a:rPr lang="cs-CZ" sz="3200" dirty="0" smtClean="0"/>
              <a:t>ovzduší</a:t>
            </a:r>
          </a:p>
          <a:p>
            <a:endParaRPr lang="cs-CZ" sz="3200" dirty="0" smtClean="0"/>
          </a:p>
          <a:p>
            <a:r>
              <a:rPr lang="cs-CZ" sz="3200" dirty="0" smtClean="0"/>
              <a:t>voda</a:t>
            </a:r>
          </a:p>
          <a:p>
            <a:endParaRPr lang="cs-CZ" sz="3200" dirty="0" smtClean="0"/>
          </a:p>
          <a:p>
            <a:r>
              <a:rPr lang="cs-CZ" sz="3200" dirty="0" smtClean="0"/>
              <a:t>půda</a:t>
            </a:r>
          </a:p>
          <a:p>
            <a:endParaRPr lang="cs-CZ" dirty="0"/>
          </a:p>
        </p:txBody>
      </p:sp>
      <p:pic>
        <p:nvPicPr>
          <p:cNvPr id="1026" name="Picture 2" descr="C:\Documents and Settings\jung\Local Settings\Temporary Internet Files\Content.IE5\3VPLGNS5\MP90039962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3200400"/>
            <a:ext cx="2057400" cy="1645585"/>
          </a:xfrm>
          <a:prstGeom prst="rect">
            <a:avLst/>
          </a:prstGeom>
          <a:noFill/>
        </p:spPr>
      </p:pic>
      <p:pic>
        <p:nvPicPr>
          <p:cNvPr id="1027" name="Picture 3" descr="C:\Documents and Settings\jung\Local Settings\Temporary Internet Files\Content.IE5\Y0M8ACNZ\MP90043735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1143000"/>
            <a:ext cx="3063875" cy="2042583"/>
          </a:xfrm>
          <a:prstGeom prst="rect">
            <a:avLst/>
          </a:prstGeom>
          <a:noFill/>
        </p:spPr>
      </p:pic>
      <p:pic>
        <p:nvPicPr>
          <p:cNvPr id="1028" name="Picture 4" descr="C:\Documents and Settings\jung\Local Settings\Temporary Internet Files\Content.IE5\3VPLGNS5\MP90043735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24200" y="2209800"/>
            <a:ext cx="2501900" cy="1667933"/>
          </a:xfrm>
          <a:prstGeom prst="rect">
            <a:avLst/>
          </a:prstGeom>
          <a:noFill/>
        </p:spPr>
      </p:pic>
      <p:pic>
        <p:nvPicPr>
          <p:cNvPr id="1030" name="Picture 6" descr="C:\Documents and Settings\jung\Local Settings\Temporary Internet Files\Content.IE5\5T8M7EUY\MP90038623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0" y="4876800"/>
            <a:ext cx="2370575" cy="1580383"/>
          </a:xfrm>
          <a:prstGeom prst="rect">
            <a:avLst/>
          </a:prstGeom>
          <a:noFill/>
        </p:spPr>
      </p:pic>
      <p:pic>
        <p:nvPicPr>
          <p:cNvPr id="1031" name="Picture 7" descr="C:\Documents and Settings\jung\Local Settings\Temporary Internet Files\Content.IE5\Y0M8ACNZ\MP900185204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511" y="4800600"/>
            <a:ext cx="2627312" cy="1765225"/>
          </a:xfrm>
          <a:prstGeom prst="rect">
            <a:avLst/>
          </a:prstGeom>
          <a:noFill/>
        </p:spPr>
      </p:pic>
      <p:pic>
        <p:nvPicPr>
          <p:cNvPr id="1029" name="Picture 5" descr="C:\Documents and Settings\jung\Local Settings\Temporary Internet Files\Content.IE5\Y0M8ACNZ\MP900444790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81200" y="3733800"/>
            <a:ext cx="2436812" cy="18819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57200"/>
            <a:ext cx="8229600" cy="1143000"/>
          </a:xfrm>
        </p:spPr>
        <p:txBody>
          <a:bodyPr/>
          <a:lstStyle/>
          <a:p>
            <a:r>
              <a:rPr lang="cs-CZ" b="1" dirty="0" smtClean="0"/>
              <a:t>Ovzduší – znečištění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105400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smog</a:t>
            </a:r>
            <a:r>
              <a:rPr lang="cs-CZ" sz="2800" dirty="0" smtClean="0"/>
              <a:t> = směs pevných, kapalných a </a:t>
            </a:r>
            <a:r>
              <a:rPr lang="cs-CZ" sz="2800" dirty="0" err="1" smtClean="0"/>
              <a:t>plyných</a:t>
            </a:r>
            <a:r>
              <a:rPr lang="cs-CZ" sz="2800" dirty="0" smtClean="0"/>
              <a:t> látek rozptýlených ve vzduchu, název z anglického </a:t>
            </a:r>
            <a:r>
              <a:rPr lang="cs-CZ" sz="2800" i="1" dirty="0" err="1" smtClean="0"/>
              <a:t>smoke</a:t>
            </a:r>
            <a:r>
              <a:rPr lang="cs-CZ" sz="2800" i="1" dirty="0" smtClean="0"/>
              <a:t> </a:t>
            </a:r>
            <a:r>
              <a:rPr lang="cs-CZ" sz="2800" dirty="0" smtClean="0"/>
              <a:t>(kouř) + </a:t>
            </a:r>
            <a:r>
              <a:rPr lang="cs-CZ" sz="2800" i="1" dirty="0" err="1" smtClean="0"/>
              <a:t>fog</a:t>
            </a:r>
            <a:r>
              <a:rPr lang="cs-CZ" sz="2800" i="1" dirty="0" smtClean="0"/>
              <a:t> </a:t>
            </a:r>
            <a:r>
              <a:rPr lang="cs-CZ" sz="2800" dirty="0" smtClean="0"/>
              <a:t>(mlha)</a:t>
            </a:r>
            <a:br>
              <a:rPr lang="cs-CZ" sz="2800" dirty="0" smtClean="0"/>
            </a:br>
            <a:r>
              <a:rPr lang="cs-CZ" sz="2800" dirty="0" smtClean="0"/>
              <a:t>  - </a:t>
            </a:r>
            <a:r>
              <a:rPr lang="cs-CZ" sz="2800" u="sng" dirty="0" smtClean="0"/>
              <a:t>kyselý smog</a:t>
            </a:r>
            <a:r>
              <a:rPr lang="cs-CZ" sz="2800" dirty="0" smtClean="0"/>
              <a:t> (londýnský typ): vzniká spalováním uhlí a dalších fosilních paliv - obsahuje hlavně oxid siřičitý a popílek s kovy</a:t>
            </a:r>
            <a:br>
              <a:rPr lang="cs-CZ" sz="2800" dirty="0" smtClean="0"/>
            </a:br>
            <a:r>
              <a:rPr lang="cs-CZ" sz="2800" dirty="0" smtClean="0"/>
              <a:t>  - </a:t>
            </a:r>
            <a:r>
              <a:rPr lang="cs-CZ" sz="2800" u="sng" dirty="0" smtClean="0"/>
              <a:t>fotochemický smog</a:t>
            </a:r>
            <a:r>
              <a:rPr lang="cs-CZ" sz="2800" dirty="0" smtClean="0"/>
              <a:t> (</a:t>
            </a:r>
            <a:r>
              <a:rPr lang="cs-CZ" sz="2800" dirty="0" err="1" smtClean="0"/>
              <a:t>losangelský</a:t>
            </a:r>
            <a:r>
              <a:rPr lang="cs-CZ" sz="2800" dirty="0" smtClean="0"/>
              <a:t> typ): zdrojem automobilová doprava emitující výfukové plyny - obsahuje hlavně oxidy dusíku, uhlovodíky a ozón</a:t>
            </a:r>
            <a:br>
              <a:rPr lang="cs-CZ" sz="2800" dirty="0" smtClean="0"/>
            </a:br>
            <a:r>
              <a:rPr lang="cs-CZ" sz="2800" dirty="0" smtClean="0"/>
              <a:t>  - </a:t>
            </a:r>
            <a:r>
              <a:rPr lang="cs-CZ" sz="2800" u="sng" dirty="0" smtClean="0"/>
              <a:t>kombinovaný smog</a:t>
            </a:r>
            <a:r>
              <a:rPr lang="cs-CZ" sz="2800" dirty="0" smtClean="0"/>
              <a:t>: uplatňují se oba výše uvedené zdroje</a:t>
            </a:r>
            <a:endParaRPr lang="cs-CZ" sz="2800" dirty="0"/>
          </a:p>
        </p:txBody>
      </p:sp>
      <p:pic>
        <p:nvPicPr>
          <p:cNvPr id="2050" name="Picture 2" descr="C:\Documents and Settings\jung\Local Settings\Temporary Internet Files\Content.IE5\5T8M7EUY\MP90044867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53200" y="381000"/>
            <a:ext cx="1603032" cy="1066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 smtClean="0"/>
              <a:t>Ovzduší – znečištění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1000" y="1676400"/>
            <a:ext cx="8229600" cy="4389120"/>
          </a:xfrm>
        </p:spPr>
        <p:txBody>
          <a:bodyPr>
            <a:noAutofit/>
          </a:bodyPr>
          <a:lstStyle/>
          <a:p>
            <a:r>
              <a:rPr lang="cs-CZ" sz="3200" b="1" dirty="0" smtClean="0"/>
              <a:t>plynné emise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  - oxid siřičitý =&gt; kyselé deště</a:t>
            </a:r>
            <a:br>
              <a:rPr lang="cs-CZ" sz="3200" dirty="0" smtClean="0"/>
            </a:br>
            <a:r>
              <a:rPr lang="cs-CZ" sz="3200" dirty="0" smtClean="0"/>
              <a:t>  - oxidy dusíku =&gt; kyselé deště, fotochemický smog</a:t>
            </a:r>
            <a:br>
              <a:rPr lang="cs-CZ" sz="3200" dirty="0" smtClean="0"/>
            </a:br>
            <a:r>
              <a:rPr lang="cs-CZ" sz="3200" dirty="0" smtClean="0"/>
              <a:t>  - oxid uhličitý =&gt; skleníkový efekt</a:t>
            </a:r>
            <a:br>
              <a:rPr lang="cs-CZ" sz="3200" dirty="0" smtClean="0"/>
            </a:br>
            <a:r>
              <a:rPr lang="cs-CZ" sz="3200" dirty="0" smtClean="0"/>
              <a:t>  - výfukové plyny =&gt; oxid uhelnatý, uhlovodíky, olovo (z antidetonačního tetraethylolova)</a:t>
            </a:r>
            <a:br>
              <a:rPr lang="cs-CZ" sz="3200" dirty="0" smtClean="0"/>
            </a:br>
            <a:r>
              <a:rPr lang="cs-CZ" sz="3200" dirty="0" smtClean="0"/>
              <a:t>  </a:t>
            </a:r>
            <a:endParaRPr lang="cs-CZ" sz="3200" dirty="0"/>
          </a:p>
        </p:txBody>
      </p:sp>
      <p:pic>
        <p:nvPicPr>
          <p:cNvPr id="3074" name="Picture 2" descr="C:\Documents and Settings\jung\Local Settings\Temporary Internet Files\Content.IE5\BZX3Y4FD\MP90044239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0" y="609600"/>
            <a:ext cx="2577586" cy="1447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Ovzduší – znečištění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3200" dirty="0" smtClean="0"/>
              <a:t>- freony =&gt; narušují ozonosféru, vznikají ozonové díry</a:t>
            </a:r>
            <a:br>
              <a:rPr lang="cs-CZ" sz="3200" dirty="0" smtClean="0"/>
            </a:br>
            <a:r>
              <a:rPr lang="cs-CZ" sz="3200" dirty="0" smtClean="0"/>
              <a:t>  - ozon =&gt; v ozonosféře prospěšný, ale přízemní způsobuje rozklad chlorofylu, u lidí dráždí sliznice</a:t>
            </a:r>
            <a:endParaRPr lang="cs-CZ" sz="3200" b="1" dirty="0" smtClean="0"/>
          </a:p>
          <a:p>
            <a:r>
              <a:rPr lang="cs-CZ" sz="3200" b="1" dirty="0" smtClean="0"/>
              <a:t>pevné </a:t>
            </a:r>
            <a:r>
              <a:rPr lang="cs-CZ" sz="3200" b="1" dirty="0" smtClean="0"/>
              <a:t>emise </a:t>
            </a:r>
            <a:r>
              <a:rPr lang="cs-CZ" sz="3200" dirty="0" smtClean="0"/>
              <a:t>působí škodlivě několika způsoby</a:t>
            </a:r>
            <a:br>
              <a:rPr lang="cs-CZ" sz="3200" dirty="0" smtClean="0"/>
            </a:br>
            <a:r>
              <a:rPr lang="cs-CZ" sz="3200" dirty="0" smtClean="0"/>
              <a:t>  - mechanické znečištění</a:t>
            </a:r>
            <a:br>
              <a:rPr lang="cs-CZ" sz="3200" dirty="0" smtClean="0"/>
            </a:br>
            <a:r>
              <a:rPr lang="cs-CZ" sz="3200" dirty="0" smtClean="0"/>
              <a:t>  - kondenzační jádra pro vznik srážek</a:t>
            </a:r>
            <a:br>
              <a:rPr lang="cs-CZ" sz="3200" dirty="0" smtClean="0"/>
            </a:br>
            <a:r>
              <a:rPr lang="cs-CZ" sz="3200" dirty="0" smtClean="0"/>
              <a:t>  - chemické působení - hlavně těžké kovy (</a:t>
            </a:r>
            <a:r>
              <a:rPr lang="cs-CZ" sz="3200" dirty="0" err="1" smtClean="0"/>
              <a:t>Pb</a:t>
            </a:r>
            <a:r>
              <a:rPr lang="cs-CZ" sz="3200" dirty="0" smtClean="0"/>
              <a:t>, Cd, </a:t>
            </a:r>
            <a:r>
              <a:rPr lang="cs-CZ" sz="3200" dirty="0" err="1" smtClean="0"/>
              <a:t>Hg</a:t>
            </a:r>
            <a:r>
              <a:rPr lang="cs-CZ" sz="3200" dirty="0" smtClean="0"/>
              <a:t>)</a:t>
            </a:r>
            <a:endParaRPr lang="cs-CZ" sz="3200" dirty="0"/>
          </a:p>
        </p:txBody>
      </p:sp>
      <p:pic>
        <p:nvPicPr>
          <p:cNvPr id="4098" name="Picture 2" descr="C:\Documents and Settings\jung\Local Settings\Temporary Internet Files\Content.IE5\5T8M7EUY\MP90043739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96200" y="685800"/>
            <a:ext cx="1227780" cy="1676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Ovzduší – znečištění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radioaktivní znečištění atmosféry</a:t>
            </a:r>
            <a:br>
              <a:rPr lang="cs-CZ" b="1" dirty="0" smtClean="0"/>
            </a:br>
            <a:r>
              <a:rPr lang="cs-CZ" dirty="0" smtClean="0"/>
              <a:t>  - přirozené zdroje: v našich podmínkách hlavně radon</a:t>
            </a:r>
            <a:br>
              <a:rPr lang="cs-CZ" dirty="0" smtClean="0"/>
            </a:br>
            <a:r>
              <a:rPr lang="cs-CZ" dirty="0" smtClean="0"/>
              <a:t>  - zdroje z lidské činnosti: zkoušky jaderných zbraní, jaderná energetika, používání radioizotopů v medicíně, využívání elektrárenského popílku</a:t>
            </a:r>
            <a:endParaRPr lang="cs-CZ" dirty="0"/>
          </a:p>
        </p:txBody>
      </p:sp>
      <p:pic>
        <p:nvPicPr>
          <p:cNvPr id="6146" name="Picture 2" descr="C:\Documents and Settings\jung\Local Settings\Temporary Internet Files\Content.IE5\3VPLGNS5\MP90034169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533400"/>
            <a:ext cx="2387228" cy="17033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19912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Ovzduší – zdroje a možnosti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/>
          <a:lstStyle/>
          <a:p>
            <a:r>
              <a:rPr lang="cs-CZ" sz="3200" dirty="0" smtClean="0"/>
              <a:t>energetika</a:t>
            </a:r>
          </a:p>
          <a:p>
            <a:r>
              <a:rPr lang="cs-CZ" dirty="0" smtClean="0"/>
              <a:t>       </a:t>
            </a:r>
            <a:r>
              <a:rPr lang="cs-CZ" sz="3200" dirty="0" smtClean="0"/>
              <a:t> a) snížení energetické náročnosti (omezení </a:t>
            </a:r>
            <a:r>
              <a:rPr lang="cs-CZ" sz="3200" dirty="0" smtClean="0"/>
              <a:t>energeticky </a:t>
            </a:r>
            <a:r>
              <a:rPr lang="cs-CZ" sz="3200" dirty="0" smtClean="0"/>
              <a:t>náročných výrob, recyklace odpadů, energeticky úsporné stroje a spotřebiče...)</a:t>
            </a:r>
          </a:p>
          <a:p>
            <a:r>
              <a:rPr lang="cs-CZ" sz="3200" dirty="0" smtClean="0"/>
              <a:t>        b) ekologicky šetrná výroba nezbytné energie (energie sluneční, větrná, geotermální moře, biomasy...)</a:t>
            </a:r>
          </a:p>
          <a:p>
            <a:endParaRPr lang="cs-CZ" dirty="0"/>
          </a:p>
        </p:txBody>
      </p:sp>
      <p:pic>
        <p:nvPicPr>
          <p:cNvPr id="5123" name="Picture 3" descr="C:\Documents and Settings\jung\Local Settings\Temporary Internet Files\Content.IE5\5T8M7EUY\MP90040042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0" y="1600200"/>
            <a:ext cx="914400" cy="9038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Ovzduší – zdroje a možnosti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 smtClean="0"/>
              <a:t>doprava</a:t>
            </a:r>
          </a:p>
          <a:p>
            <a:pPr>
              <a:buNone/>
            </a:pPr>
            <a:r>
              <a:rPr lang="cs-CZ" sz="3200" dirty="0" smtClean="0"/>
              <a:t>a</a:t>
            </a:r>
            <a:r>
              <a:rPr lang="cs-CZ" sz="3200" dirty="0" smtClean="0"/>
              <a:t>) rozšiřování hromadné dopravy</a:t>
            </a:r>
          </a:p>
          <a:p>
            <a:pPr>
              <a:buNone/>
            </a:pPr>
            <a:r>
              <a:rPr lang="cs-CZ" sz="3200" dirty="0" smtClean="0"/>
              <a:t>b</a:t>
            </a:r>
            <a:r>
              <a:rPr lang="cs-CZ" sz="3200" dirty="0" smtClean="0"/>
              <a:t>) volba vhodného způsobu dopravy (dálková přeprava zboží a </a:t>
            </a:r>
            <a:r>
              <a:rPr lang="cs-CZ" sz="3200" dirty="0" err="1" smtClean="0"/>
              <a:t>meteraiálů</a:t>
            </a:r>
            <a:r>
              <a:rPr lang="cs-CZ" sz="3200" dirty="0" smtClean="0"/>
              <a:t> × dálková přeprava osob × přeprava na krátké vzdálenosti...)</a:t>
            </a:r>
          </a:p>
          <a:p>
            <a:pPr>
              <a:buNone/>
            </a:pPr>
            <a:r>
              <a:rPr lang="cs-CZ" sz="3200" dirty="0" smtClean="0"/>
              <a:t>c</a:t>
            </a:r>
            <a:r>
              <a:rPr lang="cs-CZ" sz="3200" dirty="0" smtClean="0"/>
              <a:t>) změna pohonu (motory, pohonné hmoty, hybridní pohon)</a:t>
            </a:r>
            <a:endParaRPr lang="cs-CZ" sz="3200" dirty="0"/>
          </a:p>
        </p:txBody>
      </p:sp>
      <p:pic>
        <p:nvPicPr>
          <p:cNvPr id="7170" name="Picture 2" descr="C:\Documents and Settings\jung\Local Settings\Temporary Internet Files\Content.IE5\3VPLGNS5\MC90029561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1676400"/>
            <a:ext cx="1633537" cy="1411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 </a:t>
            </a:r>
            <a:r>
              <a:rPr lang="cs-CZ" sz="3200" dirty="0" smtClean="0"/>
              <a:t>lidská sídla</a:t>
            </a:r>
          </a:p>
          <a:p>
            <a:r>
              <a:rPr lang="cs-CZ" dirty="0" smtClean="0"/>
              <a:t>        a) plánovitá výstavba</a:t>
            </a:r>
          </a:p>
          <a:p>
            <a:r>
              <a:rPr lang="cs-CZ" dirty="0" smtClean="0"/>
              <a:t>        b) regulace dopravy</a:t>
            </a:r>
          </a:p>
          <a:p>
            <a:r>
              <a:rPr lang="cs-CZ" dirty="0" smtClean="0"/>
              <a:t>        c) oddělení průmyslových zón, budování centrálních výtopen</a:t>
            </a:r>
          </a:p>
          <a:p>
            <a:r>
              <a:rPr lang="cs-CZ" dirty="0" smtClean="0"/>
              <a:t>        d) </a:t>
            </a:r>
            <a:r>
              <a:rPr lang="cs-CZ" dirty="0" smtClean="0"/>
              <a:t>třídění </a:t>
            </a:r>
            <a:r>
              <a:rPr lang="cs-CZ" dirty="0" smtClean="0"/>
              <a:t>odpadů, pravidelný svoz a zpracování</a:t>
            </a:r>
          </a:p>
          <a:p>
            <a:r>
              <a:rPr lang="cs-CZ" dirty="0" smtClean="0"/>
              <a:t>        e) snižování škodlivin ve vnitřním prostředí budov (např. tabákový kouř)</a:t>
            </a:r>
          </a:p>
          <a:p>
            <a:r>
              <a:rPr lang="cs-CZ" dirty="0" smtClean="0"/>
              <a:t>        f) snižování prašnosti vnějšího prostředí</a:t>
            </a:r>
          </a:p>
          <a:p>
            <a:endParaRPr lang="cs-CZ" dirty="0"/>
          </a:p>
        </p:txBody>
      </p:sp>
      <p:pic>
        <p:nvPicPr>
          <p:cNvPr id="8194" name="Picture 2" descr="C:\Documents and Settings\jung\Local Settings\Temporary Internet Files\Content.IE5\Y0M8ACNZ\MP90044840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05400" y="1981200"/>
            <a:ext cx="2144983" cy="1447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STUDENTSKÝ SPOLEK PŘÍRODOVĚDECKÉ FAKULTY UK V PRAZE. </a:t>
            </a:r>
            <a:r>
              <a:rPr lang="cs-CZ" i="1" dirty="0" smtClean="0"/>
              <a:t>Problémy životního prostředí a jejich řešení</a:t>
            </a:r>
            <a:r>
              <a:rPr lang="cs-CZ" dirty="0" smtClean="0"/>
              <a:t> [online]. [cit. 9.10.2012]. Dostupný na WWW: &lt;http://www.</a:t>
            </a:r>
            <a:r>
              <a:rPr lang="cs-CZ" dirty="0" err="1" smtClean="0"/>
              <a:t>biomach.cz</a:t>
            </a:r>
            <a:r>
              <a:rPr lang="cs-CZ" dirty="0" smtClean="0"/>
              <a:t>/ekologie/</a:t>
            </a:r>
            <a:r>
              <a:rPr lang="cs-CZ" dirty="0" err="1" smtClean="0"/>
              <a:t>problmy</a:t>
            </a:r>
            <a:r>
              <a:rPr lang="cs-CZ" dirty="0" smtClean="0"/>
              <a:t>-</a:t>
            </a:r>
            <a:r>
              <a:rPr lang="cs-CZ" dirty="0" err="1" smtClean="0"/>
              <a:t>ivotnho</a:t>
            </a:r>
            <a:r>
              <a:rPr lang="cs-CZ" dirty="0" smtClean="0"/>
              <a:t>-</a:t>
            </a:r>
            <a:r>
              <a:rPr lang="cs-CZ" dirty="0" err="1" smtClean="0"/>
              <a:t>prosted</a:t>
            </a:r>
            <a:r>
              <a:rPr lang="cs-CZ" dirty="0" smtClean="0"/>
              <a:t>-a-jejich-</a:t>
            </a:r>
            <a:r>
              <a:rPr lang="cs-CZ" dirty="0" err="1" smtClean="0"/>
              <a:t>een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Sada </a:t>
            </a:r>
            <a:r>
              <a:rPr lang="cs-CZ" smtClean="0"/>
              <a:t>MS PowerPoint </a:t>
            </a:r>
            <a:r>
              <a:rPr lang="cs-CZ" dirty="0" smtClean="0"/>
              <a:t>- Klipart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29</TotalTime>
  <Words>142</Words>
  <Application>Microsoft Office PowerPoint</Application>
  <PresentationFormat>Předvádění na obrazovce (4:3)</PresentationFormat>
  <Paragraphs>40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Problémy životního prostředí a jejich řešení 1: ovzduší</vt:lpstr>
      <vt:lpstr>Anotace</vt:lpstr>
      <vt:lpstr>Problémy životního prostředí a jejich řešení</vt:lpstr>
      <vt:lpstr>Ovzduší – znečištění</vt:lpstr>
      <vt:lpstr>Ovzduší – znečištění</vt:lpstr>
      <vt:lpstr>Ovzduší – znečištění</vt:lpstr>
      <vt:lpstr>Ovzduší – znečištění</vt:lpstr>
      <vt:lpstr>Ovzduší – zdroje a možnosti řešení</vt:lpstr>
      <vt:lpstr>Ovzduší – zdroje a možnosti řešení</vt:lpstr>
      <vt:lpstr>Snímek 10</vt:lpstr>
      <vt:lpstr>Zdroje:</vt:lpstr>
    </vt:vector>
  </TitlesOfParts>
  <Company>SKOLA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Problémy životního prostředí a jejich řešení</dc:title>
  <dc:creator>jung</dc:creator>
  <cp:lastModifiedBy>jung</cp:lastModifiedBy>
  <cp:revision>4</cp:revision>
  <dcterms:created xsi:type="dcterms:W3CDTF">2012-10-09T08:03:31Z</dcterms:created>
  <dcterms:modified xsi:type="dcterms:W3CDTF">2012-10-09T08:33:19Z</dcterms:modified>
</cp:coreProperties>
</file>