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20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1676400"/>
            <a:ext cx="7851648" cy="3733800"/>
          </a:xfrm>
        </p:spPr>
        <p:txBody>
          <a:bodyPr>
            <a:normAutofit/>
          </a:bodyPr>
          <a:lstStyle/>
          <a:p>
            <a:pPr algn="l"/>
            <a:r>
              <a:rPr lang="cs-CZ" b="1" dirty="0"/>
              <a:t>Problémy životního prostředí a jejich </a:t>
            </a:r>
            <a:r>
              <a:rPr lang="cs-CZ" b="1" dirty="0" smtClean="0"/>
              <a:t>řešení 2:</a:t>
            </a:r>
            <a:br>
              <a:rPr lang="cs-CZ" b="1" dirty="0" smtClean="0"/>
            </a:br>
            <a:r>
              <a:rPr lang="cs-CZ" sz="6000" dirty="0" smtClean="0"/>
              <a:t>voda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k přehledu tématu </a:t>
            </a:r>
            <a:r>
              <a:rPr lang="cs-CZ" dirty="0" smtClean="0"/>
              <a:t>problémy </a:t>
            </a:r>
            <a:r>
              <a:rPr lang="cs-CZ" dirty="0" smtClean="0"/>
              <a:t>životního prostředí a jejich řešení </a:t>
            </a:r>
            <a:r>
              <a:rPr lang="cs-CZ" dirty="0" smtClean="0"/>
              <a:t>- voda</a:t>
            </a:r>
            <a:endParaRPr lang="cs-CZ" dirty="0" smtClean="0"/>
          </a:p>
          <a:p>
            <a:r>
              <a:rPr lang="cs-CZ" dirty="0" smtClean="0"/>
              <a:t>Je určena pro výuku ekologie </a:t>
            </a:r>
            <a:r>
              <a:rPr lang="cs-CZ" dirty="0" smtClean="0"/>
              <a:t>a monitorování </a:t>
            </a:r>
            <a:r>
              <a:rPr lang="cs-CZ" dirty="0" smtClean="0"/>
              <a:t>životního prostředí </a:t>
            </a:r>
            <a:r>
              <a:rPr lang="cs-CZ" dirty="0" smtClean="0"/>
              <a:t>v </a:t>
            </a:r>
            <a:r>
              <a:rPr lang="cs-CZ" dirty="0" smtClean="0"/>
              <a:t>1. </a:t>
            </a:r>
            <a:r>
              <a:rPr lang="cs-CZ" dirty="0" smtClean="0"/>
              <a:t>a 2. ročníku </a:t>
            </a:r>
            <a:r>
              <a:rPr lang="cs-CZ" dirty="0" smtClean="0"/>
              <a:t>střední školy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Problémy životního prostředí a jejich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Znečištění:</a:t>
            </a:r>
          </a:p>
          <a:p>
            <a:endParaRPr lang="cs-CZ" dirty="0" smtClean="0"/>
          </a:p>
          <a:p>
            <a:r>
              <a:rPr lang="cs-CZ" sz="3200" dirty="0" smtClean="0"/>
              <a:t>ovzduší</a:t>
            </a:r>
          </a:p>
          <a:p>
            <a:endParaRPr lang="cs-CZ" sz="3200" dirty="0" smtClean="0"/>
          </a:p>
          <a:p>
            <a:r>
              <a:rPr lang="cs-CZ" sz="3200" dirty="0" smtClean="0"/>
              <a:t>voda</a:t>
            </a:r>
          </a:p>
          <a:p>
            <a:endParaRPr lang="cs-CZ" sz="3200" dirty="0" smtClean="0"/>
          </a:p>
          <a:p>
            <a:r>
              <a:rPr lang="cs-CZ" sz="3200" dirty="0" smtClean="0"/>
              <a:t>půda</a:t>
            </a:r>
          </a:p>
          <a:p>
            <a:endParaRPr lang="cs-CZ" dirty="0"/>
          </a:p>
        </p:txBody>
      </p:sp>
      <p:pic>
        <p:nvPicPr>
          <p:cNvPr id="1026" name="Picture 2" descr="C:\Documents and Settings\jung\Local Settings\Temporary Internet Files\Content.IE5\3VPLGNS5\MP9003996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3200400"/>
            <a:ext cx="2057400" cy="1645585"/>
          </a:xfrm>
          <a:prstGeom prst="rect">
            <a:avLst/>
          </a:prstGeom>
          <a:noFill/>
        </p:spPr>
      </p:pic>
      <p:pic>
        <p:nvPicPr>
          <p:cNvPr id="1027" name="Picture 3" descr="C:\Documents and Settings\jung\Local Settings\Temporary Internet Files\Content.IE5\Y0M8ACNZ\MP90043735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1143000"/>
            <a:ext cx="3063875" cy="2042583"/>
          </a:xfrm>
          <a:prstGeom prst="rect">
            <a:avLst/>
          </a:prstGeom>
          <a:noFill/>
        </p:spPr>
      </p:pic>
      <p:pic>
        <p:nvPicPr>
          <p:cNvPr id="1028" name="Picture 4" descr="C:\Documents and Settings\jung\Local Settings\Temporary Internet Files\Content.IE5\3VPLGNS5\MP90043735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4200" y="2209800"/>
            <a:ext cx="2501900" cy="1667933"/>
          </a:xfrm>
          <a:prstGeom prst="rect">
            <a:avLst/>
          </a:prstGeom>
          <a:noFill/>
        </p:spPr>
      </p:pic>
      <p:pic>
        <p:nvPicPr>
          <p:cNvPr id="1030" name="Picture 6" descr="C:\Documents and Settings\jung\Local Settings\Temporary Internet Files\Content.IE5\5T8M7EUY\MP90038623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4876800"/>
            <a:ext cx="2370575" cy="1580383"/>
          </a:xfrm>
          <a:prstGeom prst="rect">
            <a:avLst/>
          </a:prstGeom>
          <a:noFill/>
        </p:spPr>
      </p:pic>
      <p:pic>
        <p:nvPicPr>
          <p:cNvPr id="1031" name="Picture 7" descr="C:\Documents and Settings\jung\Local Settings\Temporary Internet Files\Content.IE5\Y0M8ACNZ\MP90018520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511" y="4800600"/>
            <a:ext cx="2627312" cy="1765225"/>
          </a:xfrm>
          <a:prstGeom prst="rect">
            <a:avLst/>
          </a:prstGeom>
          <a:noFill/>
        </p:spPr>
      </p:pic>
      <p:pic>
        <p:nvPicPr>
          <p:cNvPr id="1029" name="Picture 5" descr="C:\Documents and Settings\jung\Local Settings\Temporary Internet Files\Content.IE5\Y0M8ACNZ\MP900444790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81200" y="3733800"/>
            <a:ext cx="2436812" cy="18819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57200"/>
            <a:ext cx="8229600" cy="1143000"/>
          </a:xfrm>
        </p:spPr>
        <p:txBody>
          <a:bodyPr/>
          <a:lstStyle/>
          <a:p>
            <a:r>
              <a:rPr lang="cs-CZ" b="1" dirty="0" smtClean="0"/>
              <a:t>Voda – znečištění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105400"/>
          </a:xfrm>
        </p:spPr>
        <p:txBody>
          <a:bodyPr>
            <a:normAutofit/>
          </a:bodyPr>
          <a:lstStyle/>
          <a:p>
            <a:endParaRPr lang="cs-CZ" sz="3200" dirty="0" smtClean="0"/>
          </a:p>
          <a:p>
            <a:r>
              <a:rPr lang="cs-CZ" sz="3200" dirty="0" smtClean="0"/>
              <a:t>biologické znečištěni</a:t>
            </a:r>
          </a:p>
          <a:p>
            <a:endParaRPr lang="cs-CZ" sz="3200" dirty="0" smtClean="0"/>
          </a:p>
          <a:p>
            <a:r>
              <a:rPr lang="cs-CZ" sz="3200" dirty="0" smtClean="0"/>
              <a:t>chemické </a:t>
            </a:r>
            <a:r>
              <a:rPr lang="cs-CZ" sz="3200" dirty="0" smtClean="0"/>
              <a:t>znečištěni</a:t>
            </a:r>
          </a:p>
          <a:p>
            <a:endParaRPr lang="cs-CZ" sz="3200" dirty="0" smtClean="0"/>
          </a:p>
          <a:p>
            <a:r>
              <a:rPr lang="cs-CZ" sz="3200" dirty="0" smtClean="0"/>
              <a:t>fyzikální znečištění</a:t>
            </a:r>
            <a:endParaRPr lang="cs-CZ" sz="3200" dirty="0"/>
          </a:p>
        </p:txBody>
      </p:sp>
      <p:pic>
        <p:nvPicPr>
          <p:cNvPr id="2050" name="Picture 2" descr="C:\Documents and Settings\jung\Local Settings\Temporary Internet Files\Content.IE5\5T8M7EUY\MP90044867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3352800"/>
            <a:ext cx="1703010" cy="1133335"/>
          </a:xfrm>
          <a:prstGeom prst="rect">
            <a:avLst/>
          </a:prstGeom>
          <a:noFill/>
        </p:spPr>
      </p:pic>
      <p:pic>
        <p:nvPicPr>
          <p:cNvPr id="2051" name="Picture 3" descr="C:\Documents and Settings\jung\Local Settings\Temporary Internet Files\Content.IE5\3VPLGNS5\MP90032108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1828800"/>
            <a:ext cx="1631950" cy="1164464"/>
          </a:xfrm>
          <a:prstGeom prst="rect">
            <a:avLst/>
          </a:prstGeom>
          <a:noFill/>
        </p:spPr>
      </p:pic>
      <p:pic>
        <p:nvPicPr>
          <p:cNvPr id="2053" name="Picture 5" descr="C:\Documents and Settings\jung\Local Settings\Temporary Internet Files\Content.IE5\BZX3Y4FD\MC90028123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200" y="3581400"/>
            <a:ext cx="1241425" cy="21224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biologické </a:t>
            </a:r>
            <a:r>
              <a:rPr lang="cs-CZ" sz="5400" dirty="0" smtClean="0"/>
              <a:t>znečištění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1000" y="1676400"/>
            <a:ext cx="8229600" cy="4389120"/>
          </a:xfrm>
        </p:spPr>
        <p:txBody>
          <a:bodyPr>
            <a:noAutofit/>
          </a:bodyPr>
          <a:lstStyle/>
          <a:p>
            <a:pPr>
              <a:buNone/>
            </a:pPr>
            <a:endParaRPr lang="cs-CZ" sz="3200" dirty="0" smtClean="0"/>
          </a:p>
          <a:p>
            <a:pPr>
              <a:buNone/>
            </a:pPr>
            <a:endParaRPr lang="cs-CZ" sz="3200" dirty="0" smtClean="0"/>
          </a:p>
          <a:p>
            <a:r>
              <a:rPr lang="cs-CZ" sz="3200" dirty="0" smtClean="0"/>
              <a:t> </a:t>
            </a:r>
            <a:r>
              <a:rPr lang="cs-CZ" sz="3200" dirty="0" smtClean="0"/>
              <a:t>silážní šťávy, močůvka, fekálie, hnijící organická </a:t>
            </a:r>
            <a:r>
              <a:rPr lang="cs-CZ" sz="3200" dirty="0" smtClean="0"/>
              <a:t>hmota</a:t>
            </a:r>
          </a:p>
          <a:p>
            <a:endParaRPr lang="cs-CZ" sz="3200" dirty="0" smtClean="0"/>
          </a:p>
          <a:p>
            <a:r>
              <a:rPr lang="cs-CZ" sz="3200" dirty="0" smtClean="0"/>
              <a:t> </a:t>
            </a:r>
            <a:r>
              <a:rPr lang="cs-CZ" sz="3200" dirty="0" smtClean="0"/>
              <a:t>množství </a:t>
            </a:r>
            <a:r>
              <a:rPr lang="cs-CZ" sz="3200" dirty="0" smtClean="0"/>
              <a:t>znečišťujících chemický látek se udává jako BSK</a:t>
            </a:r>
            <a:r>
              <a:rPr lang="cs-CZ" sz="3200" baseline="-25000" dirty="0" smtClean="0"/>
              <a:t>5</a:t>
            </a:r>
            <a:r>
              <a:rPr lang="cs-CZ" sz="3200" dirty="0" smtClean="0"/>
              <a:t> (= biologická spotřeba kyslíku za 5 dní)</a:t>
            </a:r>
          </a:p>
          <a:p>
            <a:pPr>
              <a:buNone/>
            </a:pP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  </a:t>
            </a:r>
            <a:endParaRPr lang="cs-CZ" sz="3200" dirty="0"/>
          </a:p>
        </p:txBody>
      </p:sp>
      <p:pic>
        <p:nvPicPr>
          <p:cNvPr id="3075" name="Picture 3" descr="C:\Documents and Settings\jung\Local Settings\Temporary Internet Files\Content.IE5\5T8M7EUY\MC90043474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533400"/>
            <a:ext cx="2286000" cy="228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chemické znečištěni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znečištění </a:t>
            </a:r>
            <a:r>
              <a:rPr lang="cs-CZ" sz="3200" dirty="0" smtClean="0"/>
              <a:t>povrchových vod + kontaminace podzemních vod</a:t>
            </a:r>
          </a:p>
          <a:p>
            <a:r>
              <a:rPr lang="cs-CZ" sz="3200" dirty="0" smtClean="0"/>
              <a:t>ropa</a:t>
            </a:r>
            <a:r>
              <a:rPr lang="cs-CZ" sz="3200" dirty="0" smtClean="0"/>
              <a:t>, detergenty, polychlorované bifenyly, těžké kovy, fenoly</a:t>
            </a:r>
          </a:p>
          <a:p>
            <a:r>
              <a:rPr lang="cs-CZ" sz="3200" dirty="0" smtClean="0"/>
              <a:t>hnojiva </a:t>
            </a:r>
            <a:r>
              <a:rPr lang="cs-CZ" sz="3200" dirty="0" smtClean="0"/>
              <a:t>a pesticidy (eutrofizace vod, </a:t>
            </a:r>
            <a:r>
              <a:rPr lang="cs-CZ" sz="3200" dirty="0" err="1" smtClean="0"/>
              <a:t>dusišnany</a:t>
            </a:r>
            <a:r>
              <a:rPr lang="cs-CZ" sz="3200" dirty="0" smtClean="0"/>
              <a:t> =&gt; kojenecká </a:t>
            </a:r>
            <a:r>
              <a:rPr lang="cs-CZ" sz="3200" dirty="0" err="1" smtClean="0"/>
              <a:t>methemoglobinemie</a:t>
            </a:r>
            <a:r>
              <a:rPr lang="cs-CZ" sz="3200" dirty="0" smtClean="0"/>
              <a:t>, vznik </a:t>
            </a:r>
            <a:r>
              <a:rPr lang="cs-CZ" sz="3200" dirty="0" err="1" smtClean="0"/>
              <a:t>nitrosaminů</a:t>
            </a:r>
            <a:r>
              <a:rPr lang="cs-CZ" sz="3200" dirty="0" smtClean="0"/>
              <a:t>)</a:t>
            </a:r>
            <a:endParaRPr lang="cs-CZ" sz="3200" dirty="0"/>
          </a:p>
        </p:txBody>
      </p:sp>
      <p:pic>
        <p:nvPicPr>
          <p:cNvPr id="4099" name="Picture 3" descr="C:\Documents and Settings\jung\Local Settings\Temporary Internet Files\Content.IE5\Y0M8ACNZ\MP900444791[1].jpg"/>
          <p:cNvPicPr>
            <a:picLocks noChangeAspect="1" noChangeArrowheads="1"/>
          </p:cNvPicPr>
          <p:nvPr/>
        </p:nvPicPr>
        <p:blipFill>
          <a:blip r:embed="rId2" cstate="print"/>
          <a:srcRect t="26776"/>
          <a:stretch>
            <a:fillRect/>
          </a:stretch>
        </p:blipFill>
        <p:spPr bwMode="auto">
          <a:xfrm>
            <a:off x="6629400" y="152400"/>
            <a:ext cx="1978025" cy="1875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fyzikální znečištění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sz="3200" dirty="0" smtClean="0"/>
          </a:p>
          <a:p>
            <a:r>
              <a:rPr lang="cs-CZ" sz="3200" dirty="0" smtClean="0"/>
              <a:t>radioaktivní </a:t>
            </a:r>
            <a:r>
              <a:rPr lang="cs-CZ" sz="3200" dirty="0" smtClean="0"/>
              <a:t>záření, tepelné znečištění, mechanické znečištění</a:t>
            </a:r>
            <a:endParaRPr lang="cs-CZ" sz="3200" dirty="0"/>
          </a:p>
        </p:txBody>
      </p:sp>
      <p:pic>
        <p:nvPicPr>
          <p:cNvPr id="6146" name="Picture 2" descr="C:\Documents and Settings\jung\Local Settings\Temporary Internet Files\Content.IE5\3VPLGNS5\MP90034169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2200" y="1066800"/>
            <a:ext cx="2387228" cy="17033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19912"/>
          </a:xfrm>
        </p:spPr>
        <p:txBody>
          <a:bodyPr>
            <a:normAutofit fontScale="90000"/>
          </a:bodyPr>
          <a:lstStyle/>
          <a:p>
            <a:r>
              <a:rPr lang="pl-PL" b="1" dirty="0" smtClean="0"/>
              <a:t>Voda – zdroje a možnosti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/>
          </a:bodyPr>
          <a:lstStyle/>
          <a:p>
            <a:r>
              <a:rPr lang="cs-CZ" sz="3200" u="sng" dirty="0" smtClean="0"/>
              <a:t>zemědělství</a:t>
            </a:r>
            <a:r>
              <a:rPr lang="cs-CZ" sz="3200" dirty="0" smtClean="0"/>
              <a:t>: velkochovy </a:t>
            </a:r>
            <a:r>
              <a:rPr lang="cs-CZ" sz="3200" dirty="0" err="1" smtClean="0"/>
              <a:t>hosp</a:t>
            </a:r>
            <a:r>
              <a:rPr lang="cs-CZ" sz="3200" dirty="0" smtClean="0"/>
              <a:t>. zvířat, úniky silážních šťáv, nesprávná aplikace hnojiv a přehnojování</a:t>
            </a:r>
            <a:br>
              <a:rPr lang="cs-CZ" sz="3200" dirty="0" smtClean="0"/>
            </a:br>
            <a:endParaRPr lang="cs-CZ" sz="3200" dirty="0" smtClean="0"/>
          </a:p>
          <a:p>
            <a:r>
              <a:rPr lang="cs-CZ" sz="3200" dirty="0" smtClean="0"/>
              <a:t>  </a:t>
            </a:r>
            <a:r>
              <a:rPr lang="cs-CZ" sz="3200" dirty="0" smtClean="0"/>
              <a:t> </a:t>
            </a:r>
            <a:r>
              <a:rPr lang="cs-CZ" sz="3200" dirty="0" smtClean="0"/>
              <a:t>zamezit průnikům úniků do spodních vod</a:t>
            </a:r>
          </a:p>
          <a:p>
            <a:r>
              <a:rPr lang="cs-CZ" sz="3200" dirty="0" smtClean="0"/>
              <a:t>   </a:t>
            </a:r>
            <a:r>
              <a:rPr lang="cs-CZ" sz="3200" dirty="0" smtClean="0"/>
              <a:t>uváženě </a:t>
            </a:r>
            <a:r>
              <a:rPr lang="cs-CZ" sz="3200" dirty="0" smtClean="0"/>
              <a:t>dávkovat hnojiva</a:t>
            </a:r>
          </a:p>
          <a:p>
            <a:r>
              <a:rPr lang="cs-CZ" sz="3200" dirty="0" smtClean="0"/>
              <a:t>   </a:t>
            </a:r>
            <a:r>
              <a:rPr lang="cs-CZ" sz="3200" dirty="0" smtClean="0"/>
              <a:t>věnovat </a:t>
            </a:r>
            <a:r>
              <a:rPr lang="cs-CZ" sz="3200" dirty="0" smtClean="0"/>
              <a:t>zvláštní pozornost zdrojům pitné vody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voda </a:t>
            </a:r>
            <a:r>
              <a:rPr lang="cs-CZ" b="1" dirty="0" smtClean="0"/>
              <a:t>– zdroje a možnosti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u="sng" dirty="0" smtClean="0"/>
              <a:t>průmysl</a:t>
            </a:r>
            <a:r>
              <a:rPr lang="cs-CZ" sz="3200" dirty="0" smtClean="0"/>
              <a:t>: ropa, uhlí, těžké kovy, strojírenství, papír a celulóza, chemický a potravinářský průmysl... =&gt; většinou právě kontaminace vody</a:t>
            </a:r>
            <a:br>
              <a:rPr lang="cs-CZ" sz="3200" dirty="0" smtClean="0"/>
            </a:br>
            <a:endParaRPr lang="cs-CZ" sz="3200" dirty="0" smtClean="0"/>
          </a:p>
          <a:p>
            <a:r>
              <a:rPr lang="cs-CZ" sz="3200" dirty="0" smtClean="0"/>
              <a:t>        a) používat uzavřený oběh vody</a:t>
            </a:r>
          </a:p>
          <a:p>
            <a:r>
              <a:rPr lang="cs-CZ" sz="3200" dirty="0" smtClean="0"/>
              <a:t>        b) neopomínat proces čištění</a:t>
            </a:r>
            <a:endParaRPr lang="cs-CZ" sz="3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voda – zdroje a možnosti řeše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l</a:t>
            </a:r>
            <a:r>
              <a:rPr lang="cs-CZ" sz="3200" u="sng" dirty="0" smtClean="0"/>
              <a:t>idská sídla</a:t>
            </a:r>
            <a:r>
              <a:rPr lang="cs-CZ" sz="3200" dirty="0" smtClean="0"/>
              <a:t>: řeší čistírny odpadních vod</a:t>
            </a:r>
            <a:br>
              <a:rPr lang="cs-CZ" sz="3200" dirty="0" smtClean="0"/>
            </a:br>
            <a:endParaRPr lang="cs-CZ" sz="3200" dirty="0" smtClean="0"/>
          </a:p>
          <a:p>
            <a:r>
              <a:rPr lang="cs-CZ" sz="3200" dirty="0" smtClean="0"/>
              <a:t>    </a:t>
            </a:r>
            <a:r>
              <a:rPr lang="cs-CZ" sz="3200" dirty="0" smtClean="0"/>
              <a:t>omezit </a:t>
            </a:r>
            <a:r>
              <a:rPr lang="cs-CZ" sz="3200" dirty="0" smtClean="0"/>
              <a:t>vypouštění nebezpečných látek</a:t>
            </a:r>
          </a:p>
          <a:p>
            <a:r>
              <a:rPr lang="cs-CZ" sz="3200" dirty="0" smtClean="0"/>
              <a:t>    </a:t>
            </a:r>
            <a:r>
              <a:rPr lang="cs-CZ" sz="3200" dirty="0" smtClean="0"/>
              <a:t>nahradit </a:t>
            </a:r>
            <a:r>
              <a:rPr lang="cs-CZ" sz="3200" dirty="0" smtClean="0"/>
              <a:t>ekologicky škodlivé látky </a:t>
            </a:r>
            <a:r>
              <a:rPr lang="cs-CZ" sz="3200" dirty="0" smtClean="0"/>
              <a:t>jinými</a:t>
            </a:r>
            <a:endParaRPr lang="cs-CZ" sz="3200" dirty="0" smtClean="0"/>
          </a:p>
          <a:p>
            <a:r>
              <a:rPr lang="cs-CZ" sz="3200" dirty="0" smtClean="0"/>
              <a:t>    </a:t>
            </a:r>
            <a:r>
              <a:rPr lang="cs-CZ" sz="3200" dirty="0" smtClean="0"/>
              <a:t>dostačující </a:t>
            </a:r>
            <a:r>
              <a:rPr lang="cs-CZ" sz="3200" dirty="0" smtClean="0"/>
              <a:t>síť ČOV</a:t>
            </a:r>
          </a:p>
          <a:p>
            <a:r>
              <a:rPr lang="cs-CZ" sz="3200" dirty="0" smtClean="0"/>
              <a:t>    </a:t>
            </a:r>
            <a:r>
              <a:rPr lang="cs-CZ" sz="3200" dirty="0" smtClean="0"/>
              <a:t>chránit </a:t>
            </a:r>
            <a:r>
              <a:rPr lang="cs-CZ" sz="3200" dirty="0" smtClean="0"/>
              <a:t>podzemní vody</a:t>
            </a:r>
          </a:p>
          <a:p>
            <a:endParaRPr lang="cs-CZ" dirty="0"/>
          </a:p>
        </p:txBody>
      </p:sp>
      <p:pic>
        <p:nvPicPr>
          <p:cNvPr id="8194" name="Picture 2" descr="C:\Documents and Settings\jung\Local Settings\Temporary Internet Files\Content.IE5\Y0M8ACNZ\MP9004484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4419600"/>
            <a:ext cx="2144983" cy="1447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voda – zdroje a možnosti řeše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3200" u="sng" dirty="0" smtClean="0"/>
              <a:t>poškozování moří a oceánů</a:t>
            </a:r>
            <a:r>
              <a:rPr lang="cs-CZ" sz="3200" dirty="0" smtClean="0"/>
              <a:t>:</a:t>
            </a:r>
          </a:p>
          <a:p>
            <a:r>
              <a:rPr lang="cs-CZ" sz="3200" dirty="0" smtClean="0"/>
              <a:t>        a) postižení planktonu (zamoření aj.)</a:t>
            </a:r>
            <a:br>
              <a:rPr lang="cs-CZ" sz="3200" dirty="0" smtClean="0"/>
            </a:br>
            <a:endParaRPr lang="cs-CZ" sz="3200" dirty="0" smtClean="0"/>
          </a:p>
          <a:p>
            <a:r>
              <a:rPr lang="cs-CZ" sz="3200" dirty="0" smtClean="0"/>
              <a:t>        b) pokles stavů ryb (rybolov aj.)</a:t>
            </a:r>
            <a:br>
              <a:rPr lang="cs-CZ" sz="3200" dirty="0" smtClean="0"/>
            </a:br>
            <a:endParaRPr lang="cs-CZ" sz="3200" dirty="0" smtClean="0"/>
          </a:p>
          <a:p>
            <a:r>
              <a:rPr lang="cs-CZ" sz="3200" dirty="0" smtClean="0"/>
              <a:t>        c) postižení korálových útesů (znečištění aj.)</a:t>
            </a:r>
            <a:br>
              <a:rPr lang="cs-CZ" sz="3200" dirty="0" smtClean="0"/>
            </a:br>
            <a:endParaRPr lang="cs-CZ" sz="3200" dirty="0" smtClean="0"/>
          </a:p>
          <a:p>
            <a:r>
              <a:rPr lang="cs-CZ" sz="3200" dirty="0" smtClean="0"/>
              <a:t>        d) narušení rekreačních funkcí moře (přemnožení medúz)</a:t>
            </a:r>
          </a:p>
          <a:p>
            <a:r>
              <a:rPr lang="cs-CZ" sz="3200" dirty="0" smtClean="0"/>
              <a:t>        e) poškození porostů mangrove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STUDENTSKÝ SPOLEK PŘÍRODOVĚDECKÉ FAKULTY UK V PRAZE. </a:t>
            </a:r>
            <a:r>
              <a:rPr lang="cs-CZ" i="1" dirty="0" smtClean="0"/>
              <a:t>Problémy životního prostředí a jejich řešení</a:t>
            </a:r>
            <a:r>
              <a:rPr lang="cs-CZ" dirty="0" smtClean="0"/>
              <a:t> [online]. [cit. 9.10.2012]. Dostupný na WWW: &lt;http://www.</a:t>
            </a:r>
            <a:r>
              <a:rPr lang="cs-CZ" dirty="0" err="1" smtClean="0"/>
              <a:t>biomach.cz</a:t>
            </a:r>
            <a:r>
              <a:rPr lang="cs-CZ" dirty="0" smtClean="0"/>
              <a:t>/ekologie/</a:t>
            </a:r>
            <a:r>
              <a:rPr lang="cs-CZ" dirty="0" err="1" smtClean="0"/>
              <a:t>problmy</a:t>
            </a:r>
            <a:r>
              <a:rPr lang="cs-CZ" dirty="0" smtClean="0"/>
              <a:t>-</a:t>
            </a:r>
            <a:r>
              <a:rPr lang="cs-CZ" dirty="0" err="1" smtClean="0"/>
              <a:t>ivotnho</a:t>
            </a:r>
            <a:r>
              <a:rPr lang="cs-CZ" dirty="0" smtClean="0"/>
              <a:t>-</a:t>
            </a:r>
            <a:r>
              <a:rPr lang="cs-CZ" dirty="0" err="1" smtClean="0"/>
              <a:t>prosted</a:t>
            </a:r>
            <a:r>
              <a:rPr lang="cs-CZ" dirty="0" smtClean="0"/>
              <a:t>-a-jejich-</a:t>
            </a:r>
            <a:r>
              <a:rPr lang="cs-CZ" dirty="0" err="1" smtClean="0"/>
              <a:t>een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Sada MS PowerPoint - Klipart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</TotalTime>
  <Words>205</Words>
  <Application>Microsoft Office PowerPoint</Application>
  <PresentationFormat>Předvádění na obrazovce (4:3)</PresentationFormat>
  <Paragraphs>59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Problémy životního prostředí a jejich řešení 2: voda</vt:lpstr>
      <vt:lpstr>Anotace</vt:lpstr>
      <vt:lpstr>Problémy životního prostředí a jejich řešení</vt:lpstr>
      <vt:lpstr>Voda – znečištění</vt:lpstr>
      <vt:lpstr>biologické znečištění</vt:lpstr>
      <vt:lpstr>chemické znečištěni</vt:lpstr>
      <vt:lpstr>fyzikální znečištění</vt:lpstr>
      <vt:lpstr>Voda – zdroje a možnosti řešení</vt:lpstr>
      <vt:lpstr>voda – zdroje a možnosti řešení</vt:lpstr>
      <vt:lpstr>voda – zdroje a možnosti řeše</vt:lpstr>
      <vt:lpstr>voda – zdroje a možnosti řeše</vt:lpstr>
      <vt:lpstr>Zdroje:</vt:lpstr>
    </vt:vector>
  </TitlesOfParts>
  <Company>SKOLA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Problémy životního prostředí a jejich řešení</dc:title>
  <dc:creator>jung</dc:creator>
  <cp:lastModifiedBy>jung</cp:lastModifiedBy>
  <cp:revision>6</cp:revision>
  <dcterms:created xsi:type="dcterms:W3CDTF">2012-10-09T08:03:31Z</dcterms:created>
  <dcterms:modified xsi:type="dcterms:W3CDTF">2012-10-09T08:44:53Z</dcterms:modified>
</cp:coreProperties>
</file>