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wav" ContentType="audio/wav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64" r:id="rId3"/>
    <p:sldId id="256" r:id="rId4"/>
    <p:sldId id="263" r:id="rId5"/>
    <p:sldId id="262" r:id="rId6"/>
    <p:sldId id="258" r:id="rId7"/>
    <p:sldId id="259" r:id="rId8"/>
    <p:sldId id="266" r:id="rId9"/>
    <p:sldId id="260" r:id="rId10"/>
    <p:sldId id="261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277A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15" autoAdjust="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3B99227-0001-4DC0-9398-5B5675006B5E}" type="presOf" srcId="{100B6B2E-82E6-4C11-B19B-F2DB3A0EA64F}" destId="{DBA8199F-D892-4A8E-A352-2B7844050E09}" srcOrd="1" destOrd="0" presId="urn:microsoft.com/office/officeart/2005/8/layout/target3"/>
    <dgm:cxn modelId="{162E297B-5ECF-454F-90EE-6EA695F7AF3E}" type="presOf" srcId="{914700B9-77B5-440A-A438-DE98B6D4894D}" destId="{E73F1C26-6DCD-4001-88B9-355E01E2BCE7}" srcOrd="0" destOrd="0" presId="urn:microsoft.com/office/officeart/2005/8/layout/target3"/>
    <dgm:cxn modelId="{75BFB2F8-6EA3-4F54-9C13-748BE94330BE}" type="presOf" srcId="{1D8420EA-BFA0-403B-80F5-647FA396CC45}" destId="{F7B3C0B7-F0F7-4F49-B02C-3630F8C5FAE5}" srcOrd="0" destOrd="0" presId="urn:microsoft.com/office/officeart/2005/8/layout/target3"/>
    <dgm:cxn modelId="{87FB8B39-DCFE-40BF-B8B0-D44F0301A406}" type="presOf" srcId="{100B6B2E-82E6-4C11-B19B-F2DB3A0EA64F}" destId="{645AA564-2E9E-4954-AD87-AE01782CEC59}" srcOrd="0" destOrd="0" presId="urn:microsoft.com/office/officeart/2005/8/layout/target3"/>
    <dgm:cxn modelId="{2C867FB2-4F37-428A-861B-AA4FE97E8C5E}" type="presOf" srcId="{914700B9-77B5-440A-A438-DE98B6D4894D}" destId="{BD9AF279-D483-48F2-BBBD-45F8E8923512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AC57A968-44E3-4CB9-A0E9-6D1D0007CBDA}" type="presOf" srcId="{1D8420EA-BFA0-403B-80F5-647FA396CC45}" destId="{8467D0EB-87A2-4285-8ACA-0398EFBF29BC}" srcOrd="1" destOrd="0" presId="urn:microsoft.com/office/officeart/2005/8/layout/target3"/>
    <dgm:cxn modelId="{99259C99-8B9A-442C-A08B-69DF7F95D8CA}" type="presOf" srcId="{27FE2D31-D344-4B63-A89A-A89AB0D9F3E3}" destId="{FE47432B-CA46-450C-8D8F-66C300A95B52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CD29EBF6-F7BC-4235-A0DD-DA7A9DE65E8D}" type="presOf" srcId="{130831A4-0540-4EC5-8F5A-93030E89D2D9}" destId="{8E23E229-92FC-49D1-B5FE-0303176B8A4E}" srcOrd="1" destOrd="0" presId="urn:microsoft.com/office/officeart/2005/8/layout/target3"/>
    <dgm:cxn modelId="{BDDEAF37-62A1-4568-A25D-BB938B862E6D}" type="presOf" srcId="{130831A4-0540-4EC5-8F5A-93030E89D2D9}" destId="{F69CC921-512E-49F4-824C-A648EC5F27A5}" srcOrd="0" destOrd="0" presId="urn:microsoft.com/office/officeart/2005/8/layout/target3"/>
    <dgm:cxn modelId="{8A87FC34-8B12-4D26-BAF5-6C0EE791849B}" type="presParOf" srcId="{FE47432B-CA46-450C-8D8F-66C300A95B52}" destId="{B522209E-30D0-49D6-A340-2D383A11C668}" srcOrd="0" destOrd="0" presId="urn:microsoft.com/office/officeart/2005/8/layout/target3"/>
    <dgm:cxn modelId="{6AF9FB23-EC7A-4F47-9107-D3C474C8A9CB}" type="presParOf" srcId="{FE47432B-CA46-450C-8D8F-66C300A95B52}" destId="{ED5A8377-51D5-4DC5-B0E7-680166966720}" srcOrd="1" destOrd="0" presId="urn:microsoft.com/office/officeart/2005/8/layout/target3"/>
    <dgm:cxn modelId="{88E5760A-187C-4003-A283-CDB05E45A510}" type="presParOf" srcId="{FE47432B-CA46-450C-8D8F-66C300A95B52}" destId="{F69CC921-512E-49F4-824C-A648EC5F27A5}" srcOrd="2" destOrd="0" presId="urn:microsoft.com/office/officeart/2005/8/layout/target3"/>
    <dgm:cxn modelId="{03DFA55F-DD8D-473A-9925-E59770AC91FB}" type="presParOf" srcId="{FE47432B-CA46-450C-8D8F-66C300A95B52}" destId="{61C9CE18-EDA6-4EDF-BA1C-09779D38FBBF}" srcOrd="3" destOrd="0" presId="urn:microsoft.com/office/officeart/2005/8/layout/target3"/>
    <dgm:cxn modelId="{FCCE569C-6BBC-47CB-803E-CCA7B93779D7}" type="presParOf" srcId="{FE47432B-CA46-450C-8D8F-66C300A95B52}" destId="{D60DEAAB-7AFE-435A-ACF6-18851E4B0426}" srcOrd="4" destOrd="0" presId="urn:microsoft.com/office/officeart/2005/8/layout/target3"/>
    <dgm:cxn modelId="{D2C713F0-CC4F-4552-8A90-49D96F19C8EF}" type="presParOf" srcId="{FE47432B-CA46-450C-8D8F-66C300A95B52}" destId="{F7B3C0B7-F0F7-4F49-B02C-3630F8C5FAE5}" srcOrd="5" destOrd="0" presId="urn:microsoft.com/office/officeart/2005/8/layout/target3"/>
    <dgm:cxn modelId="{CC70C3F8-6A30-4537-AC58-4E2FEB801ADB}" type="presParOf" srcId="{FE47432B-CA46-450C-8D8F-66C300A95B52}" destId="{C9DA9446-E2D3-4F6A-8960-3CADFBF870B8}" srcOrd="6" destOrd="0" presId="urn:microsoft.com/office/officeart/2005/8/layout/target3"/>
    <dgm:cxn modelId="{CFF13773-D9BA-4238-8898-ED9E3F6C3931}" type="presParOf" srcId="{FE47432B-CA46-450C-8D8F-66C300A95B52}" destId="{9726EC6F-D322-4CD3-B489-1BE3DF7CE70B}" srcOrd="7" destOrd="0" presId="urn:microsoft.com/office/officeart/2005/8/layout/target3"/>
    <dgm:cxn modelId="{5E41B585-BE10-4846-AAB2-D4D94D3D8BF4}" type="presParOf" srcId="{FE47432B-CA46-450C-8D8F-66C300A95B52}" destId="{645AA564-2E9E-4954-AD87-AE01782CEC59}" srcOrd="8" destOrd="0" presId="urn:microsoft.com/office/officeart/2005/8/layout/target3"/>
    <dgm:cxn modelId="{1E09BBF0-63E8-4B66-845B-ACBF50C8EF2A}" type="presParOf" srcId="{FE47432B-CA46-450C-8D8F-66C300A95B52}" destId="{8538CAC4-6A86-42B8-B5AF-2FF155DB9D02}" srcOrd="9" destOrd="0" presId="urn:microsoft.com/office/officeart/2005/8/layout/target3"/>
    <dgm:cxn modelId="{14B29121-8626-42F8-ADDF-88297E9A4193}" type="presParOf" srcId="{FE47432B-CA46-450C-8D8F-66C300A95B52}" destId="{26FD6024-A07F-46D0-8BC0-B5E595C5673D}" srcOrd="10" destOrd="0" presId="urn:microsoft.com/office/officeart/2005/8/layout/target3"/>
    <dgm:cxn modelId="{6D09D093-23DD-4986-99B2-2D357D0E165C}" type="presParOf" srcId="{FE47432B-CA46-450C-8D8F-66C300A95B52}" destId="{E73F1C26-6DCD-4001-88B9-355E01E2BCE7}" srcOrd="11" destOrd="0" presId="urn:microsoft.com/office/officeart/2005/8/layout/target3"/>
    <dgm:cxn modelId="{97FFE2AA-D602-49DC-B74D-0AA76161A86A}" type="presParOf" srcId="{FE47432B-CA46-450C-8D8F-66C300A95B52}" destId="{8E23E229-92FC-49D1-B5FE-0303176B8A4E}" srcOrd="12" destOrd="0" presId="urn:microsoft.com/office/officeart/2005/8/layout/target3"/>
    <dgm:cxn modelId="{3F623B28-950A-4414-9BA0-32DD30928879}" type="presParOf" srcId="{FE47432B-CA46-450C-8D8F-66C300A95B52}" destId="{8467D0EB-87A2-4285-8ACA-0398EFBF29BC}" srcOrd="13" destOrd="0" presId="urn:microsoft.com/office/officeart/2005/8/layout/target3"/>
    <dgm:cxn modelId="{A2FCB644-4621-4DB2-B7F0-2F026540B05F}" type="presParOf" srcId="{FE47432B-CA46-450C-8D8F-66C300A95B52}" destId="{DBA8199F-D892-4A8E-A352-2B7844050E09}" srcOrd="14" destOrd="0" presId="urn:microsoft.com/office/officeart/2005/8/layout/target3"/>
    <dgm:cxn modelId="{85A570C7-FD55-4EF9-AC51-21C01A4D10BC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F3242-2D18-4375-9ABD-B8AF2107B955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4E8FD16-340E-4502-9FB4-846AAC9ECA6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21F3242-2D18-4375-9ABD-B8AF2107B955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94E8FD16-340E-4502-9FB4-846AAC9ECA6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F3242-2D18-4375-9ABD-B8AF2107B955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8FD16-340E-4502-9FB4-846AAC9ECA6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F3242-2D18-4375-9ABD-B8AF2107B955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8FD16-340E-4502-9FB4-846AAC9ECA6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8FD16-340E-4502-9FB4-846AAC9ECA6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F3242-2D18-4375-9ABD-B8AF2107B955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F3242-2D18-4375-9ABD-B8AF2107B955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8FD16-340E-4502-9FB4-846AAC9ECA6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F3242-2D18-4375-9ABD-B8AF2107B955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8FD16-340E-4502-9FB4-846AAC9ECA6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21F3242-2D18-4375-9ABD-B8AF2107B955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94E8FD16-340E-4502-9FB4-846AAC9ECA6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F3242-2D18-4375-9ABD-B8AF2107B955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4E8FD16-340E-4502-9FB4-846AAC9ECA6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F3242-2D18-4375-9ABD-B8AF2107B955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8FD16-340E-4502-9FB4-846AAC9ECA6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F3242-2D18-4375-9ABD-B8AF2107B955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8FD16-340E-4502-9FB4-846AAC9ECA6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21F3242-2D18-4375-9ABD-B8AF2107B955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94E8FD16-340E-4502-9FB4-846AAC9ECA6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newsflash/>
    <p:sndAc>
      <p:stSnd>
        <p:snd r:embed="rId13" name="whoosh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7/7d/Erblucemburksa.gif" TargetMode="External"/><Relationship Id="rId7" Type="http://schemas.openxmlformats.org/officeDocument/2006/relationships/hyperlink" Target="http://cs.wikipedia.org/wiki/Soubor:Charles_IV-John_Ocko_votive_picture-fragment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Dekret_kutnohorsk%C3%BD" TargetMode="External"/><Relationship Id="rId5" Type="http://schemas.openxmlformats.org/officeDocument/2006/relationships/hyperlink" Target="http://commons.wikimedia.org/wiki/File:Zikmund_Zho%C5%99elecka_radnice.jpg" TargetMode="External"/><Relationship Id="rId4" Type="http://schemas.openxmlformats.org/officeDocument/2006/relationships/hyperlink" Target="http://upload.wikimedia.org/wikipedia/commons/c/ca/Jan_Vil%C3%ADmek_-_Karel_IV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3.emf"/><Relationship Id="rId5" Type="http://schemas.openxmlformats.org/officeDocument/2006/relationships/oleObject" Target="../embeddings/Dokument_aplikace_Microsoft_Word_97_20031.doc"/><Relationship Id="rId4" Type="http://schemas.openxmlformats.org/officeDocument/2006/relationships/oleObject" Target="../embeddings/oleObject1.bin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5295742"/>
              </p:ext>
            </p:extLst>
          </p:nvPr>
        </p:nvGraphicFramePr>
        <p:xfrm>
          <a:off x="1691680" y="2852936"/>
          <a:ext cx="7056784" cy="2222178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Calibri" pitchFamily="34" charset="0"/>
                          <a:cs typeface="Calibri" pitchFamily="34" charset="0"/>
                        </a:rPr>
                        <a:t>NÁZEV</a:t>
                      </a:r>
                      <a:r>
                        <a:rPr lang="cs-CZ" sz="1400" b="0" baseline="0" dirty="0" smtClean="0">
                          <a:latin typeface="Calibri" pitchFamily="34" charset="0"/>
                          <a:cs typeface="Calibri" pitchFamily="34" charset="0"/>
                        </a:rPr>
                        <a:t> A ČÍSLO MATERIÁLU:</a:t>
                      </a:r>
                      <a:endParaRPr lang="cs-CZ" sz="1400" b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VY_32_INOVACE_05_S06-D-7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4483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VYTVOŘENO: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leden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4483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AUTOR: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Jarmila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Karlovcová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448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VZDĚLÁVACÍ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OBLAST: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Člověk a společnost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448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VZDĚLÁVACÍ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OBOR: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Dějepis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4483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SADA: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Dějepis 7.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4483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NÁZEV VZDĚLÁVACÍHO MATERIÁLU: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Lucemburkové 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Obrázek 5"/>
          <p:cNvPicPr/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229200"/>
            <a:ext cx="5752465" cy="12560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157990075"/>
      </p:ext>
    </p:extLst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algn="ctr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66702866"/>
              </p:ext>
            </p:extLst>
          </p:nvPr>
        </p:nvGraphicFramePr>
        <p:xfrm>
          <a:off x="539552" y="3573016"/>
          <a:ext cx="8280920" cy="25603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426719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ROČNÍK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DRUH UČEBNÍHO MATERIÁLU: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- pracovní list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STUPEŇ</a:t>
                      </a:r>
                      <a:r>
                        <a:rPr lang="cs-CZ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 A TYP VZDĚLÁVÁNÍ: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POMŮCKY: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list, 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CÍL – INOVACE: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METODICKÉ POKYNY: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Součástí prezentace je i 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 zaměřený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Cílem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prezentace je zopakovat  si český panovnický rod  Lucemburků, rozpoznat osobnosti tohoto rodu a slavné události, které se staly za vlády této dynastie. 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si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zopakuje panovníky Lucemburské dynastie, na základě indícií je dokáže rozpoznat a přiřadí k datu událost, která se stala za vlády této dynastie. 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1639447"/>
      </p:ext>
    </p:extLst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b="1" dirty="0" smtClean="0">
              <a:solidFill>
                <a:schemeClr val="bg1"/>
              </a:solidFill>
            </a:endParaRPr>
          </a:p>
          <a:p>
            <a:endParaRPr lang="cs-CZ" b="1" dirty="0" smtClean="0">
              <a:solidFill>
                <a:schemeClr val="bg1"/>
              </a:solidFill>
            </a:endParaRPr>
          </a:p>
          <a:p>
            <a:r>
              <a:rPr lang="cs-CZ" sz="3600" b="1" dirty="0" smtClean="0">
                <a:solidFill>
                  <a:schemeClr val="bg1"/>
                </a:solidFill>
              </a:rPr>
              <a:t>Dějepis – 7. ročník</a:t>
            </a:r>
          </a:p>
          <a:p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00496" y="571480"/>
            <a:ext cx="1444814" cy="1714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Elipsa 4"/>
          <p:cNvSpPr/>
          <p:nvPr/>
        </p:nvSpPr>
        <p:spPr>
          <a:xfrm>
            <a:off x="1285852" y="2214554"/>
            <a:ext cx="6572296" cy="1843094"/>
          </a:xfrm>
          <a:prstGeom prst="ellipse">
            <a:avLst/>
          </a:prstGeom>
          <a:noFill/>
          <a:ln>
            <a:noFill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Lucemburkové  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Slunce 5"/>
          <p:cNvSpPr/>
          <p:nvPr/>
        </p:nvSpPr>
        <p:spPr>
          <a:xfrm>
            <a:off x="4429124" y="3429000"/>
            <a:ext cx="357190" cy="357190"/>
          </a:xfrm>
          <a:prstGeom prst="sun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85720" y="1857364"/>
            <a:ext cx="8858280" cy="4238636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12.stol.             13.stol.                 14.stol.                  15.stol.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1310  Lucemburkové  1437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Přemyslovci                                             Jagellonci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                                                                         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Habsburkové 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2133592"/>
          </a:xfrm>
        </p:spPr>
        <p:txBody>
          <a:bodyPr>
            <a:noAutofit/>
          </a:bodyPr>
          <a:lstStyle/>
          <a:p>
            <a:pPr lvl="0"/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Zařaď na časovou osu dobu vlády Lucemburků. </a:t>
            </a:r>
            <a:b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Po kterém panovnickém rodu přicházejí na trůn a který rod nastoupil  po nich?</a:t>
            </a:r>
            <a:b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928662" y="2357430"/>
            <a:ext cx="7572428" cy="571504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1000100" y="2357430"/>
            <a:ext cx="71438" cy="500066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3071802" y="2357430"/>
            <a:ext cx="45719" cy="500066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5429256" y="2357430"/>
            <a:ext cx="71438" cy="500066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7929586" y="2357430"/>
            <a:ext cx="71438" cy="500066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026" name="Picture 2" descr="C:\Users\Aja\AppData\Local\Microsoft\Windows\Temporary Internet Files\Content.IE5\I8913PAD\MC90037876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43306" y="4714884"/>
            <a:ext cx="1825625" cy="166528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28588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Kdo z uvedených osobností nepatří mezi Lucemburky?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357158" y="1524000"/>
            <a:ext cx="6000792" cy="457200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b="1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Sámo	 	              Přemysl Otakar I.	       </a:t>
            </a:r>
          </a:p>
          <a:p>
            <a:pPr algn="ctr">
              <a:buNone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Rudolf II.       Karel   IV.</a:t>
            </a:r>
          </a:p>
          <a:p>
            <a:pPr algn="ctr">
              <a:buNone/>
            </a:pPr>
            <a:endParaRPr lang="cs-CZ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Vladislav II.                       Jan	    </a:t>
            </a:r>
          </a:p>
          <a:p>
            <a:pPr algn="ctr">
              <a:buNone/>
            </a:pPr>
            <a:endParaRPr lang="cs-CZ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Zikmund                                  Václav IV.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15074" y="1524000"/>
            <a:ext cx="2928926" cy="4572000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Sámo </a:t>
            </a:r>
          </a:p>
          <a:p>
            <a:endParaRPr lang="cs-CZ" b="1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Přemysl Ot. I.</a:t>
            </a:r>
          </a:p>
          <a:p>
            <a:endParaRPr lang="cs-CZ" b="1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Rudolf II.</a:t>
            </a:r>
          </a:p>
          <a:p>
            <a:endParaRPr lang="cs-CZ" b="1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Vladislav II.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357158" y="2285992"/>
            <a:ext cx="2428892" cy="914400"/>
          </a:xfrm>
          <a:prstGeom prst="ellipse">
            <a:avLst/>
          </a:prstGeom>
          <a:solidFill>
            <a:srgbClr val="9277AD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1500166" y="3071810"/>
            <a:ext cx="2500330" cy="914400"/>
          </a:xfrm>
          <a:prstGeom prst="ellipse">
            <a:avLst/>
          </a:prstGeom>
          <a:solidFill>
            <a:srgbClr val="9277AD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1000100" y="4143380"/>
            <a:ext cx="2643206" cy="914400"/>
          </a:xfrm>
          <a:prstGeom prst="ellipse">
            <a:avLst/>
          </a:prstGeom>
          <a:solidFill>
            <a:srgbClr val="9277AD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3357554" y="2285992"/>
            <a:ext cx="2786082" cy="914400"/>
          </a:xfrm>
          <a:prstGeom prst="ellipse">
            <a:avLst/>
          </a:prstGeom>
          <a:solidFill>
            <a:srgbClr val="9277AD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  <p:bldP spid="5" grpId="0" animBg="1"/>
      <p:bldP spid="6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584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Přiřadíš k letopočtu událost?</a:t>
            </a:r>
            <a:endParaRPr lang="cs-CZ" sz="3600" b="1" u="sng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0" y="1500174"/>
            <a:ext cx="6286512" cy="5072098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 smtClean="0"/>
              <a:t>		</a:t>
            </a:r>
          </a:p>
          <a:p>
            <a:pPr>
              <a:buNone/>
            </a:pPr>
            <a:r>
              <a:rPr lang="cs-CZ" b="1" dirty="0" smtClean="0"/>
              <a:t>		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1310	založení Karlovy univerzity</a:t>
            </a:r>
          </a:p>
          <a:p>
            <a:pPr>
              <a:buNone/>
            </a:pPr>
            <a:endParaRPr lang="cs-CZ" sz="24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1348	Jan Lucemburský na českém trůně</a:t>
            </a:r>
          </a:p>
          <a:p>
            <a:pPr>
              <a:buNone/>
            </a:pPr>
            <a:endParaRPr lang="cs-CZ" sz="24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1357	smrt Karla IV.</a:t>
            </a:r>
          </a:p>
          <a:p>
            <a:pPr>
              <a:buNone/>
            </a:pPr>
            <a:endParaRPr lang="cs-CZ" sz="24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1378	položení základního kamene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Karlova mostu	</a:t>
            </a:r>
          </a:p>
          <a:p>
            <a:pPr>
              <a:buNone/>
            </a:pPr>
            <a:endParaRPr lang="cs-CZ" sz="24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1409	upálení mistra Jana Husa</a:t>
            </a:r>
          </a:p>
          <a:p>
            <a:pPr>
              <a:buNone/>
            </a:pPr>
            <a:endParaRPr lang="cs-CZ" sz="24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1415	Dekret kutnohorský</a:t>
            </a:r>
          </a:p>
          <a:p>
            <a:pPr>
              <a:buNone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6143636" y="1857364"/>
            <a:ext cx="2564500" cy="4000528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1348</a:t>
            </a:r>
          </a:p>
          <a:p>
            <a:endParaRPr lang="cs-CZ" b="1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1310</a:t>
            </a:r>
          </a:p>
          <a:p>
            <a:endParaRPr lang="cs-CZ" b="1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1378</a:t>
            </a:r>
          </a:p>
          <a:p>
            <a:endParaRPr lang="cs-CZ" b="1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1357</a:t>
            </a:r>
          </a:p>
          <a:p>
            <a:endParaRPr lang="cs-CZ" b="1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1415</a:t>
            </a:r>
          </a:p>
          <a:p>
            <a:endParaRPr lang="cs-CZ" b="1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1409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29520" y="2571744"/>
            <a:ext cx="1234857" cy="15716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29520" y="642918"/>
            <a:ext cx="1222437" cy="1714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429520" y="4357694"/>
            <a:ext cx="1214446" cy="16430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4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9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4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9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4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 build="p"/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643470"/>
          </a:xfrm>
        </p:spPr>
        <p:txBody>
          <a:bodyPr>
            <a:normAutofit lnSpcReduction="10000"/>
          </a:bodyPr>
          <a:lstStyle/>
          <a:p>
            <a:pPr lvl="0">
              <a:buNone/>
            </a:pPr>
            <a:r>
              <a:rPr lang="cs-CZ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2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Jeho matka byla Češka – poslední Přemyslovna. Dětství strávil ve Francii, když se vrátil do Čech, mluvil francouzsky, italsky, latinsky a německy. Nesporně patří k nejvzdělanějším panovníkům evropského středověku.</a:t>
            </a:r>
          </a:p>
          <a:p>
            <a:pPr>
              <a:buNone/>
            </a:pPr>
            <a:endParaRPr lang="cs-CZ" sz="2200" dirty="0" smtClean="0"/>
          </a:p>
          <a:p>
            <a:pPr lvl="0"/>
            <a:r>
              <a:rPr lang="cs-CZ" sz="2200" dirty="0" smtClean="0"/>
              <a:t>Jak se jmenuje tento panovník?</a:t>
            </a:r>
          </a:p>
          <a:p>
            <a:pPr lvl="0"/>
            <a:r>
              <a:rPr lang="cs-CZ" sz="2200" dirty="0" smtClean="0"/>
              <a:t>Jak se jmenují jeho rodiče?</a:t>
            </a:r>
          </a:p>
          <a:p>
            <a:pPr lvl="0"/>
            <a:r>
              <a:rPr lang="cs-CZ" sz="2200" dirty="0" smtClean="0"/>
              <a:t>Jak se mu přezdívá?</a:t>
            </a:r>
          </a:p>
          <a:p>
            <a:pPr lvl="0"/>
            <a:r>
              <a:rPr lang="cs-CZ" sz="2200" dirty="0" smtClean="0"/>
              <a:t>Kolikrát byl ve svém životě ženatý? </a:t>
            </a:r>
          </a:p>
          <a:p>
            <a:pPr lvl="0"/>
            <a:r>
              <a:rPr lang="cs-CZ" sz="2200" dirty="0" smtClean="0"/>
              <a:t>Jaké znáš jeho manželky?</a:t>
            </a:r>
          </a:p>
          <a:p>
            <a:pPr lvl="0"/>
            <a:r>
              <a:rPr lang="cs-CZ" sz="2200" dirty="0" smtClean="0"/>
              <a:t>V době hladomoru nechal lid stavět stavbu, která jim dala práci a tím i peníze. O jakou stavbu šlo?</a:t>
            </a:r>
          </a:p>
          <a:p>
            <a:pPr lvl="0"/>
            <a:endParaRPr lang="cs-CZ" sz="2200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19146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Poznáš dle popisu osobnost?</a:t>
            </a:r>
            <a:endParaRPr lang="cs-CZ" sz="3600" b="1" u="sng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29322" y="2571744"/>
            <a:ext cx="1857388" cy="2177462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sp>
        <p:nvSpPr>
          <p:cNvPr id="6" name="Elipsa 5"/>
          <p:cNvSpPr/>
          <p:nvPr/>
        </p:nvSpPr>
        <p:spPr>
          <a:xfrm>
            <a:off x="5857884" y="5286388"/>
            <a:ext cx="3057540" cy="914400"/>
          </a:xfrm>
          <a:prstGeom prst="ellipse">
            <a:avLst/>
          </a:prstGeom>
          <a:solidFill>
            <a:srgbClr val="9277AD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Karel IV.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Picture 4" descr="C:\Users\Aja\AppData\Local\Microsoft\Windows\Temporary Internet Files\Content.IE5\WRP8OLAL\MC90001310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143372" y="5286388"/>
            <a:ext cx="1530347" cy="130382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</a:rPr>
              <a:t>Dějiny udatného českého národa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rgbClr val="7030A0"/>
                </a:solidFill>
              </a:rPr>
              <a:t>http://www.ceskatelevize.cz/ivysilani/10177109865-dejiny-udatneho-ceskeho-naroda/208552116230038-karel-iv-hvezdna-kariera/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Aja\Desktop\Výstřižek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14876" y="1534778"/>
            <a:ext cx="3867160" cy="454693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2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Tento panovník byl především uherský a římský král. Na český trůn se však dostal až po smrti svého bratra. Český lid mu vyčítal podíl na odsouzení a upálení Jana Husa v Kostnici.  </a:t>
            </a:r>
            <a:endParaRPr lang="cs-CZ" sz="22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200" dirty="0" smtClean="0"/>
          </a:p>
          <a:p>
            <a:pPr lvl="0"/>
            <a:r>
              <a:rPr lang="cs-CZ" sz="2200" b="1" dirty="0" smtClean="0"/>
              <a:t>Jak se jmenuje tento panovník?</a:t>
            </a:r>
          </a:p>
          <a:p>
            <a:pPr lvl="0"/>
            <a:r>
              <a:rPr lang="cs-CZ" sz="2200" b="1" dirty="0" smtClean="0"/>
              <a:t>Jak se jmenuje jeho zemřelý bratr?</a:t>
            </a:r>
          </a:p>
          <a:p>
            <a:pPr lvl="0"/>
            <a:r>
              <a:rPr lang="cs-CZ" sz="2200" b="1" dirty="0" smtClean="0"/>
              <a:t>Kdo jsou jeho rodiče?</a:t>
            </a:r>
          </a:p>
          <a:p>
            <a:pPr lvl="0"/>
            <a:r>
              <a:rPr lang="cs-CZ" sz="2200" b="1" dirty="0" smtClean="0"/>
              <a:t>Jak se mu v Čechách zřejmě kvůli </a:t>
            </a:r>
          </a:p>
          <a:p>
            <a:pPr lvl="0">
              <a:buNone/>
            </a:pPr>
            <a:r>
              <a:rPr lang="cs-CZ" sz="2200" b="1" dirty="0" smtClean="0"/>
              <a:t>    zrzavé kštici přezdívá?</a:t>
            </a:r>
          </a:p>
          <a:p>
            <a:pPr lvl="0">
              <a:buNone/>
            </a:pPr>
            <a:endParaRPr lang="cs-CZ" sz="2200" b="1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Poznáš osobnost?</a:t>
            </a:r>
            <a:endParaRPr lang="cs-CZ" sz="3600" b="1" u="sng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57884" y="2643182"/>
            <a:ext cx="2500330" cy="3063708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sp>
        <p:nvSpPr>
          <p:cNvPr id="6" name="Elipsa 5"/>
          <p:cNvSpPr/>
          <p:nvPr/>
        </p:nvSpPr>
        <p:spPr>
          <a:xfrm>
            <a:off x="4572000" y="5572140"/>
            <a:ext cx="4000528" cy="914400"/>
          </a:xfrm>
          <a:prstGeom prst="ellipse">
            <a:avLst/>
          </a:prstGeom>
          <a:solidFill>
            <a:srgbClr val="9277AD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Zikmund Lucemburský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738702"/>
          </a:xfrm>
        </p:spPr>
        <p:txBody>
          <a:bodyPr/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Všechny uveřejněné odkazy [cit. 2012-01-01]. Dostupné pod licencí Public domain na WWW:</a:t>
            </a:r>
          </a:p>
          <a:p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8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http://upload.wikimedia.org/wikipedia/commons/7/7d/Erblucemburksa.gif</a:t>
            </a:r>
            <a:endParaRPr lang="cs-CZ" sz="1800" dirty="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  <a:hlinkClick r:id="rId4"/>
            </a:endParaRPr>
          </a:p>
          <a:p>
            <a:r>
              <a:rPr lang="cs-CZ" sz="18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http://upload.wikimedia.org/wikipedia/commons/c/ca/Jan_Vil%C3%ADmek_-_Karel_IV.jpg</a:t>
            </a:r>
            <a:endParaRPr lang="cs-CZ" sz="1800" dirty="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8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http://commons.wikimedia.org/wiki/File:Zikmund_Zho%C5%99elecka_radnice.jpg</a:t>
            </a:r>
            <a:endParaRPr lang="cs-CZ" sz="1800" dirty="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8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http://cs.wikipedia.org/wiki/Dekret_kutnohorsk%C3%BD</a:t>
            </a:r>
            <a:endParaRPr lang="cs-CZ" sz="1800" dirty="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8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http://cs.wikipedia.org/wiki/Soubor:Charles_IV-John_Ocko_votive_picture-fragment.jpg</a:t>
            </a:r>
            <a:endParaRPr lang="cs-CZ" sz="1800" dirty="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8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Klipart (volně ke stažení Microsoft Office)</a:t>
            </a:r>
          </a:p>
          <a:p>
            <a:endParaRPr lang="cs-CZ" sz="2000" dirty="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Zdroje obrázků</a:t>
            </a:r>
            <a:endParaRPr lang="cs-CZ" sz="3600" b="1" u="sng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33385833"/>
              </p:ext>
            </p:extLst>
          </p:nvPr>
        </p:nvGraphicFramePr>
        <p:xfrm>
          <a:off x="2411760" y="54000"/>
          <a:ext cx="4385381" cy="6804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cument" r:id="rId5" imgW="6029577" imgH="9356539" progId="Word.Document.8">
                  <p:embed/>
                </p:oleObj>
              </mc:Choice>
              <mc:Fallback>
                <p:oleObj name="Document" r:id="rId5" imgW="6029577" imgH="9356539" progId="Word.Document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2411760" y="54000"/>
                        <a:ext cx="4385381" cy="6804000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>
                        <a:solidFill>
                          <a:schemeClr val="bg1"/>
                        </a:solidFill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846723147"/>
      </p:ext>
    </p:extLst>
  </p:cSld>
  <p:clrMapOvr>
    <a:masterClrMapping/>
  </p:clrMapOvr>
  <p:transition spd="slow">
    <p:newsflash/>
    <p:sndAc>
      <p:stSnd>
        <p:snd r:embed="rId3" name="whoosh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Vlastní 3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DD7E0E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160</TotalTime>
  <Words>373</Words>
  <Application>Microsoft Office PowerPoint</Application>
  <PresentationFormat>Předvádění na obrazovce (4:3)</PresentationFormat>
  <Paragraphs>127</Paragraphs>
  <Slides>11</Slides>
  <Notes>0</Notes>
  <HiddenSlides>2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Papír</vt:lpstr>
      <vt:lpstr>Document</vt:lpstr>
      <vt:lpstr>Prezentace aplikace PowerPoint</vt:lpstr>
      <vt:lpstr>ANOTACE:</vt:lpstr>
      <vt:lpstr>.</vt:lpstr>
      <vt:lpstr>Zařaď na časovou osu dobu vlády Lucemburků.  Po kterém panovnickém rodu přicházejí na trůn a který rod nastoupil  po nich? </vt:lpstr>
      <vt:lpstr>Kdo z uvedených osobností nepatří mezi Lucemburky?</vt:lpstr>
      <vt:lpstr>Přiřadíš k letopočtu událost?</vt:lpstr>
      <vt:lpstr>Poznáš dle popisu osobnost?</vt:lpstr>
      <vt:lpstr>Dějiny udatného českého národa</vt:lpstr>
      <vt:lpstr>Poznáš osobnost?</vt:lpstr>
      <vt:lpstr>Zdroje obrázků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Lucemburkové na českém trůně</dc:title>
  <dc:creator>Aja</dc:creator>
  <cp:lastModifiedBy>admin</cp:lastModifiedBy>
  <cp:revision>37</cp:revision>
  <dcterms:created xsi:type="dcterms:W3CDTF">2012-01-08T10:05:30Z</dcterms:created>
  <dcterms:modified xsi:type="dcterms:W3CDTF">2012-07-11T10:30:07Z</dcterms:modified>
</cp:coreProperties>
</file>