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921" autoAdjust="0"/>
  </p:normalViewPr>
  <p:slideViewPr>
    <p:cSldViewPr>
      <p:cViewPr varScale="1">
        <p:scale>
          <a:sx n="81" d="100"/>
          <a:sy n="81" d="100"/>
        </p:scale>
        <p:origin x="-16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VY_32_INOVACE_3C55Čj8_Úvaha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Úvaha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VY_32_INOVACE_3C55Čj8_Úvaha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Úvaha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50119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slohového útvaru úvaha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Ú</a:t>
            </a:r>
            <a:r>
              <a:rPr lang="cs-CZ" dirty="0" smtClean="0">
                <a:solidFill>
                  <a:srgbClr val="C00000"/>
                </a:solidFill>
              </a:rPr>
              <a:t>vaha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atří k náročnějším slohovým útvarům</a:t>
            </a:r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utor se zamýšlí nad problémem</a:t>
            </a:r>
          </a:p>
          <a:p>
            <a:r>
              <a:rPr lang="cs-CZ" dirty="0"/>
              <a:t>n</a:t>
            </a:r>
            <a:r>
              <a:rPr lang="cs-CZ" dirty="0" smtClean="0"/>
              <a:t>aznačuje jeho řešení</a:t>
            </a:r>
          </a:p>
          <a:p>
            <a:r>
              <a:rPr lang="cs-CZ" dirty="0"/>
              <a:t>t</a:t>
            </a:r>
            <a:r>
              <a:rPr lang="cs-CZ" dirty="0" smtClean="0"/>
              <a:t>ýká se často aktuálních společenských jevů</a:t>
            </a:r>
          </a:p>
          <a:p>
            <a:r>
              <a:rPr lang="cs-CZ" dirty="0"/>
              <a:t>a</a:t>
            </a:r>
            <a:r>
              <a:rPr lang="cs-CZ" dirty="0" smtClean="0"/>
              <a:t>utor vyjadřuje vlastní názor</a:t>
            </a:r>
          </a:p>
          <a:p>
            <a:r>
              <a:rPr lang="cs-CZ" dirty="0"/>
              <a:t>z</a:t>
            </a:r>
            <a:r>
              <a:rPr lang="cs-CZ" dirty="0" smtClean="0"/>
              <a:t>ávěry vyplývají z logického usuzování a ze zkušeností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462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Jazykové prostředky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odnotící</a:t>
            </a:r>
          </a:p>
          <a:p>
            <a:r>
              <a:rPr lang="cs-CZ" dirty="0"/>
              <a:t>o</a:t>
            </a:r>
            <a:r>
              <a:rPr lang="cs-CZ" dirty="0" smtClean="0"/>
              <a:t>brazná vyjádření</a:t>
            </a:r>
          </a:p>
          <a:p>
            <a:r>
              <a:rPr lang="cs-CZ" dirty="0"/>
              <a:t>ř</a:t>
            </a:r>
            <a:r>
              <a:rPr lang="cs-CZ" dirty="0" smtClean="0"/>
              <a:t>ečnické otázky</a:t>
            </a:r>
          </a:p>
          <a:p>
            <a:r>
              <a:rPr lang="cs-CZ" dirty="0"/>
              <a:t>s</a:t>
            </a:r>
            <a:r>
              <a:rPr lang="cs-CZ" dirty="0" smtClean="0"/>
              <a:t>pisovné výrazy</a:t>
            </a:r>
          </a:p>
          <a:p>
            <a:r>
              <a:rPr lang="cs-CZ" dirty="0" smtClean="0"/>
              <a:t>používání argumentů a protiargumentů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505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Kompozice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úvod – uvedení daného problému</a:t>
            </a:r>
          </a:p>
          <a:p>
            <a:pPr marL="0" indent="0">
              <a:buNone/>
            </a:pPr>
            <a:r>
              <a:rPr lang="cs-CZ" dirty="0" smtClean="0"/>
              <a:t>2. vlastní stať – rozbor problému</a:t>
            </a:r>
          </a:p>
          <a:p>
            <a:pPr marL="0" indent="0">
              <a:buNone/>
            </a:pPr>
            <a:r>
              <a:rPr lang="cs-CZ" dirty="0" smtClean="0"/>
              <a:t>3. závěr – shrnutí základních, myšlenek</a:t>
            </a:r>
          </a:p>
          <a:p>
            <a:pPr marL="0" indent="0">
              <a:buNone/>
            </a:pPr>
            <a:r>
              <a:rPr lang="cs-CZ" dirty="0" smtClean="0"/>
              <a:t>                   (může se objevit i pointa, zajímavá   		myšlenka, citát)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332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Jste rádi na světě? Napište 10 důvodů, proč: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855635"/>
              </p:ext>
            </p:extLst>
          </p:nvPr>
        </p:nvGraphicFramePr>
        <p:xfrm>
          <a:off x="457200" y="1600200"/>
          <a:ext cx="8229600" cy="4997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4997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97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5738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Co je pro tebe domov? Vyjádři pomocí 4 vět, souvětí: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4086928"/>
              </p:ext>
            </p:extLst>
          </p:nvPr>
        </p:nvGraphicFramePr>
        <p:xfrm>
          <a:off x="457200" y="1600200"/>
          <a:ext cx="8229600" cy="49251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98502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Domov je loď,</a:t>
                      </a:r>
                      <a:r>
                        <a:rPr lang="cs-CZ" sz="2800" baseline="0" dirty="0" smtClean="0"/>
                        <a:t> která odolává všem pohromám.</a:t>
                      </a:r>
                      <a:endParaRPr lang="cs-CZ" sz="2800" dirty="0"/>
                    </a:p>
                  </a:txBody>
                  <a:tcPr anchor="ctr"/>
                </a:tc>
              </a:tr>
              <a:tr h="9850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50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50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50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9417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Vyberte si citát a pokuste se napsat úvahu: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143361"/>
              </p:ext>
            </p:extLst>
          </p:nvPr>
        </p:nvGraphicFramePr>
        <p:xfrm>
          <a:off x="755576" y="1556792"/>
          <a:ext cx="822960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7109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Mít vynikající vlastnosti</a:t>
                      </a:r>
                      <a:r>
                        <a:rPr lang="cs-CZ" sz="2400" baseline="0" dirty="0" smtClean="0"/>
                        <a:t> nestačí – je třeba je umět uplatnit.</a:t>
                      </a:r>
                    </a:p>
                    <a:p>
                      <a:r>
                        <a:rPr lang="cs-CZ" i="1" baseline="0" dirty="0" smtClean="0"/>
                        <a:t>                                                                                                     F. de la </a:t>
                      </a:r>
                      <a:r>
                        <a:rPr lang="cs-CZ" i="1" baseline="0" dirty="0" err="1" smtClean="0"/>
                        <a:t>Rochefoucauld</a:t>
                      </a:r>
                      <a:endParaRPr lang="cs-CZ" i="1" dirty="0"/>
                    </a:p>
                  </a:txBody>
                  <a:tcPr anchor="ctr"/>
                </a:tc>
              </a:tr>
              <a:tr h="7109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Nesnaž</a:t>
                      </a:r>
                      <a:r>
                        <a:rPr lang="cs-CZ" sz="2400" baseline="0" dirty="0" smtClean="0"/>
                        <a:t> se převýšit ostatní, ale sám sebe.</a:t>
                      </a:r>
                    </a:p>
                    <a:p>
                      <a:pPr algn="r"/>
                      <a:r>
                        <a:rPr lang="cs-CZ" dirty="0" smtClean="0"/>
                        <a:t>                                                                                                      </a:t>
                      </a:r>
                      <a:r>
                        <a:rPr lang="cs-CZ" i="1" dirty="0" smtClean="0"/>
                        <a:t>Cicero</a:t>
                      </a:r>
                      <a:endParaRPr lang="cs-CZ" i="1" dirty="0"/>
                    </a:p>
                  </a:txBody>
                  <a:tcPr anchor="ctr"/>
                </a:tc>
              </a:tr>
              <a:tr h="106641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 rozumný, kdo se nermoutí pro to, co nemá,</a:t>
                      </a:r>
                      <a:r>
                        <a:rPr lang="cs-CZ" sz="2400" baseline="0" dirty="0" smtClean="0"/>
                        <a:t> ale raduje se z toho, co má.</a:t>
                      </a:r>
                    </a:p>
                    <a:p>
                      <a:pPr algn="r"/>
                      <a:r>
                        <a:rPr lang="cs-CZ" baseline="0" dirty="0" smtClean="0"/>
                        <a:t>                                                                                                        </a:t>
                      </a:r>
                      <a:r>
                        <a:rPr lang="cs-CZ" i="1" baseline="0" dirty="0" err="1" smtClean="0"/>
                        <a:t>Démokritos</a:t>
                      </a:r>
                      <a:endParaRPr lang="cs-CZ" i="1" dirty="0"/>
                    </a:p>
                  </a:txBody>
                  <a:tcPr anchor="ctr"/>
                </a:tc>
              </a:tr>
              <a:tr h="7109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Přítel je ten, kdo o vás ví</a:t>
                      </a:r>
                      <a:r>
                        <a:rPr lang="cs-CZ" sz="2400" baseline="0" dirty="0" smtClean="0"/>
                        <a:t> všechno a má vás pořád stejně rád.</a:t>
                      </a:r>
                    </a:p>
                    <a:p>
                      <a:pPr algn="r"/>
                      <a:r>
                        <a:rPr lang="cs-CZ" i="1" baseline="0" dirty="0" smtClean="0"/>
                        <a:t>                                                                                                        E.  </a:t>
                      </a:r>
                      <a:r>
                        <a:rPr lang="cs-CZ" i="1" baseline="0" dirty="0" err="1" smtClean="0"/>
                        <a:t>Hubbard</a:t>
                      </a:r>
                      <a:endParaRPr lang="cs-CZ" i="1" dirty="0"/>
                    </a:p>
                  </a:txBody>
                  <a:tcPr anchor="ctr"/>
                </a:tc>
              </a:tr>
              <a:tr h="106641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Nejsnadnější způsob, jak ztratit důvěru a úctu mladých, je dávat jim nekonečné</a:t>
                      </a:r>
                      <a:r>
                        <a:rPr lang="cs-CZ" sz="2400" baseline="0" dirty="0" smtClean="0"/>
                        <a:t> rady.</a:t>
                      </a:r>
                    </a:p>
                    <a:p>
                      <a:pPr algn="r"/>
                      <a:r>
                        <a:rPr lang="cs-CZ" i="1" baseline="0" dirty="0" smtClean="0"/>
                        <a:t>                                                                                                          E. </a:t>
                      </a:r>
                      <a:r>
                        <a:rPr lang="cs-CZ" i="1" baseline="0" dirty="0" err="1" smtClean="0"/>
                        <a:t>Hemingway</a:t>
                      </a:r>
                      <a:endParaRPr lang="cs-CZ" i="1" dirty="0"/>
                    </a:p>
                  </a:txBody>
                  <a:tcPr anchor="ctr"/>
                </a:tc>
              </a:tr>
              <a:tr h="71094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Nebýt milován, to je smůla, ale nemilovat,</a:t>
                      </a:r>
                      <a:r>
                        <a:rPr lang="cs-CZ" sz="2400" baseline="0" dirty="0" smtClean="0"/>
                        <a:t> to je neštěstí.</a:t>
                      </a:r>
                    </a:p>
                    <a:p>
                      <a:pPr algn="r"/>
                      <a:r>
                        <a:rPr lang="cs-CZ" i="1" baseline="0" dirty="0" smtClean="0"/>
                        <a:t>                                                                                                            A.  </a:t>
                      </a:r>
                      <a:r>
                        <a:rPr lang="cs-CZ" i="1" baseline="0" dirty="0" err="1" smtClean="0"/>
                        <a:t>Camus</a:t>
                      </a:r>
                      <a:endParaRPr lang="cs-CZ" i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51141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654</TotalTime>
  <Words>286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Úvaha</vt:lpstr>
      <vt:lpstr>Jazykové prostředky</vt:lpstr>
      <vt:lpstr>Kompozice</vt:lpstr>
      <vt:lpstr>Jste rádi na světě? Napište 10 důvodů, proč:</vt:lpstr>
      <vt:lpstr>Co je pro tebe domov? Vyjádři pomocí 4 vět, souvětí:</vt:lpstr>
      <vt:lpstr>Vyberte si citát a pokuste se napsat úvahu: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70</cp:revision>
  <dcterms:created xsi:type="dcterms:W3CDTF">2012-02-22T11:30:46Z</dcterms:created>
  <dcterms:modified xsi:type="dcterms:W3CDTF">2012-10-09T07:43:21Z</dcterms:modified>
</cp:coreProperties>
</file>