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6" r:id="rId4"/>
    <p:sldId id="263" r:id="rId5"/>
    <p:sldId id="257" r:id="rId6"/>
    <p:sldId id="268" r:id="rId7"/>
    <p:sldId id="265" r:id="rId8"/>
    <p:sldId id="261" r:id="rId9"/>
    <p:sldId id="262" r:id="rId10"/>
    <p:sldId id="264" r:id="rId11"/>
    <p:sldId id="259" r:id="rId12"/>
    <p:sldId id="25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543838-C352-41C6-8E84-93B09392609E}" type="presOf" srcId="{27FE2D31-D344-4B63-A89A-A89AB0D9F3E3}" destId="{FE47432B-CA46-450C-8D8F-66C300A95B52}" srcOrd="0" destOrd="0" presId="urn:microsoft.com/office/officeart/2005/8/layout/target3"/>
    <dgm:cxn modelId="{E6B86DF7-1BC2-4292-9443-27C106E44F54}" type="presOf" srcId="{1D8420EA-BFA0-403B-80F5-647FA396CC45}" destId="{F7B3C0B7-F0F7-4F49-B02C-3630F8C5FAE5}" srcOrd="0" destOrd="0" presId="urn:microsoft.com/office/officeart/2005/8/layout/target3"/>
    <dgm:cxn modelId="{FDB1184D-1E16-4CA1-9982-41964CDB8FB7}" type="presOf" srcId="{914700B9-77B5-440A-A438-DE98B6D4894D}" destId="{BD9AF279-D483-48F2-BBBD-45F8E8923512}" srcOrd="1" destOrd="0" presId="urn:microsoft.com/office/officeart/2005/8/layout/target3"/>
    <dgm:cxn modelId="{108033F3-4F32-4E0F-98AC-47ED4C30B918}" type="presOf" srcId="{1D8420EA-BFA0-403B-80F5-647FA396CC45}" destId="{8467D0EB-87A2-4285-8ACA-0398EFBF29BC}" srcOrd="1" destOrd="0" presId="urn:microsoft.com/office/officeart/2005/8/layout/target3"/>
    <dgm:cxn modelId="{27DE1EE2-9B86-495F-AAE0-25385F9CCF7F}" type="presOf" srcId="{130831A4-0540-4EC5-8F5A-93030E89D2D9}" destId="{8E23E229-92FC-49D1-B5FE-0303176B8A4E}" srcOrd="1" destOrd="0" presId="urn:microsoft.com/office/officeart/2005/8/layout/target3"/>
    <dgm:cxn modelId="{E0CF0AE1-F01E-4D1F-9D3F-FD8CB10C2F33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35F2520-1A18-4FC5-86B5-D670DB89A5D9}" type="presOf" srcId="{914700B9-77B5-440A-A438-DE98B6D4894D}" destId="{E73F1C26-6DCD-4001-88B9-355E01E2BCE7}" srcOrd="0" destOrd="0" presId="urn:microsoft.com/office/officeart/2005/8/layout/target3"/>
    <dgm:cxn modelId="{EEEA41DA-411C-4B02-96A0-5DC79AD016B6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AAB1B52-9FCC-4B9D-BE72-DD4CAAAD2944}" type="presOf" srcId="{100B6B2E-82E6-4C11-B19B-F2DB3A0EA64F}" destId="{DBA8199F-D892-4A8E-A352-2B7844050E09}" srcOrd="1" destOrd="0" presId="urn:microsoft.com/office/officeart/2005/8/layout/target3"/>
    <dgm:cxn modelId="{33FC8DA4-28B8-4A0D-8C87-321769553894}" type="presParOf" srcId="{FE47432B-CA46-450C-8D8F-66C300A95B52}" destId="{B522209E-30D0-49D6-A340-2D383A11C668}" srcOrd="0" destOrd="0" presId="urn:microsoft.com/office/officeart/2005/8/layout/target3"/>
    <dgm:cxn modelId="{2A818755-AF04-4503-9DC9-AD9625F4E537}" type="presParOf" srcId="{FE47432B-CA46-450C-8D8F-66C300A95B52}" destId="{ED5A8377-51D5-4DC5-B0E7-680166966720}" srcOrd="1" destOrd="0" presId="urn:microsoft.com/office/officeart/2005/8/layout/target3"/>
    <dgm:cxn modelId="{55F23380-CEDB-4261-A3A6-BC73445EE54B}" type="presParOf" srcId="{FE47432B-CA46-450C-8D8F-66C300A95B52}" destId="{F69CC921-512E-49F4-824C-A648EC5F27A5}" srcOrd="2" destOrd="0" presId="urn:microsoft.com/office/officeart/2005/8/layout/target3"/>
    <dgm:cxn modelId="{47A5AB94-2AE0-49D5-A796-C27E25A09476}" type="presParOf" srcId="{FE47432B-CA46-450C-8D8F-66C300A95B52}" destId="{61C9CE18-EDA6-4EDF-BA1C-09779D38FBBF}" srcOrd="3" destOrd="0" presId="urn:microsoft.com/office/officeart/2005/8/layout/target3"/>
    <dgm:cxn modelId="{08D941D6-2125-4E90-BD05-B761E68DF90F}" type="presParOf" srcId="{FE47432B-CA46-450C-8D8F-66C300A95B52}" destId="{D60DEAAB-7AFE-435A-ACF6-18851E4B0426}" srcOrd="4" destOrd="0" presId="urn:microsoft.com/office/officeart/2005/8/layout/target3"/>
    <dgm:cxn modelId="{405BA99D-AB09-4263-9759-B664028C4FC9}" type="presParOf" srcId="{FE47432B-CA46-450C-8D8F-66C300A95B52}" destId="{F7B3C0B7-F0F7-4F49-B02C-3630F8C5FAE5}" srcOrd="5" destOrd="0" presId="urn:microsoft.com/office/officeart/2005/8/layout/target3"/>
    <dgm:cxn modelId="{A8EA7DE6-2AE7-4435-8113-FD6485773023}" type="presParOf" srcId="{FE47432B-CA46-450C-8D8F-66C300A95B52}" destId="{C9DA9446-E2D3-4F6A-8960-3CADFBF870B8}" srcOrd="6" destOrd="0" presId="urn:microsoft.com/office/officeart/2005/8/layout/target3"/>
    <dgm:cxn modelId="{F6901AD2-1C1B-4D55-954B-E7DC08BA5F11}" type="presParOf" srcId="{FE47432B-CA46-450C-8D8F-66C300A95B52}" destId="{9726EC6F-D322-4CD3-B489-1BE3DF7CE70B}" srcOrd="7" destOrd="0" presId="urn:microsoft.com/office/officeart/2005/8/layout/target3"/>
    <dgm:cxn modelId="{0564D16D-C880-4904-948C-F55427337DDA}" type="presParOf" srcId="{FE47432B-CA46-450C-8D8F-66C300A95B52}" destId="{645AA564-2E9E-4954-AD87-AE01782CEC59}" srcOrd="8" destOrd="0" presId="urn:microsoft.com/office/officeart/2005/8/layout/target3"/>
    <dgm:cxn modelId="{CA82A43A-1732-466F-BB4D-B00E9A72CF1C}" type="presParOf" srcId="{FE47432B-CA46-450C-8D8F-66C300A95B52}" destId="{8538CAC4-6A86-42B8-B5AF-2FF155DB9D02}" srcOrd="9" destOrd="0" presId="urn:microsoft.com/office/officeart/2005/8/layout/target3"/>
    <dgm:cxn modelId="{C75646D2-1C80-474A-A502-A54244FCE04B}" type="presParOf" srcId="{FE47432B-CA46-450C-8D8F-66C300A95B52}" destId="{26FD6024-A07F-46D0-8BC0-B5E595C5673D}" srcOrd="10" destOrd="0" presId="urn:microsoft.com/office/officeart/2005/8/layout/target3"/>
    <dgm:cxn modelId="{B8A6BFEC-C78A-425C-B8DB-A46D7BE9F908}" type="presParOf" srcId="{FE47432B-CA46-450C-8D8F-66C300A95B52}" destId="{E73F1C26-6DCD-4001-88B9-355E01E2BCE7}" srcOrd="11" destOrd="0" presId="urn:microsoft.com/office/officeart/2005/8/layout/target3"/>
    <dgm:cxn modelId="{0ACC110A-543E-4581-9588-FF819C38153B}" type="presParOf" srcId="{FE47432B-CA46-450C-8D8F-66C300A95B52}" destId="{8E23E229-92FC-49D1-B5FE-0303176B8A4E}" srcOrd="12" destOrd="0" presId="urn:microsoft.com/office/officeart/2005/8/layout/target3"/>
    <dgm:cxn modelId="{48552B53-9A2E-49CE-A307-BF7940639B03}" type="presParOf" srcId="{FE47432B-CA46-450C-8D8F-66C300A95B52}" destId="{8467D0EB-87A2-4285-8ACA-0398EFBF29BC}" srcOrd="13" destOrd="0" presId="urn:microsoft.com/office/officeart/2005/8/layout/target3"/>
    <dgm:cxn modelId="{4624F9C0-2E37-4FD8-AD8A-940AA8F30C95}" type="presParOf" srcId="{FE47432B-CA46-450C-8D8F-66C300A95B52}" destId="{DBA8199F-D892-4A8E-A352-2B7844050E09}" srcOrd="14" destOrd="0" presId="urn:microsoft.com/office/officeart/2005/8/layout/target3"/>
    <dgm:cxn modelId="{1A912CDC-1251-44D5-9E65-4FE9BEC05AA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1DB6D7C-2273-4957-9723-6B4A95527872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3BE483D-AB94-4A00-8A04-117E4BF87C7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eorg_of_Podebrady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dolf_Liebscher_-_Ji&#345;&#237;_z_Pod&#283;brad_nad_obkl&#237;&#269;en&#253;mi_vojsky.jpg" TargetMode="External"/><Relationship Id="rId5" Type="http://schemas.openxmlformats.org/officeDocument/2006/relationships/hyperlink" Target="http://cs.wikipedia.org/wiki/Soubor:Ladislas_the_Posthumous_001.jpg" TargetMode="External"/><Relationship Id="rId4" Type="http://schemas.openxmlformats.org/officeDocument/2006/relationships/hyperlink" Target="http://cs.wikipedia.org/wiki/Soubor:Adolf_Liebscher_-_Bitva_mezi_T&#225;bory_a_Pra&#382;any_u_Lipan_r._143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2903719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Husitský král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199867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Fixy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možno využít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zopakovat si hlavní husitské bitvy, časově je zařadit a seznámit žáky s osobností Jiřího z Poděbrad.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připomene osobnost Jiřího z Poděbrad,  chápe vztah  mezi tímto králem  a husity. Zopakuje si slavné husitské bitvy a správně je zařadí na časovou osu.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200" b="1" dirty="0" smtClean="0">
                <a:solidFill>
                  <a:schemeClr val="bg1"/>
                </a:solidFill>
              </a:rPr>
              <a:t>Dějepis 7.ročník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Husitský král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Aja\AppData\Local\Microsoft\Windows\Temporary Internet Files\Content.IE5\7ZW81JGI\MC90038314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000108"/>
            <a:ext cx="1491039" cy="1279516"/>
          </a:xfrm>
          <a:prstGeom prst="rect">
            <a:avLst/>
          </a:prstGeom>
          <a:noFill/>
        </p:spPr>
      </p:pic>
      <p:sp>
        <p:nvSpPr>
          <p:cNvPr id="5" name="Slunce 4"/>
          <p:cNvSpPr/>
          <p:nvPr/>
        </p:nvSpPr>
        <p:spPr>
          <a:xfrm>
            <a:off x="4357686" y="335756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Vylušti přesmyčku:</a:t>
            </a:r>
          </a:p>
          <a:p>
            <a:endParaRPr lang="cs-CZ" dirty="0" smtClean="0"/>
          </a:p>
          <a:p>
            <a:r>
              <a:rPr lang="cs-CZ" sz="2800" b="1" dirty="0" smtClean="0"/>
              <a:t>Týsiskuh rákl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Řijí z Dědbopar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1389106"/>
            <a:ext cx="3538544" cy="477832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" name="Elipsa 4"/>
          <p:cNvSpPr/>
          <p:nvPr/>
        </p:nvSpPr>
        <p:spPr>
          <a:xfrm>
            <a:off x="357158" y="3214686"/>
            <a:ext cx="4286280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Husitský král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28596" y="5572140"/>
            <a:ext cx="4500594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J</a:t>
            </a:r>
            <a:r>
              <a:rPr lang="cs-CZ" sz="2400" b="1" dirty="0" smtClean="0">
                <a:solidFill>
                  <a:schemeClr val="bg1"/>
                </a:solidFill>
              </a:rPr>
              <a:t>iří z Poděbrad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428596" y="2571744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428596" y="500063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Jako jediný český král jsem nebyl královského rodu. Vyrůstal jsem v době husitských válek, když mi bylo čtrnáct, zúčastnil jsem se bitvy u Lipan.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</a:t>
            </a: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Bitva u Lipan</a:t>
            </a: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Jiří z Poděbrad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2928934"/>
            <a:ext cx="4552950" cy="323850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" name="Slunce 4"/>
          <p:cNvSpPr/>
          <p:nvPr/>
        </p:nvSpPr>
        <p:spPr>
          <a:xfrm>
            <a:off x="428596" y="5286388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6" name="Slunce 5"/>
          <p:cNvSpPr/>
          <p:nvPr/>
        </p:nvSpPr>
        <p:spPr>
          <a:xfrm>
            <a:off x="428596" y="157161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2050" name="Picture 2" descr="C:\Users\Aja\AppData\Local\Microsoft\Windows\Temporary Internet Files\Content.IE5\NKHCPSU3\MC9001565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27150" y="3213100"/>
            <a:ext cx="1820863" cy="13985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Dějiny udatného českého národa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http://www.ceskatelevize.cz/ivysilani/10177109865-dejiny-udatneho-ceskeho-naroda/208552116230046-jiri-z-podebrad/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Aja\Desktop\Výstřižek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00628" y="1929640"/>
            <a:ext cx="3653187" cy="42953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Vysvětli pojem:</a:t>
            </a:r>
          </a:p>
          <a:p>
            <a:r>
              <a:rPr lang="cs-CZ" sz="36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Země dvojího lidu</a:t>
            </a:r>
          </a:p>
          <a:p>
            <a:endParaRPr lang="cs-CZ" sz="3600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Snaha o zamezení vzájemného soupeření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Zájem českého státu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929190" y="3643314"/>
            <a:ext cx="3500462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kališníků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4786314" y="2143116"/>
            <a:ext cx="3500462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katolíků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Slunce 5"/>
          <p:cNvSpPr/>
          <p:nvPr/>
        </p:nvSpPr>
        <p:spPr>
          <a:xfrm>
            <a:off x="428596" y="214311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B5C89PBA\MC9002165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32100" y="3103563"/>
            <a:ext cx="1847850" cy="1670050"/>
          </a:xfrm>
          <a:prstGeom prst="rect">
            <a:avLst/>
          </a:prstGeom>
          <a:noFill/>
        </p:spPr>
      </p:pic>
      <p:pic>
        <p:nvPicPr>
          <p:cNvPr id="1028" name="Picture 4" descr="C:\Users\Aja\AppData\Local\Microsoft\Windows\Temporary Internet Files\Content.IE5\NKHCPSU3\MC9002372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4414" y="3071810"/>
            <a:ext cx="922095" cy="177640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Dobyl jsem Prahu a stal jsem se zemským správcem a poručníkem nedospělého krále Ladislava Pohrobka. Když mladý Ladislav zemřel, zvolili mě roku 1458 králem. Zajistil jsem klid v zemi </a:t>
            </a:r>
          </a:p>
          <a:p>
            <a:pPr>
              <a:buNone/>
            </a:pPr>
            <a:r>
              <a:rPr lang="cs-CZ" dirty="0" smtClean="0"/>
              <a:t>   a usiloval jsem o mír v celé Evropě.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400" i="1" dirty="0" smtClean="0"/>
              <a:t>                                       Ladislav Pohrobek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Zemský správce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2777066"/>
            <a:ext cx="2505078" cy="3570182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119710"/>
          </a:xfrm>
        </p:spPr>
        <p:txBody>
          <a:bodyPr>
            <a:normAutofit/>
          </a:bodyPr>
          <a:lstStyle/>
          <a:p>
            <a:r>
              <a:rPr lang="cs-CZ" dirty="0" smtClean="0"/>
              <a:t>Říkali mi „husitský“ král a nepřátelé se mě chtěli zbavit. Katolíci mě považovali za kacíře a nový papež vyhlásil proti Čechám křížovou výpravu. </a:t>
            </a:r>
          </a:p>
          <a:p>
            <a:r>
              <a:rPr lang="cs-CZ" dirty="0" smtClean="0"/>
              <a:t>Do čela této výpravy se postavil </a:t>
            </a:r>
          </a:p>
          <a:p>
            <a:pPr>
              <a:buNone/>
            </a:pPr>
            <a:r>
              <a:rPr lang="cs-CZ" dirty="0" smtClean="0"/>
              <a:t>uherský král Matyáš Korvín. </a:t>
            </a:r>
          </a:p>
          <a:p>
            <a:r>
              <a:rPr lang="cs-CZ" dirty="0" smtClean="0"/>
              <a:t>V bitvě u Kutné Hory jsem použil </a:t>
            </a:r>
          </a:p>
          <a:p>
            <a:pPr>
              <a:buNone/>
            </a:pPr>
            <a:r>
              <a:rPr lang="cs-CZ" dirty="0" smtClean="0"/>
              <a:t>husitskou vozovou hradbu, </a:t>
            </a:r>
          </a:p>
          <a:p>
            <a:pPr>
              <a:buNone/>
            </a:pPr>
            <a:r>
              <a:rPr lang="cs-CZ" dirty="0" smtClean="0"/>
              <a:t>krále Matyáše jsem obklíčil </a:t>
            </a:r>
          </a:p>
          <a:p>
            <a:pPr>
              <a:buNone/>
            </a:pPr>
            <a:r>
              <a:rPr lang="cs-CZ" dirty="0" smtClean="0"/>
              <a:t>a donutil k vyjednávání.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bg1"/>
                </a:solidFill>
              </a:rPr>
              <a:t>       </a:t>
            </a:r>
            <a:r>
              <a:rPr lang="cs-CZ" sz="2000" b="1" i="1" dirty="0" smtClean="0">
                <a:solidFill>
                  <a:schemeClr val="bg1"/>
                </a:solidFill>
              </a:rPr>
              <a:t>Král Jiří Poděbradský nad obklíčenými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bg1"/>
                </a:solidFill>
              </a:rPr>
              <a:t>                                           vojsky krále Matyáše  </a:t>
            </a:r>
            <a:r>
              <a:rPr lang="cs-CZ" sz="2000" b="1" dirty="0" smtClean="0">
                <a:solidFill>
                  <a:schemeClr val="bg1"/>
                </a:solidFill>
              </a:rPr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„Husitský“ král 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2714620"/>
            <a:ext cx="3047998" cy="3852857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3340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1434                      1453          1458                    1471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Doplň události na časovou přímku:</a:t>
            </a:r>
          </a:p>
          <a:p>
            <a:r>
              <a:rPr lang="cs-CZ" dirty="0" smtClean="0"/>
              <a:t>Zvolen králem                    Smrt Jiřího z Poděbrad</a:t>
            </a:r>
          </a:p>
          <a:p>
            <a:r>
              <a:rPr lang="cs-CZ" dirty="0" smtClean="0"/>
              <a:t>Bitva u Lipan                      Zemský správce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Časová přímka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28596" y="1428736"/>
            <a:ext cx="8286808" cy="1643074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85720" y="3500438"/>
            <a:ext cx="2428892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u Lipan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2143108" y="4214818"/>
            <a:ext cx="2643206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Zemský správce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3929058" y="3429000"/>
            <a:ext cx="2286016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Zvolen králem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6000760" y="4143380"/>
            <a:ext cx="2428892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Smrt Jiřího z Poděbrad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857224" y="1785926"/>
            <a:ext cx="484632" cy="1264160"/>
          </a:xfrm>
          <a:prstGeom prst="down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3286116" y="1785926"/>
            <a:ext cx="484632" cy="1264160"/>
          </a:xfrm>
          <a:prstGeom prst="down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lů 10"/>
          <p:cNvSpPr/>
          <p:nvPr/>
        </p:nvSpPr>
        <p:spPr>
          <a:xfrm>
            <a:off x="4714876" y="1785926"/>
            <a:ext cx="484632" cy="1264160"/>
          </a:xfrm>
          <a:prstGeom prst="down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lů 11"/>
          <p:cNvSpPr/>
          <p:nvPr/>
        </p:nvSpPr>
        <p:spPr>
          <a:xfrm>
            <a:off x="6929454" y="1785926"/>
            <a:ext cx="484632" cy="1264160"/>
          </a:xfrm>
          <a:prstGeom prst="down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524000"/>
            <a:ext cx="8858280" cy="504827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Politika vnitřní                                            Politika zahraniční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Podpora řemesel,         Klid v zemi,               Návrh mírové                Obrana země 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obchodu,  těžba           zákroky proti             smlouvy, poselstva        proti křížovým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stříbra,                          loupež. rytířům                                                 výpravám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Státnické umění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2910" y="2571744"/>
            <a:ext cx="7929618" cy="6286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285984" y="1500174"/>
            <a:ext cx="435771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Jiří z Poděbrad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428596" y="2571744"/>
            <a:ext cx="627508" cy="1285884"/>
          </a:xfrm>
          <a:prstGeom prst="downArrow">
            <a:avLst/>
          </a:prstGeom>
          <a:solidFill>
            <a:srgbClr val="7030A0"/>
          </a:solidFill>
          <a:ln>
            <a:solidFill>
              <a:srgbClr val="92D05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ů 7"/>
          <p:cNvSpPr/>
          <p:nvPr/>
        </p:nvSpPr>
        <p:spPr>
          <a:xfrm>
            <a:off x="8143900" y="2571744"/>
            <a:ext cx="627508" cy="1285884"/>
          </a:xfrm>
          <a:prstGeom prst="downArrow">
            <a:avLst/>
          </a:prstGeom>
          <a:solidFill>
            <a:srgbClr val="7030A0"/>
          </a:solidFill>
          <a:ln>
            <a:solidFill>
              <a:srgbClr val="92D05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214282" y="4286256"/>
            <a:ext cx="627508" cy="1000132"/>
          </a:xfrm>
          <a:prstGeom prst="downArrow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lů 10"/>
          <p:cNvSpPr/>
          <p:nvPr/>
        </p:nvSpPr>
        <p:spPr>
          <a:xfrm>
            <a:off x="8215338" y="4286256"/>
            <a:ext cx="627508" cy="1071570"/>
          </a:xfrm>
          <a:prstGeom prst="downArrow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lů 11"/>
          <p:cNvSpPr/>
          <p:nvPr/>
        </p:nvSpPr>
        <p:spPr>
          <a:xfrm>
            <a:off x="5643570" y="4000504"/>
            <a:ext cx="627508" cy="1428760"/>
          </a:xfrm>
          <a:prstGeom prst="downArrow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Šipka dolů 12"/>
          <p:cNvSpPr/>
          <p:nvPr/>
        </p:nvSpPr>
        <p:spPr>
          <a:xfrm>
            <a:off x="2357422" y="4071942"/>
            <a:ext cx="627508" cy="1357322"/>
          </a:xfrm>
          <a:prstGeom prst="downArrow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4827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Měl jsem dvě manželky, ta druhá se jmenovala Johanka z Rožmitálu, byla krásná a bystrá, dokázala mě   dokonce zastoupit, 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když Matyáš vpadl do Čech. 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 mé smrti řídila spolu se synem 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Jindřichem zemi, dokud nebyl 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zvolen nový král.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</a:t>
            </a:r>
            <a:r>
              <a:rPr lang="cs-CZ" b="1" i="1" dirty="0" smtClean="0">
                <a:solidFill>
                  <a:schemeClr val="bg1"/>
                </a:solidFill>
              </a:rPr>
              <a:t>Johana z Rožmitálu</a:t>
            </a:r>
          </a:p>
          <a:p>
            <a:pPr>
              <a:buNone/>
            </a:pPr>
            <a:r>
              <a:rPr lang="cs-CZ" b="1" i="1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Moje manželka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428868"/>
            <a:ext cx="3000366" cy="400048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slope"/>
          </a:sp3d>
        </p:spPr>
      </p:pic>
      <p:pic>
        <p:nvPicPr>
          <p:cNvPr id="4098" name="Picture 2" descr="C:\Users\Aja\AppData\Local\Microsoft\Windows\Temporary Internet Files\Content.IE5\7ZW81JGI\MC9002810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4572008"/>
            <a:ext cx="1097543" cy="20510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72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http://cs.wikipedia.org/wiki/Soubor:Georg_of_Podebrady.jpg</a:t>
            </a:r>
            <a:endParaRPr lang="cs-CZ" sz="19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http://cs.wikipedia.org/wiki/Soubor:Adolf_Liebscher_-_Bitva_mezi_Tábory_a_Pražany_u_Lipan_r._1434.jpg</a:t>
            </a: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http://cs.wikipedia.org/wiki/Soubor:Ladislas_the_Posthumous_001.jpg</a:t>
            </a: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http://cs.wikipedia.org/wiki/Soubor:Adolf_Liebscher_-_Jiří_z_Poděbrad_nad_obklíčenými_vojsky.jpg</a:t>
            </a:r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9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Klipart (volně ke stažení Microsoft Office)</a:t>
            </a:r>
          </a:p>
          <a:p>
            <a:endParaRPr lang="cs-CZ" sz="19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159</TotalTime>
  <Words>437</Words>
  <Application>Microsoft Office PowerPoint</Application>
  <PresentationFormat>Předvádění na obrazovce (4:3)</PresentationFormat>
  <Paragraphs>147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Prezentace aplikace PowerPoint</vt:lpstr>
      <vt:lpstr>ANOTACE:</vt:lpstr>
      <vt:lpstr>Husitský král</vt:lpstr>
      <vt:lpstr>Kdo jsem?</vt:lpstr>
      <vt:lpstr>Jiří z Poděbrad</vt:lpstr>
      <vt:lpstr>Dějiny udatného českého národa</vt:lpstr>
      <vt:lpstr>Zájem českého státu</vt:lpstr>
      <vt:lpstr>Zemský správce</vt:lpstr>
      <vt:lpstr> „Husitský“ král </vt:lpstr>
      <vt:lpstr>Časová přímka</vt:lpstr>
      <vt:lpstr>Státnické umění</vt:lpstr>
      <vt:lpstr>Moje manželka</vt:lpstr>
      <vt:lpstr>Zdroje odkazů: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admin</cp:lastModifiedBy>
  <cp:revision>33</cp:revision>
  <dcterms:created xsi:type="dcterms:W3CDTF">2009-06-14T23:46:55Z</dcterms:created>
  <dcterms:modified xsi:type="dcterms:W3CDTF">2012-07-11T10:32:58Z</dcterms:modified>
</cp:coreProperties>
</file>