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2" r:id="rId3"/>
    <p:sldId id="256" r:id="rId4"/>
    <p:sldId id="264" r:id="rId5"/>
    <p:sldId id="265" r:id="rId6"/>
    <p:sldId id="266" r:id="rId7"/>
    <p:sldId id="271" r:id="rId8"/>
    <p:sldId id="270" r:id="rId9"/>
    <p:sldId id="269" r:id="rId10"/>
    <p:sldId id="260" r:id="rId11"/>
    <p:sldId id="258" r:id="rId12"/>
    <p:sldId id="262" r:id="rId13"/>
    <p:sldId id="263" r:id="rId14"/>
    <p:sldId id="257" r:id="rId15"/>
    <p:sldId id="259" r:id="rId16"/>
    <p:sldId id="268" r:id="rId17"/>
    <p:sldId id="267" r:id="rId18"/>
    <p:sldId id="261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6C6BEC-96AF-4F44-B9EB-B56769D38843}" type="presOf" srcId="{1D8420EA-BFA0-403B-80F5-647FA396CC45}" destId="{8467D0EB-87A2-4285-8ACA-0398EFBF29BC}" srcOrd="1" destOrd="0" presId="urn:microsoft.com/office/officeart/2005/8/layout/target3"/>
    <dgm:cxn modelId="{85C5536B-B633-4E60-9E4D-E5893D145241}" type="presOf" srcId="{130831A4-0540-4EC5-8F5A-93030E89D2D9}" destId="{8E23E229-92FC-49D1-B5FE-0303176B8A4E}" srcOrd="1" destOrd="0" presId="urn:microsoft.com/office/officeart/2005/8/layout/target3"/>
    <dgm:cxn modelId="{CD4F0FFA-3F67-4EC6-BB46-75461E108599}" type="presOf" srcId="{1D8420EA-BFA0-403B-80F5-647FA396CC45}" destId="{F7B3C0B7-F0F7-4F49-B02C-3630F8C5FAE5}" srcOrd="0" destOrd="0" presId="urn:microsoft.com/office/officeart/2005/8/layout/target3"/>
    <dgm:cxn modelId="{7A60CA16-7F87-4CD1-8F1C-6A5826A38039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7EA8D6B-3B6E-4741-9580-A4FCD6DB0648}" type="presOf" srcId="{130831A4-0540-4EC5-8F5A-93030E89D2D9}" destId="{F69CC921-512E-49F4-824C-A648EC5F27A5}" srcOrd="0" destOrd="0" presId="urn:microsoft.com/office/officeart/2005/8/layout/target3"/>
    <dgm:cxn modelId="{5D62E511-D1A2-4AA8-BAA1-CED3EF5457FC}" type="presOf" srcId="{100B6B2E-82E6-4C11-B19B-F2DB3A0EA64F}" destId="{645AA564-2E9E-4954-AD87-AE01782CEC59}" srcOrd="0" destOrd="0" presId="urn:microsoft.com/office/officeart/2005/8/layout/target3"/>
    <dgm:cxn modelId="{D53C6D74-BEE4-4E06-9433-03A38DF25490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BD2F188-DF35-48A5-B0FF-5076F4075647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B892CFE-33D8-44C7-8F3D-0176875B8B1B}" type="presOf" srcId="{100B6B2E-82E6-4C11-B19B-F2DB3A0EA64F}" destId="{DBA8199F-D892-4A8E-A352-2B7844050E09}" srcOrd="1" destOrd="0" presId="urn:microsoft.com/office/officeart/2005/8/layout/target3"/>
    <dgm:cxn modelId="{1B748F18-74EC-41E2-937F-5A95CC6A4FC5}" type="presParOf" srcId="{FE47432B-CA46-450C-8D8F-66C300A95B52}" destId="{B522209E-30D0-49D6-A340-2D383A11C668}" srcOrd="0" destOrd="0" presId="urn:microsoft.com/office/officeart/2005/8/layout/target3"/>
    <dgm:cxn modelId="{CBD3A1DB-EBD2-41C0-8F03-1632952260C3}" type="presParOf" srcId="{FE47432B-CA46-450C-8D8F-66C300A95B52}" destId="{ED5A8377-51D5-4DC5-B0E7-680166966720}" srcOrd="1" destOrd="0" presId="urn:microsoft.com/office/officeart/2005/8/layout/target3"/>
    <dgm:cxn modelId="{425FF36F-22BE-4CAB-9E89-9007C7D1314E}" type="presParOf" srcId="{FE47432B-CA46-450C-8D8F-66C300A95B52}" destId="{F69CC921-512E-49F4-824C-A648EC5F27A5}" srcOrd="2" destOrd="0" presId="urn:microsoft.com/office/officeart/2005/8/layout/target3"/>
    <dgm:cxn modelId="{0E3B8854-4ABB-4D1B-84C0-32E74CA9B055}" type="presParOf" srcId="{FE47432B-CA46-450C-8D8F-66C300A95B52}" destId="{61C9CE18-EDA6-4EDF-BA1C-09779D38FBBF}" srcOrd="3" destOrd="0" presId="urn:microsoft.com/office/officeart/2005/8/layout/target3"/>
    <dgm:cxn modelId="{88C0A79C-B983-4291-8C2B-A887450B163E}" type="presParOf" srcId="{FE47432B-CA46-450C-8D8F-66C300A95B52}" destId="{D60DEAAB-7AFE-435A-ACF6-18851E4B0426}" srcOrd="4" destOrd="0" presId="urn:microsoft.com/office/officeart/2005/8/layout/target3"/>
    <dgm:cxn modelId="{36350A13-407A-4F7F-B258-982D9B5C36A4}" type="presParOf" srcId="{FE47432B-CA46-450C-8D8F-66C300A95B52}" destId="{F7B3C0B7-F0F7-4F49-B02C-3630F8C5FAE5}" srcOrd="5" destOrd="0" presId="urn:microsoft.com/office/officeart/2005/8/layout/target3"/>
    <dgm:cxn modelId="{ECAFBE81-DDC8-4591-9767-B21E179E9683}" type="presParOf" srcId="{FE47432B-CA46-450C-8D8F-66C300A95B52}" destId="{C9DA9446-E2D3-4F6A-8960-3CADFBF870B8}" srcOrd="6" destOrd="0" presId="urn:microsoft.com/office/officeart/2005/8/layout/target3"/>
    <dgm:cxn modelId="{DDD35809-0791-4E83-ABFD-1346CD131227}" type="presParOf" srcId="{FE47432B-CA46-450C-8D8F-66C300A95B52}" destId="{9726EC6F-D322-4CD3-B489-1BE3DF7CE70B}" srcOrd="7" destOrd="0" presId="urn:microsoft.com/office/officeart/2005/8/layout/target3"/>
    <dgm:cxn modelId="{24F9478C-531A-4A3B-A7BF-0602333D8985}" type="presParOf" srcId="{FE47432B-CA46-450C-8D8F-66C300A95B52}" destId="{645AA564-2E9E-4954-AD87-AE01782CEC59}" srcOrd="8" destOrd="0" presId="urn:microsoft.com/office/officeart/2005/8/layout/target3"/>
    <dgm:cxn modelId="{9AAD70C8-CC8C-460A-B732-132E300529B2}" type="presParOf" srcId="{FE47432B-CA46-450C-8D8F-66C300A95B52}" destId="{8538CAC4-6A86-42B8-B5AF-2FF155DB9D02}" srcOrd="9" destOrd="0" presId="urn:microsoft.com/office/officeart/2005/8/layout/target3"/>
    <dgm:cxn modelId="{59A85180-BC8E-453A-9C13-D529CE2B7DD1}" type="presParOf" srcId="{FE47432B-CA46-450C-8D8F-66C300A95B52}" destId="{26FD6024-A07F-46D0-8BC0-B5E595C5673D}" srcOrd="10" destOrd="0" presId="urn:microsoft.com/office/officeart/2005/8/layout/target3"/>
    <dgm:cxn modelId="{F632ABC0-81A6-4E5B-9F70-C8C36BA1D166}" type="presParOf" srcId="{FE47432B-CA46-450C-8D8F-66C300A95B52}" destId="{E73F1C26-6DCD-4001-88B9-355E01E2BCE7}" srcOrd="11" destOrd="0" presId="urn:microsoft.com/office/officeart/2005/8/layout/target3"/>
    <dgm:cxn modelId="{F128C3DB-9410-436C-A1E7-48FB14BAC234}" type="presParOf" srcId="{FE47432B-CA46-450C-8D8F-66C300A95B52}" destId="{8E23E229-92FC-49D1-B5FE-0303176B8A4E}" srcOrd="12" destOrd="0" presId="urn:microsoft.com/office/officeart/2005/8/layout/target3"/>
    <dgm:cxn modelId="{5AF061F7-C96C-45D2-A260-839144B69704}" type="presParOf" srcId="{FE47432B-CA46-450C-8D8F-66C300A95B52}" destId="{8467D0EB-87A2-4285-8ACA-0398EFBF29BC}" srcOrd="13" destOrd="0" presId="urn:microsoft.com/office/officeart/2005/8/layout/target3"/>
    <dgm:cxn modelId="{52813AF3-3662-43EB-AD9B-549FD03FDD63}" type="presParOf" srcId="{FE47432B-CA46-450C-8D8F-66C300A95B52}" destId="{DBA8199F-D892-4A8E-A352-2B7844050E09}" srcOrd="14" destOrd="0" presId="urn:microsoft.com/office/officeart/2005/8/layout/target3"/>
    <dgm:cxn modelId="{46ECCA2E-5FB1-411D-A64C-FB723290B3F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image" Target="../media/image35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E2046F5-5137-4112-B278-28CACB09C96B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C714FE9-F5E0-447B-8E9E-E8D2E8C58AC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lleon-greek.jpg" TargetMode="External"/><Relationship Id="rId3" Type="http://schemas.openxmlformats.org/officeDocument/2006/relationships/hyperlink" Target="http://cs.wikipedia.org/wiki/Soubor:Christopher_Columbus.PNG" TargetMode="External"/><Relationship Id="rId7" Type="http://schemas.openxmlformats.org/officeDocument/2006/relationships/hyperlink" Target="http://cs.wikipedia.org/wiki/Soubor:Columbus_Taking_Possession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strolabium.jpg" TargetMode="External"/><Relationship Id="rId5" Type="http://schemas.openxmlformats.org/officeDocument/2006/relationships/hyperlink" Target="http://cs.wikipedia.org/wiki/Soubor:Eertvelt,_Santa_Maria.jpg" TargetMode="External"/><Relationship Id="rId4" Type="http://schemas.openxmlformats.org/officeDocument/2006/relationships/hyperlink" Target="http://cs.wikipedia.org/wiki/Soubor:FraMauroMap.jpg" TargetMode="External"/><Relationship Id="rId9" Type="http://schemas.openxmlformats.org/officeDocument/2006/relationships/hyperlink" Target="http://cs.wikipedia.org/wiki/Soubor:El_Castillo_Chitzen_Itza.jp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package" Target="../embeddings/Dokument_aplikace_Microsoft_Word2.docx"/><Relationship Id="rId3" Type="http://schemas.openxmlformats.org/officeDocument/2006/relationships/audio" Target="../media/audio1.wav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5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Relationship Id="rId9" Type="http://schemas.openxmlformats.org/officeDocument/2006/relationships/image" Target="../media/image3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1961464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Zámořské plavby a objevy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251453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připomenout si osobnost Kryštofa Kolumba, trasy zámořských plaveb a důvody jejich konání.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zopakuje hlavní mezníky v životě Kryštofa Kolumba, vlastními slovy vyjádří atmosféru středověké Evropy a nutnost zámořských plaveb. Žák se dále seznámí se slavnými loděmi Kryštofa Kolumba a  vybere produkty, které až do Kolumbovy cesty byly  Evropě neznámé.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Dějepis 7.ročník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Zámořské plavby a objevy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Aja\AppData\Local\Microsoft\Windows\Temporary Internet Files\Content.IE5\EIZP7BPH\MC9003085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642918"/>
            <a:ext cx="1223962" cy="1828800"/>
          </a:xfrm>
          <a:prstGeom prst="rect">
            <a:avLst/>
          </a:prstGeom>
          <a:noFill/>
        </p:spPr>
      </p:pic>
      <p:sp>
        <p:nvSpPr>
          <p:cNvPr id="8" name="Slunce 7"/>
          <p:cNvSpPr/>
          <p:nvPr/>
        </p:nvSpPr>
        <p:spPr>
          <a:xfrm>
            <a:off x="4357686" y="342900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67330"/>
          </a:xfrm>
        </p:spPr>
        <p:txBody>
          <a:bodyPr/>
          <a:lstStyle/>
          <a:p>
            <a:r>
              <a:rPr lang="cs-CZ" b="1" i="1" dirty="0" smtClean="0">
                <a:cs typeface="Times New Roman" pitchFamily="18" charset="0"/>
              </a:rPr>
              <a:t>Vylušti jméno známého mořeplavce!</a:t>
            </a:r>
            <a:endParaRPr lang="cs-CZ" b="1" i="1" dirty="0"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Křížovka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428736"/>
            <a:ext cx="8339181" cy="521497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7" name="Picture 3" descr="C:\Users\Aja\AppData\Local\Microsoft\Windows\Temporary Internet Files\Content.IE5\24U6KV5S\MC9003085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500042"/>
            <a:ext cx="1223962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92935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 se jmenoval „Otec  vlasti“ -  ……….?</a:t>
            </a:r>
          </a:p>
          <a:p>
            <a:pPr marL="514350" indent="-514350">
              <a:buAutoNum type="arabicPeriod"/>
            </a:pPr>
            <a:r>
              <a:rPr lang="cs-CZ" dirty="0" smtClean="0"/>
              <a:t>Jedno z městských práv?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jmenoval jeden z panovnických rodů u nás?</a:t>
            </a:r>
          </a:p>
          <a:p>
            <a:pPr marL="514350" indent="-514350">
              <a:buAutoNum type="arabicPeriod"/>
            </a:pPr>
            <a:r>
              <a:rPr lang="cs-CZ" dirty="0" smtClean="0"/>
              <a:t>Stavby románské kultury byly rotundy, baziliky, hrady a ………!</a:t>
            </a:r>
          </a:p>
          <a:p>
            <a:pPr marL="514350" indent="-514350">
              <a:buAutoNum type="arabicPeriod"/>
            </a:pPr>
            <a:r>
              <a:rPr lang="cs-CZ" dirty="0" smtClean="0"/>
              <a:t>Ve Francii vznikl v pol. 12. stol. nový umělecký směr ……….!</a:t>
            </a:r>
          </a:p>
          <a:p>
            <a:pPr marL="514350" indent="-514350">
              <a:buAutoNum type="arabicPeriod"/>
            </a:pPr>
            <a:r>
              <a:rPr lang="cs-CZ" dirty="0" smtClean="0"/>
              <a:t>Deskové obrazy maloval mistr …..!</a:t>
            </a:r>
          </a:p>
          <a:p>
            <a:pPr marL="514350" indent="-514350">
              <a:buAutoNum type="arabicPeriod"/>
            </a:pPr>
            <a:r>
              <a:rPr lang="cs-CZ" dirty="0" smtClean="0"/>
              <a:t>Z jaké říše pocházel kupec Sámo?</a:t>
            </a:r>
          </a:p>
          <a:p>
            <a:pPr marL="514350" indent="-514350">
              <a:buAutoNum type="arabicPeriod"/>
            </a:pPr>
            <a:r>
              <a:rPr lang="cs-CZ" dirty="0" smtClean="0"/>
              <a:t>Jméno matky Karla IV. …..!</a:t>
            </a:r>
          </a:p>
          <a:p>
            <a:pPr marL="514350" indent="-514350">
              <a:buAutoNum type="arabicPeriod"/>
            </a:pPr>
            <a:r>
              <a:rPr lang="cs-CZ" dirty="0" smtClean="0"/>
              <a:t>V gotice byla  okna zakončena ……….obloukem!</a:t>
            </a:r>
          </a:p>
          <a:p>
            <a:pPr marL="514350" indent="-514350">
              <a:buAutoNum type="arabicPeriod"/>
            </a:pPr>
            <a:r>
              <a:rPr lang="cs-CZ" dirty="0" smtClean="0"/>
              <a:t>Kdo byl „král Dítě“ ?</a:t>
            </a:r>
          </a:p>
          <a:p>
            <a:pPr marL="514350" indent="-514350">
              <a:buAutoNum type="arabicPeriod"/>
            </a:pPr>
            <a:r>
              <a:rPr lang="cs-CZ" dirty="0" smtClean="0"/>
              <a:t>Listina Zlatá ….  sicilská!</a:t>
            </a:r>
          </a:p>
          <a:p>
            <a:pPr marL="514350" indent="-514350">
              <a:buAutoNum type="arabicPeriod"/>
            </a:pPr>
            <a:r>
              <a:rPr lang="cs-CZ" dirty="0" smtClean="0"/>
              <a:t>Název nejstarší říše na našem území!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panovnický rod přichází po Jagelloncích?</a:t>
            </a:r>
          </a:p>
          <a:p>
            <a:pPr marL="514350" indent="-514350">
              <a:buAutoNum type="arabicPeriod"/>
            </a:pPr>
            <a:r>
              <a:rPr lang="cs-CZ" dirty="0" smtClean="0"/>
              <a:t>Vysoká škola založena  r. 1348 se nazývá Karlova ……!</a:t>
            </a:r>
          </a:p>
          <a:p>
            <a:pPr marL="514350" indent="-514350">
              <a:buAutoNum type="arabicPeriod"/>
            </a:pPr>
            <a:r>
              <a:rPr lang="cs-CZ" dirty="0" smtClean="0"/>
              <a:t>V Betlémské kapli kázal mistr Jan ….!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571504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</a:t>
            </a:r>
            <a:endParaRPr lang="cs-CZ" sz="48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ja\AppData\Local\Microsoft\Windows\Temporary Internet Files\Content.IE5\24U6KV5S\MC9003085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96138" y="3067050"/>
            <a:ext cx="1223962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142984"/>
            <a:ext cx="8286808" cy="537509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4" name="Picture 2" descr="C:\Users\Aja\AppData\Local\Microsoft\Windows\Temporary Internet Files\Content.IE5\24U6KV5S\MC9003085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575" y="633413"/>
            <a:ext cx="1223963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Kryštof Kolumbus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Narození	mezi 22. srpnem a 31. říjnem 1451  v italském  Janově</a:t>
            </a:r>
          </a:p>
          <a:p>
            <a:r>
              <a:rPr lang="cs-CZ" b="1" dirty="0" smtClean="0"/>
              <a:t>Úmrtí	20. května 1506 (ve věku 54 let)</a:t>
            </a:r>
          </a:p>
          <a:p>
            <a:r>
              <a:rPr lang="cs-CZ" b="1" dirty="0" smtClean="0"/>
              <a:t>Národnost	janovská</a:t>
            </a:r>
          </a:p>
          <a:p>
            <a:r>
              <a:rPr lang="cs-CZ" b="1" dirty="0" smtClean="0"/>
              <a:t>Jiná jména	italsky: Cristoforo Colombo</a:t>
            </a:r>
          </a:p>
          <a:p>
            <a:r>
              <a:rPr lang="cs-CZ" b="1" dirty="0" smtClean="0"/>
              <a:t> španělsky: Cristóbal Colón</a:t>
            </a:r>
          </a:p>
          <a:p>
            <a:r>
              <a:rPr lang="cs-CZ" b="1" dirty="0" smtClean="0"/>
              <a:t> latinsky: Christophorus Columbus</a:t>
            </a:r>
          </a:p>
          <a:p>
            <a:r>
              <a:rPr lang="cs-CZ" b="1" dirty="0" smtClean="0"/>
              <a:t>Povolání	mořeplavec</a:t>
            </a:r>
          </a:p>
          <a:p>
            <a:r>
              <a:rPr lang="cs-CZ" b="1" dirty="0" smtClean="0"/>
              <a:t>Titul	admirál oceánského moře; místokrál a guvernér Západní Indie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6244" y="1214422"/>
            <a:ext cx="4327702" cy="5205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Slunce 7"/>
          <p:cNvSpPr/>
          <p:nvPr/>
        </p:nvSpPr>
        <p:spPr>
          <a:xfrm>
            <a:off x="428596" y="157161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428596" y="235743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428596" y="285749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428596" y="328612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428596" y="500063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428596" y="457200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428596" y="414338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428596" y="371475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4098" name="Picture 2" descr="C:\Users\Aja\AppData\Local\Microsoft\Windows\Temporary Internet Files\Content.IE5\XFT84EKL\MC9003109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09162" y="214291"/>
            <a:ext cx="1372931" cy="15001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Kolumbovy výpravy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214422"/>
            <a:ext cx="8358246" cy="517683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50059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3. srpna 1492 vyplul Kolumbus se třemi karavelami z přístavu Palos. Největší loď Santa Maria byla dlouhá 39,1 metrů, Pinta  17,8 metrů a Nina, měřila 17,1 metrů. Flotila celkem čítala asi sto mužů. </a:t>
            </a:r>
          </a:p>
          <a:p>
            <a:pPr algn="ctr"/>
            <a:r>
              <a:rPr lang="cs-CZ" dirty="0" smtClean="0"/>
              <a:t>Zemi poprvé spatřil z lodě Pinta ve dvě hodiny odpoledne 12. října námořník jménem Rodrigo Triana, známý taký jako Rodríguez Bermejo. Kolumbus pojmenoval ostrov San Salvador . Původní obyvatelé, na které Kolumbus narazil, byli údajně mírumilovní a přátelští.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Rok 1492 – objevení Ameriky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1071538" y="371475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8194" name="Picture 2" descr="C:\Users\Aja\AppData\Local\Microsoft\Windows\Temporary Internet Files\Content.IE5\EIZP7BPH\MC9003979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85728"/>
            <a:ext cx="1327131" cy="1651745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571472" y="207167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4291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Proč se Americe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říkalo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Nový svět?</a:t>
            </a: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A kterému 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světadílu</a:t>
            </a:r>
          </a:p>
          <a:p>
            <a:pPr>
              <a:buNone/>
            </a:pPr>
            <a:r>
              <a:rPr lang="cs-CZ" b="1" i="1" dirty="0" smtClean="0">
                <a:solidFill>
                  <a:schemeClr val="bg1"/>
                </a:solidFill>
              </a:rPr>
              <a:t>se říká „Starý“?</a:t>
            </a: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Nový světadíl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47340" y="785794"/>
            <a:ext cx="5610914" cy="550070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10" name="Elipsa 9"/>
          <p:cNvSpPr/>
          <p:nvPr/>
        </p:nvSpPr>
        <p:spPr>
          <a:xfrm>
            <a:off x="285720" y="3000372"/>
            <a:ext cx="285752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Nově objevený svět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85720" y="5643578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Evropa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 z písmen názvy Kolumbových lodí: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Kolumbovy lodě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28662" y="2285992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64" y="4000504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714480" y="5429264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7286644" y="4143380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500562" y="5643578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5929322" y="3143248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0" name="Mrak 9"/>
          <p:cNvSpPr/>
          <p:nvPr/>
        </p:nvSpPr>
        <p:spPr>
          <a:xfrm>
            <a:off x="7786710" y="535782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11" name="Mrak 10"/>
          <p:cNvSpPr/>
          <p:nvPr/>
        </p:nvSpPr>
        <p:spPr>
          <a:xfrm>
            <a:off x="2285984" y="285749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12" name="Mrak 11"/>
          <p:cNvSpPr/>
          <p:nvPr/>
        </p:nvSpPr>
        <p:spPr>
          <a:xfrm>
            <a:off x="7500958" y="285749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3" name="Mrak 12"/>
          <p:cNvSpPr/>
          <p:nvPr/>
        </p:nvSpPr>
        <p:spPr>
          <a:xfrm>
            <a:off x="3071802" y="5214950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Mrak 13"/>
          <p:cNvSpPr/>
          <p:nvPr/>
        </p:nvSpPr>
        <p:spPr>
          <a:xfrm>
            <a:off x="4071934" y="3643314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5" name="Mrak 14"/>
          <p:cNvSpPr/>
          <p:nvPr/>
        </p:nvSpPr>
        <p:spPr>
          <a:xfrm>
            <a:off x="428596" y="357187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6" name="Mrak 15"/>
          <p:cNvSpPr/>
          <p:nvPr/>
        </p:nvSpPr>
        <p:spPr>
          <a:xfrm>
            <a:off x="285720" y="5429264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</a:t>
            </a:r>
          </a:p>
        </p:txBody>
      </p:sp>
      <p:sp>
        <p:nvSpPr>
          <p:cNvPr id="17" name="Mrak 16"/>
          <p:cNvSpPr/>
          <p:nvPr/>
        </p:nvSpPr>
        <p:spPr>
          <a:xfrm>
            <a:off x="5857884" y="571501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8" name="Mrak 17"/>
          <p:cNvSpPr/>
          <p:nvPr/>
        </p:nvSpPr>
        <p:spPr>
          <a:xfrm>
            <a:off x="4857752" y="2071678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9" name="Plaketa 18"/>
          <p:cNvSpPr/>
          <p:nvPr/>
        </p:nvSpPr>
        <p:spPr>
          <a:xfrm>
            <a:off x="6143636" y="2000240"/>
            <a:ext cx="914400" cy="914400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0" name="Plaketa 19"/>
          <p:cNvSpPr/>
          <p:nvPr/>
        </p:nvSpPr>
        <p:spPr>
          <a:xfrm>
            <a:off x="3571868" y="2428868"/>
            <a:ext cx="914400" cy="914400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21" name="Plaketa 20"/>
          <p:cNvSpPr/>
          <p:nvPr/>
        </p:nvSpPr>
        <p:spPr>
          <a:xfrm>
            <a:off x="1785918" y="4214818"/>
            <a:ext cx="914400" cy="914400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Plaketa 21"/>
          <p:cNvSpPr/>
          <p:nvPr/>
        </p:nvSpPr>
        <p:spPr>
          <a:xfrm>
            <a:off x="5643570" y="4500570"/>
            <a:ext cx="914400" cy="914400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Aja\AppData\Local\Microsoft\Windows\Temporary Internet Files\Content.IE5\24U6KV5S\MC90015609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357166"/>
            <a:ext cx="1635127" cy="20179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6733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                                     </a:t>
            </a:r>
            <a:r>
              <a:rPr lang="cs-CZ" sz="32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KARAVELY</a:t>
            </a:r>
            <a:endParaRPr lang="cs-CZ" sz="32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Řešení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4643438" y="3000372"/>
            <a:ext cx="928694" cy="857256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1000100" y="2143116"/>
            <a:ext cx="928694" cy="857256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7" name="Mrak 6"/>
          <p:cNvSpPr/>
          <p:nvPr/>
        </p:nvSpPr>
        <p:spPr>
          <a:xfrm>
            <a:off x="2143108" y="2143116"/>
            <a:ext cx="928694" cy="785818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3428992" y="3071810"/>
            <a:ext cx="1000132" cy="857256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</a:p>
        </p:txBody>
      </p:sp>
      <p:sp>
        <p:nvSpPr>
          <p:cNvPr id="9" name="Mrak 8"/>
          <p:cNvSpPr/>
          <p:nvPr/>
        </p:nvSpPr>
        <p:spPr>
          <a:xfrm>
            <a:off x="4500562" y="2143116"/>
            <a:ext cx="928694" cy="785818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10" name="Mrak 9"/>
          <p:cNvSpPr/>
          <p:nvPr/>
        </p:nvSpPr>
        <p:spPr>
          <a:xfrm>
            <a:off x="3286116" y="2143116"/>
            <a:ext cx="928694" cy="785818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Mrak 10"/>
          <p:cNvSpPr/>
          <p:nvPr/>
        </p:nvSpPr>
        <p:spPr>
          <a:xfrm>
            <a:off x="5643570" y="2143116"/>
            <a:ext cx="857256" cy="785818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Mrak 12"/>
          <p:cNvSpPr/>
          <p:nvPr/>
        </p:nvSpPr>
        <p:spPr>
          <a:xfrm>
            <a:off x="7858148" y="3000372"/>
            <a:ext cx="928694" cy="857256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Mrak 13"/>
          <p:cNvSpPr/>
          <p:nvPr/>
        </p:nvSpPr>
        <p:spPr>
          <a:xfrm>
            <a:off x="5786446" y="3000372"/>
            <a:ext cx="928694" cy="857256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15" name="Mrak 14"/>
          <p:cNvSpPr/>
          <p:nvPr/>
        </p:nvSpPr>
        <p:spPr>
          <a:xfrm>
            <a:off x="6858016" y="3000372"/>
            <a:ext cx="928694" cy="928694"/>
          </a:xfrm>
          <a:prstGeom prst="cloud">
            <a:avLst/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Plaketa 15"/>
          <p:cNvSpPr/>
          <p:nvPr/>
        </p:nvSpPr>
        <p:spPr>
          <a:xfrm>
            <a:off x="2428860" y="4143380"/>
            <a:ext cx="857256" cy="857256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Plaketa 16"/>
          <p:cNvSpPr/>
          <p:nvPr/>
        </p:nvSpPr>
        <p:spPr>
          <a:xfrm>
            <a:off x="3500430" y="4143380"/>
            <a:ext cx="857256" cy="857256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8" name="Plaketa 17"/>
          <p:cNvSpPr/>
          <p:nvPr/>
        </p:nvSpPr>
        <p:spPr>
          <a:xfrm>
            <a:off x="5643570" y="4143380"/>
            <a:ext cx="857256" cy="857256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9" name="Plaketa 18"/>
          <p:cNvSpPr/>
          <p:nvPr/>
        </p:nvSpPr>
        <p:spPr>
          <a:xfrm>
            <a:off x="4572000" y="4143380"/>
            <a:ext cx="857256" cy="857256"/>
          </a:xfrm>
          <a:prstGeom prst="plaque">
            <a:avLst/>
          </a:prstGeom>
          <a:solidFill>
            <a:schemeClr val="tx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500826" y="5214950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1" name="Elipsa 20"/>
          <p:cNvSpPr/>
          <p:nvPr/>
        </p:nvSpPr>
        <p:spPr>
          <a:xfrm>
            <a:off x="5286380" y="5214950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</a:t>
            </a:r>
          </a:p>
        </p:txBody>
      </p:sp>
      <p:sp>
        <p:nvSpPr>
          <p:cNvPr id="22" name="Elipsa 21"/>
          <p:cNvSpPr/>
          <p:nvPr/>
        </p:nvSpPr>
        <p:spPr>
          <a:xfrm>
            <a:off x="4071934" y="5214950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23" name="Elipsa 22"/>
          <p:cNvSpPr/>
          <p:nvPr/>
        </p:nvSpPr>
        <p:spPr>
          <a:xfrm>
            <a:off x="2857488" y="5214950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24" name="Elipsa 23"/>
          <p:cNvSpPr/>
          <p:nvPr/>
        </p:nvSpPr>
        <p:spPr>
          <a:xfrm>
            <a:off x="1714480" y="5143512"/>
            <a:ext cx="914400" cy="914400"/>
          </a:xfrm>
          <a:prstGeom prst="ellipse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EIZP7BPH\MC90030856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4063" y="3206750"/>
            <a:ext cx="1223962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Kolumbovy lodě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97683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Karavela byla obchodní nebo válečná plachetnice, která se začala používat od poloviny 13. století, ale od 15. století byla užívána Portugalskem a Španělskem při jejich výzkumných plavbách podél Afriky a do Ameriky. Karavela byla oblíbená hlavně pro vysokou rychlost plavby a schopnost křižovat proti větru. Karavela měla obvykle 2 až 3 stěžně. Nejznámější je patrně Niňa z výpravy Kryštofa Kolumba.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85860"/>
            <a:ext cx="4248163" cy="5069023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Slunce 6"/>
          <p:cNvSpPr/>
          <p:nvPr/>
        </p:nvSpPr>
        <p:spPr>
          <a:xfrm>
            <a:off x="357158" y="157161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357158" y="392906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357158" y="550070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6146" name="Picture 2" descr="C:\Users\Aja\AppData\Local\Microsoft\Windows\Temporary Internet Files\Content.IE5\XFT84EKL\MC9003185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8588" y="381000"/>
            <a:ext cx="1812925" cy="1854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6436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Námořní astroláb má má tvar </a:t>
            </a:r>
          </a:p>
          <a:p>
            <a:pPr>
              <a:buNone/>
            </a:pPr>
            <a:r>
              <a:rPr lang="cs-CZ" dirty="0" smtClean="0"/>
              <a:t>kruhové desky dělené na stupně </a:t>
            </a:r>
          </a:p>
          <a:p>
            <a:pPr>
              <a:buNone/>
            </a:pPr>
            <a:r>
              <a:rPr lang="cs-CZ" dirty="0" smtClean="0"/>
              <a:t>s otočným ramenem a průzory. </a:t>
            </a:r>
          </a:p>
          <a:p>
            <a:r>
              <a:rPr lang="cs-CZ" dirty="0" smtClean="0"/>
              <a:t>Používal se k měření výšky hvězd.</a:t>
            </a:r>
          </a:p>
          <a:p>
            <a:r>
              <a:rPr lang="cs-CZ" dirty="0" smtClean="0"/>
              <a:t> Později byl nahrazen sextantem,</a:t>
            </a:r>
          </a:p>
          <a:p>
            <a:pPr>
              <a:buNone/>
            </a:pPr>
            <a:r>
              <a:rPr lang="cs-CZ" dirty="0" smtClean="0"/>
              <a:t>je to historický astronomický přístroj, </a:t>
            </a:r>
          </a:p>
          <a:p>
            <a:pPr>
              <a:buNone/>
            </a:pPr>
            <a:r>
              <a:rPr lang="cs-CZ" dirty="0" smtClean="0"/>
              <a:t>který dříve astronomové, astrologové, </a:t>
            </a:r>
          </a:p>
          <a:p>
            <a:pPr>
              <a:buNone/>
            </a:pPr>
            <a:r>
              <a:rPr lang="cs-CZ" dirty="0" smtClean="0"/>
              <a:t>navigátoři a další používali na určování</a:t>
            </a:r>
          </a:p>
          <a:p>
            <a:pPr>
              <a:buNone/>
            </a:pPr>
            <a:r>
              <a:rPr lang="cs-CZ" dirty="0" smtClean="0"/>
              <a:t>a předpovídání poloh hvězd a Slunce, určování </a:t>
            </a:r>
          </a:p>
          <a:p>
            <a:pPr>
              <a:buNone/>
            </a:pPr>
            <a:r>
              <a:rPr lang="cs-CZ" dirty="0" smtClean="0"/>
              <a:t>místního času podle místní zeměpisné délky </a:t>
            </a:r>
          </a:p>
          <a:p>
            <a:pPr>
              <a:buNone/>
            </a:pPr>
            <a:r>
              <a:rPr lang="cs-CZ" dirty="0" smtClean="0"/>
              <a:t>a naopak, k zeměměřickým účelům a pro triangulaci.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Astroláb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500042"/>
            <a:ext cx="2720002" cy="432852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5" name="Picture 3" descr="C:\Users\Aja\AppData\Local\Microsoft\Windows\Temporary Internet Files\Content.IE5\WRP8OLAL\MC9002900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46" y="357166"/>
            <a:ext cx="982662" cy="8048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24454"/>
          </a:xfrm>
        </p:spPr>
        <p:txBody>
          <a:bodyPr/>
          <a:lstStyle/>
          <a:p>
            <a:r>
              <a:rPr lang="cs-CZ" dirty="0" smtClean="0"/>
              <a:t>Evropané se setkali v Americe s vyspělými kulturami Indiánů. Ve Střední Americe Aztékové a Mayové a Inkové v Americe Jižní.</a:t>
            </a:r>
          </a:p>
          <a:p>
            <a:r>
              <a:rPr lang="cs-CZ" dirty="0" smtClean="0"/>
              <a:t>Stavěli pozoruhodné kamenné stupňovité chrámy.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Indiáni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786058"/>
            <a:ext cx="3619499" cy="278608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786058"/>
            <a:ext cx="3429024" cy="278608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4786314" y="5715016"/>
            <a:ext cx="392909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Mayská civilizace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57158" y="5715016"/>
            <a:ext cx="385765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Machu Picchu město Inků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Aja\AppData\Local\Microsoft\Windows\Temporary Internet Files\Content.IE5\EIZP7BPH\MC90035591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68" y="3714752"/>
            <a:ext cx="1714512" cy="236586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jakých lodích se plavili Kolumbovi námořníci?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Které národy prosluly jako vynikající mořeplavci?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Námořní lodě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214546" y="2285992"/>
            <a:ext cx="42719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Byly to karavely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64" y="5000636"/>
            <a:ext cx="442915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Portugalci, Španělé a Italové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000240"/>
            <a:ext cx="2133591" cy="177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572008"/>
            <a:ext cx="1847845" cy="1847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 descr="C:\Users\Aja\AppData\Local\Microsoft\Windows\Temporary Internet Files\Content.IE5\B5C89PBA\MC90023303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2071678"/>
            <a:ext cx="1925637" cy="1603375"/>
          </a:xfrm>
          <a:prstGeom prst="rect">
            <a:avLst/>
          </a:prstGeom>
          <a:noFill/>
        </p:spPr>
      </p:pic>
      <p:pic>
        <p:nvPicPr>
          <p:cNvPr id="5124" name="Picture 4" descr="C:\Users\Aja\AppData\Local\Microsoft\Windows\Temporary Internet Files\Content.IE5\I8913PAD\MC90023243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29520" y="4429132"/>
            <a:ext cx="1282700" cy="18621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tabák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04898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neznámé plodiny přivezl Kolumbus z Ameriky do Evropy?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4857760"/>
            <a:ext cx="1428740" cy="1357303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5072074"/>
            <a:ext cx="1935455" cy="128588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10" y="3071810"/>
            <a:ext cx="1428760" cy="176325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429124" y="1142984"/>
            <a:ext cx="1643074" cy="164307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357290" y="1357298"/>
            <a:ext cx="1928826" cy="144475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3071810"/>
            <a:ext cx="1562101" cy="156210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43702" y="785794"/>
            <a:ext cx="1973712" cy="200026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786050" y="4929198"/>
            <a:ext cx="2000264" cy="150019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786314" y="2857496"/>
            <a:ext cx="1428760" cy="190347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286380" y="4857760"/>
            <a:ext cx="1643074" cy="150966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572264" y="3071810"/>
            <a:ext cx="2051350" cy="1514473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http://cs.wikipedia.org/wiki/Soubor:Christopher_Columbus.PNG</a:t>
            </a:r>
            <a:endParaRPr lang="cs-CZ" sz="20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http://cs.wikipedia.org/wiki/Soubor:Eertvelt,_Santa_Maria.jpg</a:t>
            </a:r>
            <a:endParaRPr lang="cs-CZ" sz="20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http://cs.wikipedia.org/wiki/Soubor:FraMauroMap.jpg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http://cs.wikipedia.org/wiki/Soubor:Astrolabium.jpg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http://cs.wikipedia.org/wiki/Soubor:Columbus_Taking_Possession.jpg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http://cs.wikipedia.org/wiki/Soubor:Galleon-greek.jpg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http://cs.wikipedia.org/wiki/Soubor:El_Castillo_Chitzen_Itza.jpg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5612982"/>
              </p:ext>
            </p:extLst>
          </p:nvPr>
        </p:nvGraphicFramePr>
        <p:xfrm>
          <a:off x="107504" y="79158"/>
          <a:ext cx="4415034" cy="676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5" imgW="5759285" imgH="8831182" progId="Word.Document.12">
                  <p:embed/>
                </p:oleObj>
              </mc:Choice>
              <mc:Fallback>
                <p:oleObj name="Dokument" r:id="rId5" imgW="5759285" imgH="883118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07504" y="79158"/>
                        <a:ext cx="4415034" cy="6768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9558128"/>
              </p:ext>
            </p:extLst>
          </p:nvPr>
        </p:nvGraphicFramePr>
        <p:xfrm>
          <a:off x="4572000" y="65088"/>
          <a:ext cx="4376738" cy="44910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8" imgW="4188636" imgH="4312828" progId="Word.Document.12">
                  <p:embed/>
                </p:oleObj>
              </mc:Choice>
              <mc:Fallback>
                <p:oleObj name="Dokument" r:id="rId8" imgW="4188636" imgH="43128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572000" y="65088"/>
                        <a:ext cx="4376738" cy="4491037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88330500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363</TotalTime>
  <Words>751</Words>
  <Application>Microsoft Office PowerPoint</Application>
  <PresentationFormat>Předvádění na obrazovce (4:3)</PresentationFormat>
  <Paragraphs>173</Paragraphs>
  <Slides>19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Papír</vt:lpstr>
      <vt:lpstr>Dokument</vt:lpstr>
      <vt:lpstr>Prezentace aplikace PowerPoint</vt:lpstr>
      <vt:lpstr>ANOTACE:</vt:lpstr>
      <vt:lpstr>Zámořské plavby a objevy</vt:lpstr>
      <vt:lpstr>Křížovka</vt:lpstr>
      <vt:lpstr>? </vt:lpstr>
      <vt:lpstr>Řešení</vt:lpstr>
      <vt:lpstr> Kryštof Kolumbus</vt:lpstr>
      <vt:lpstr>Kolumbovy výpravy</vt:lpstr>
      <vt:lpstr>Rok 1492 – objevení Ameriky</vt:lpstr>
      <vt:lpstr>Nový světadíl</vt:lpstr>
      <vt:lpstr>Kolumbovy lodě</vt:lpstr>
      <vt:lpstr> Řešení</vt:lpstr>
      <vt:lpstr>Kolumbovy lodě</vt:lpstr>
      <vt:lpstr>Astroláb</vt:lpstr>
      <vt:lpstr>Indiáni</vt:lpstr>
      <vt:lpstr>Námořní lodě</vt:lpstr>
      <vt:lpstr>Které neznámé plodiny přivezl Kolumbus z Ameriky do Evropy?</vt:lpstr>
      <vt:lpstr>Zdroje odkazů: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Zámořské plavby a objevy</dc:title>
  <dc:creator>Aja</dc:creator>
  <cp:lastModifiedBy>admin</cp:lastModifiedBy>
  <cp:revision>48</cp:revision>
  <dcterms:created xsi:type="dcterms:W3CDTF">2012-02-23T14:58:39Z</dcterms:created>
  <dcterms:modified xsi:type="dcterms:W3CDTF">2012-07-11T10:34:56Z</dcterms:modified>
</cp:coreProperties>
</file>