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63407CB-EA62-4A4A-B306-F2DC84276BDD}" type="datetimeFigureOut">
              <a:rPr lang="cs-CZ" smtClean="0"/>
              <a:pPr/>
              <a:t>19.9.2012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42B6F25-BA3B-4B66-98F9-87CC2D37A8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.wav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4.wav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5.wav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6.wav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7.wav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8.wav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Corvus_frugilegus_2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332656"/>
            <a:ext cx="6477000" cy="1368152"/>
          </a:xfrm>
        </p:spPr>
        <p:txBody>
          <a:bodyPr/>
          <a:lstStyle/>
          <a:p>
            <a:r>
              <a:rPr lang="cs-CZ" dirty="0" smtClean="0"/>
              <a:t>Ptáci - poznávání</a:t>
            </a:r>
            <a:endParaRPr lang="cs-CZ" dirty="0"/>
          </a:p>
        </p:txBody>
      </p:sp>
      <p:pic>
        <p:nvPicPr>
          <p:cNvPr id="4" name="Obrázek 3" descr="MP90022765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772816"/>
            <a:ext cx="4997152" cy="33064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VY_INOVACE_32_6_Ptáci -poznávání</a:t>
            </a:r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Vypracoval: </a:t>
            </a:r>
            <a:r>
              <a:rPr lang="cs-CZ" b="1" i="1" dirty="0" smtClean="0"/>
              <a:t>Mgr. Ondřej </a:t>
            </a:r>
            <a:r>
              <a:rPr lang="cs-CZ" b="1" i="1" dirty="0" err="1" smtClean="0"/>
              <a:t>Vraj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Určeno pro 8. ročník </a:t>
            </a:r>
            <a:r>
              <a:rPr lang="cs-CZ" i="1" dirty="0" smtClean="0"/>
              <a:t>ZŠ</a:t>
            </a:r>
            <a:r>
              <a:rPr lang="cs-CZ" dirty="0" smtClean="0"/>
              <a:t> praktické</a:t>
            </a:r>
          </a:p>
          <a:p>
            <a:pPr marL="88900" indent="20638">
              <a:buNone/>
            </a:pPr>
            <a:r>
              <a:rPr lang="cs-CZ" dirty="0" smtClean="0"/>
              <a:t>Vzdělávací oblast: Člověk a příroda</a:t>
            </a:r>
          </a:p>
          <a:p>
            <a:pPr marL="88900" indent="20638">
              <a:buNone/>
            </a:pPr>
            <a:r>
              <a:rPr lang="cs-CZ" dirty="0" smtClean="0"/>
              <a:t>Vzdělávací obor: Přírodopis</a:t>
            </a:r>
          </a:p>
          <a:p>
            <a:pPr marL="88900" indent="20638">
              <a:buNone/>
            </a:pPr>
            <a:r>
              <a:rPr lang="cs-CZ" dirty="0" smtClean="0"/>
              <a:t>Tematický okruh: Přírodopis pro 8. </a:t>
            </a:r>
            <a:r>
              <a:rPr lang="cs-CZ" smtClean="0"/>
              <a:t>ročník ZŠ praktické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Vytvořeno dne: 3. 1. 2012</a:t>
            </a:r>
          </a:p>
          <a:p>
            <a:pPr marL="88900" indent="20638">
              <a:buNone/>
            </a:pPr>
            <a:r>
              <a:rPr lang="cs-CZ" dirty="0" err="1" smtClean="0"/>
              <a:t>Odpilotováno</a:t>
            </a:r>
            <a:r>
              <a:rPr lang="cs-CZ" dirty="0" smtClean="0"/>
              <a:t> ve výuce dne: 3. 1. 3012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Anotace: Prezentace </a:t>
            </a:r>
            <a:r>
              <a:rPr lang="cs-CZ" dirty="0" err="1" smtClean="0"/>
              <a:t>Powerpoint</a:t>
            </a:r>
            <a:r>
              <a:rPr lang="cs-CZ" dirty="0" smtClean="0"/>
              <a:t> určená žákům 8. ročníku ZŠ praktické k poznávání nejznámějších ptáků pomocí hlasu, popisu a obrázku.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12160" y="1556792"/>
            <a:ext cx="2200275" cy="685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88640"/>
            <a:ext cx="47259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Poznej ptáka: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2736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hlasu?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564904"/>
            <a:ext cx="3126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obrázku?</a:t>
            </a:r>
            <a:endParaRPr lang="cs-CZ" dirty="0"/>
          </a:p>
        </p:txBody>
      </p:sp>
      <p:pic>
        <p:nvPicPr>
          <p:cNvPr id="8" name="Obrázek 7" descr="kuka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1124744"/>
            <a:ext cx="4104456" cy="284575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71600" y="4365104"/>
            <a:ext cx="2965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popisu?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365104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pták odlétá na zimu do teplých krajů. Je známý především tím, že si sám nebuduje hnízda, ale klade vejce do hnízd jiných ptáků.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5805264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víš, co to je?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5661248"/>
            <a:ext cx="34579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Správná odpověď: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Kukačka obecná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8" name="kukačka.wav">
            <a:hlinkClick r:id="" action="ppaction://media"/>
          </p:cNvPr>
          <p:cNvPicPr>
            <a:picLocks noRot="1" noChangeAspect="1"/>
          </p:cNvPicPr>
          <p:nvPr>
            <a:wavAudioFile r:embed="rId1" name="kukačka.wav"/>
          </p:nvPr>
        </p:nvPicPr>
        <p:blipFill>
          <a:blip r:embed="rId4" cstate="print"/>
          <a:stretch>
            <a:fillRect/>
          </a:stretch>
        </p:blipFill>
        <p:spPr>
          <a:xfrm>
            <a:off x="2339752" y="1484784"/>
            <a:ext cx="872480" cy="872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12644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>
                <p:cTn id="5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5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88640"/>
            <a:ext cx="47259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Poznej ptáka: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2736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hlasu?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564904"/>
            <a:ext cx="3126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obrázku?</a:t>
            </a:r>
            <a:endParaRPr lang="cs-CZ" dirty="0"/>
          </a:p>
        </p:txBody>
      </p:sp>
      <p:pic>
        <p:nvPicPr>
          <p:cNvPr id="8" name="Obrázek 7" descr="kuka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249" y="1124744"/>
            <a:ext cx="2375894" cy="284575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71600" y="4365104"/>
            <a:ext cx="2965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popisu?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365104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</a:t>
            </a:r>
            <a:r>
              <a:rPr lang="cs-CZ" dirty="0"/>
              <a:t>označován jako „doktor lesa“. Pod kůrou stromů dokáže najít škodlivý hmyz.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5805264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víš, co to je?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5661248"/>
            <a:ext cx="34579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Správná odpověď: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Datel černý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5" name="datel.wav">
            <a:hlinkClick r:id="" action="ppaction://media"/>
          </p:cNvPr>
          <p:cNvPicPr>
            <a:picLocks noRot="1" noChangeAspect="1"/>
          </p:cNvPicPr>
          <p:nvPr>
            <a:wavAudioFile r:embed="rId1" name="datel.wav"/>
          </p:nvPr>
        </p:nvPicPr>
        <p:blipFill>
          <a:blip r:embed="rId4" cstate="print"/>
          <a:stretch>
            <a:fillRect/>
          </a:stretch>
        </p:blipFill>
        <p:spPr>
          <a:xfrm>
            <a:off x="2339752" y="1628800"/>
            <a:ext cx="800472" cy="8004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478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5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5" grpId="0"/>
      <p:bldP spid="7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88640"/>
            <a:ext cx="47259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Poznej ptáka: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2736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hlasu?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564904"/>
            <a:ext cx="3126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obrázku?</a:t>
            </a:r>
            <a:endParaRPr lang="cs-CZ" dirty="0"/>
          </a:p>
        </p:txBody>
      </p:sp>
      <p:pic>
        <p:nvPicPr>
          <p:cNvPr id="8" name="Obrázek 7" descr="kuka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248" y="1368837"/>
            <a:ext cx="2880135" cy="285792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71600" y="4365104"/>
            <a:ext cx="2965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popisu?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365104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pták často hnízdí na vysokých komínech. Žije poblíž vody a živí se žábami.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5805264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víš, co to je?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5661248"/>
            <a:ext cx="34579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Správná odpověď: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Čáp bílý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5" name="čáp.wav">
            <a:hlinkClick r:id="" action="ppaction://media"/>
          </p:cNvPr>
          <p:cNvPicPr>
            <a:picLocks noRot="1" noChangeAspect="1"/>
          </p:cNvPicPr>
          <p:nvPr>
            <a:wavAudioFile r:embed="rId1" name="čáp.wav"/>
          </p:nvPr>
        </p:nvPicPr>
        <p:blipFill>
          <a:blip r:embed="rId4" cstate="print"/>
          <a:stretch>
            <a:fillRect/>
          </a:stretch>
        </p:blipFill>
        <p:spPr>
          <a:xfrm>
            <a:off x="2339752" y="1556792"/>
            <a:ext cx="1016496" cy="10164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783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5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5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88640"/>
            <a:ext cx="47259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Poznej ptáka: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2736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hlasu?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564904"/>
            <a:ext cx="3126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obrázku?</a:t>
            </a:r>
            <a:endParaRPr lang="cs-CZ" dirty="0"/>
          </a:p>
        </p:txBody>
      </p:sp>
      <p:pic>
        <p:nvPicPr>
          <p:cNvPr id="8" name="Obrázek 7" descr="kuka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248" y="1268761"/>
            <a:ext cx="3640122" cy="252988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71600" y="4365104"/>
            <a:ext cx="2965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popisu?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365104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stěhovavý pták k nám přilétá na zimu. Vyskytuje se ve velkých hejnech.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5805264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víš, co to je?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5661248"/>
            <a:ext cx="34579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Správná odpověď: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Havran polní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6" name="havran.wav">
            <a:hlinkClick r:id="" action="ppaction://media"/>
          </p:cNvPr>
          <p:cNvPicPr>
            <a:picLocks noRot="1" noChangeAspect="1"/>
          </p:cNvPicPr>
          <p:nvPr>
            <a:wavAudioFile r:embed="rId1" name="havran.wav"/>
          </p:nvPr>
        </p:nvPicPr>
        <p:blipFill>
          <a:blip r:embed="rId4" cstate="print"/>
          <a:stretch>
            <a:fillRect/>
          </a:stretch>
        </p:blipFill>
        <p:spPr>
          <a:xfrm>
            <a:off x="2555776" y="1556792"/>
            <a:ext cx="872480" cy="872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126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5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5" grpId="0"/>
      <p:bldP spid="7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88640"/>
            <a:ext cx="47259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Poznej ptáka: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2736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hlasu?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564904"/>
            <a:ext cx="3126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obrázku?</a:t>
            </a:r>
            <a:endParaRPr lang="cs-CZ" dirty="0"/>
          </a:p>
        </p:txBody>
      </p:sp>
      <p:pic>
        <p:nvPicPr>
          <p:cNvPr id="8" name="Obrázek 7" descr="kuka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248" y="1321087"/>
            <a:ext cx="3640122" cy="242523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71600" y="4365104"/>
            <a:ext cx="2965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popisu?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365104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Tito ptáci se živí drobnými živočichy, například hraboši nebo žábami. Létají především v noci, a proto mají velmi dobrý zrak.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5805264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víš, co to je?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5661248"/>
            <a:ext cx="376898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Správná odpověď: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Sova (puštík obecný)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5" name="puštík.wav">
            <a:hlinkClick r:id="" action="ppaction://media"/>
          </p:cNvPr>
          <p:cNvPicPr>
            <a:picLocks noRot="1" noChangeAspect="1"/>
          </p:cNvPicPr>
          <p:nvPr>
            <a:wavAudioFile r:embed="rId1" name="puštík.wav"/>
          </p:nvPr>
        </p:nvPicPr>
        <p:blipFill>
          <a:blip r:embed="rId4" cstate="print"/>
          <a:stretch>
            <a:fillRect/>
          </a:stretch>
        </p:blipFill>
        <p:spPr>
          <a:xfrm>
            <a:off x="2627784" y="1628800"/>
            <a:ext cx="872480" cy="872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18787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5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5" grpId="0"/>
      <p:bldP spid="7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88640"/>
            <a:ext cx="47259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Poznej ptáka: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2736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hlasu?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564904"/>
            <a:ext cx="3126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obrázku?</a:t>
            </a:r>
            <a:endParaRPr lang="cs-CZ" dirty="0"/>
          </a:p>
        </p:txBody>
      </p:sp>
      <p:pic>
        <p:nvPicPr>
          <p:cNvPr id="8" name="Obrázek 7" descr="kuka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97084" y="1321087"/>
            <a:ext cx="2542450" cy="242523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71600" y="4365104"/>
            <a:ext cx="2965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popisu?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365104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pták umí velmi dobře plavat i létat. Najdeme jej v blízkosti vod. Na nohou má plovací blány.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5805264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víš, co to je?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5661248"/>
            <a:ext cx="34579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Správná odpověď: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Kachna divoká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4" name="kachna.wav">
            <a:hlinkClick r:id="" action="ppaction://media"/>
          </p:cNvPr>
          <p:cNvPicPr>
            <a:picLocks noRot="1" noChangeAspect="1"/>
          </p:cNvPicPr>
          <p:nvPr>
            <a:wavAudioFile r:embed="rId1" name="kachna.wav"/>
          </p:nvPr>
        </p:nvPicPr>
        <p:blipFill>
          <a:blip r:embed="rId4" cstate="print"/>
          <a:stretch>
            <a:fillRect/>
          </a:stretch>
        </p:blipFill>
        <p:spPr>
          <a:xfrm>
            <a:off x="2555776" y="1556792"/>
            <a:ext cx="944488" cy="9444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492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5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5" grpId="0"/>
      <p:bldP spid="7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88640"/>
            <a:ext cx="47259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Poznej ptáka: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2736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hlasu?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564904"/>
            <a:ext cx="3126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obrázku?</a:t>
            </a:r>
            <a:endParaRPr lang="cs-CZ" dirty="0"/>
          </a:p>
        </p:txBody>
      </p:sp>
      <p:pic>
        <p:nvPicPr>
          <p:cNvPr id="8" name="Obrázek 7" descr="kuka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58475" y="1321087"/>
            <a:ext cx="2419668" cy="242523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71600" y="4365104"/>
            <a:ext cx="2965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popisu?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365104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pták žije v blízkosti lidských obydlí, je významný svým krásným zpěvem. Živí se bezobratlými živočichy.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5805264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víš, co to je?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5661248"/>
            <a:ext cx="34579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Správná odpověď: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Kos černý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5" name="kos.wav">
            <a:hlinkClick r:id="" action="ppaction://media"/>
          </p:cNvPr>
          <p:cNvPicPr>
            <a:picLocks noRot="1" noChangeAspect="1"/>
          </p:cNvPicPr>
          <p:nvPr>
            <a:wavAudioFile r:embed="rId1" name="kos.wav"/>
          </p:nvPr>
        </p:nvPicPr>
        <p:blipFill>
          <a:blip r:embed="rId4" cstate="print"/>
          <a:stretch>
            <a:fillRect/>
          </a:stretch>
        </p:blipFill>
        <p:spPr>
          <a:xfrm>
            <a:off x="2123728" y="1556792"/>
            <a:ext cx="800472" cy="8004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1732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5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5" grpId="0"/>
      <p:bldP spid="7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88640"/>
            <a:ext cx="47259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Poznej ptáka: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2736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hlasu?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564904"/>
            <a:ext cx="3126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obrázku?</a:t>
            </a:r>
            <a:endParaRPr lang="cs-CZ" dirty="0"/>
          </a:p>
        </p:txBody>
      </p:sp>
      <p:pic>
        <p:nvPicPr>
          <p:cNvPr id="8" name="Obrázek 7" descr="kuka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1628800"/>
            <a:ext cx="3119684" cy="216818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71600" y="4365104"/>
            <a:ext cx="2965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ho podle popisu?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365104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drobný pták je rozšířený všude po světě. Na zimu neodlétá do teplých krajů, živí se </a:t>
            </a:r>
            <a:r>
              <a:rPr lang="cs-CZ" smtClean="0"/>
              <a:t>především semeny.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5805264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víš, co to je?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5661248"/>
            <a:ext cx="34579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Správná odpověď: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Vrabec domácí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4" name="vrabec.wav">
            <a:hlinkClick r:id="" action="ppaction://media"/>
          </p:cNvPr>
          <p:cNvPicPr>
            <a:picLocks noRot="1" noChangeAspect="1"/>
          </p:cNvPicPr>
          <p:nvPr>
            <a:wavAudioFile r:embed="rId1" name="vrabec.wav"/>
          </p:nvPr>
        </p:nvPicPr>
        <p:blipFill>
          <a:blip r:embed="rId4" cstate="print"/>
          <a:stretch>
            <a:fillRect/>
          </a:stretch>
        </p:blipFill>
        <p:spPr>
          <a:xfrm>
            <a:off x="2555776" y="1700808"/>
            <a:ext cx="728464" cy="728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843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5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5" grpId="0"/>
      <p:bldP spid="7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548680"/>
            <a:ext cx="8424936" cy="452596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Zdroje: </a:t>
            </a:r>
          </a:p>
          <a:p>
            <a:pPr>
              <a:buNone/>
            </a:pPr>
            <a:r>
              <a:rPr lang="cs-CZ" sz="1600" dirty="0" smtClean="0"/>
              <a:t>obr. 1: www.office.</a:t>
            </a:r>
            <a:r>
              <a:rPr lang="cs-CZ" sz="1600" dirty="0" err="1" smtClean="0"/>
              <a:t>microsoft.com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obr. 2:VOGELARTINFO. File:Cuculus </a:t>
            </a:r>
            <a:r>
              <a:rPr lang="cs-CZ" sz="1600" dirty="0" err="1" smtClean="0"/>
              <a:t>canorus</a:t>
            </a:r>
            <a:r>
              <a:rPr lang="cs-CZ" sz="1600" dirty="0" smtClean="0"/>
              <a:t> </a:t>
            </a:r>
            <a:r>
              <a:rPr lang="cs-CZ" sz="1600" dirty="0" err="1" smtClean="0"/>
              <a:t>vogelartinfo</a:t>
            </a:r>
            <a:r>
              <a:rPr lang="cs-CZ" sz="1600" dirty="0" smtClean="0"/>
              <a:t> </a:t>
            </a:r>
            <a:r>
              <a:rPr lang="cs-CZ" sz="1600" dirty="0" err="1" smtClean="0"/>
              <a:t>chris</a:t>
            </a:r>
            <a:r>
              <a:rPr lang="cs-CZ" sz="1600" dirty="0" smtClean="0"/>
              <a:t> </a:t>
            </a:r>
            <a:r>
              <a:rPr lang="cs-CZ" sz="1600" dirty="0" err="1" smtClean="0"/>
              <a:t>romeiks</a:t>
            </a:r>
            <a:r>
              <a:rPr lang="cs-CZ" sz="1600" dirty="0" smtClean="0"/>
              <a:t> CHR0791.jpg.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6. 2. 2011 [cit. 2011-12-11]. Dostupné z: http://commons.wikimedia.org/wiki/File:Cuculus_canorus_vogelartinfo_chris_romeiks_CHR0791.jpg </a:t>
            </a:r>
          </a:p>
          <a:p>
            <a:pPr>
              <a:buNone/>
            </a:pPr>
            <a:r>
              <a:rPr lang="cs-CZ" sz="1600" dirty="0" smtClean="0"/>
              <a:t>obr. 3:HANNERT, </a:t>
            </a:r>
            <a:r>
              <a:rPr lang="cs-CZ" sz="1600" dirty="0" err="1" smtClean="0"/>
              <a:t>Steffen</a:t>
            </a:r>
            <a:r>
              <a:rPr lang="cs-CZ" sz="1600" dirty="0" smtClean="0"/>
              <a:t>. File:Schwarzspecht.jpg.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7. 2. 2006 [cit. 2011-12-11]. Dostupné z: http://commons.wikimedia.org/wiki/File:Schwarzspecht.jpg </a:t>
            </a:r>
          </a:p>
          <a:p>
            <a:pPr>
              <a:buNone/>
            </a:pPr>
            <a:r>
              <a:rPr lang="cs-CZ" sz="1600" dirty="0" smtClean="0"/>
              <a:t>obr. 4:FECI1024. File:White </a:t>
            </a:r>
            <a:r>
              <a:rPr lang="cs-CZ" sz="1600" dirty="0" err="1" smtClean="0"/>
              <a:t>stork.jpg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5. 10. 2010 [cit. 2011-12-11]. Dostupné z: http://commons.wikimedia.org/wiki/File:White_stork.jpg?uselang=cs </a:t>
            </a:r>
          </a:p>
          <a:p>
            <a:pPr>
              <a:buNone/>
            </a:pPr>
            <a:r>
              <a:rPr lang="cs-CZ" sz="1600" dirty="0" smtClean="0"/>
              <a:t>obr.5:KOMOROWSKI, </a:t>
            </a:r>
            <a:r>
              <a:rPr lang="cs-CZ" sz="1600" dirty="0" err="1" smtClean="0"/>
              <a:t>Rafał</a:t>
            </a:r>
            <a:r>
              <a:rPr lang="cs-CZ" sz="1600" dirty="0" smtClean="0"/>
              <a:t>. File:Corvus </a:t>
            </a:r>
            <a:r>
              <a:rPr lang="cs-CZ" sz="1600" dirty="0" err="1" smtClean="0"/>
              <a:t>frugilegus</a:t>
            </a:r>
            <a:r>
              <a:rPr lang="cs-CZ" sz="1600" dirty="0" smtClean="0"/>
              <a:t> 2.jpg.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9. 12. 2007 [cit. 2012-01-03]. Dostupné z: </a:t>
            </a:r>
            <a:r>
              <a:rPr lang="cs-CZ" sz="1600" dirty="0" smtClean="0">
                <a:hlinkClick r:id="rId2"/>
              </a:rPr>
              <a:t>http://commons.wikimedia.org/wiki/File:Corvus_frugilegus_2.jpg?uselang=cs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obr. 6:KUMISZCZA, Adam. File:Strix </a:t>
            </a:r>
            <a:r>
              <a:rPr lang="cs-CZ" sz="1600" dirty="0" err="1" smtClean="0"/>
              <a:t>aluco.jpg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1. 6. 2005 [cit. 2012-01-03]. Dostupné z: http://commons.wikimedia.org/wiki/File:Strix_aluco.jpg </a:t>
            </a:r>
          </a:p>
          <a:p>
            <a:pPr>
              <a:buNone/>
            </a:pPr>
            <a:r>
              <a:rPr lang="cs-CZ" sz="1600" dirty="0" smtClean="0"/>
              <a:t>obr. 7: LUPIN. File:Kaczka </a:t>
            </a:r>
            <a:r>
              <a:rPr lang="cs-CZ" sz="1600" dirty="0" err="1" smtClean="0"/>
              <a:t>krzyzowka</a:t>
            </a:r>
            <a:r>
              <a:rPr lang="cs-CZ" sz="1600" dirty="0" smtClean="0"/>
              <a:t> </a:t>
            </a:r>
            <a:r>
              <a:rPr lang="cs-CZ" sz="1600" dirty="0" err="1" smtClean="0"/>
              <a:t>samica.jpg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13. 3. 2004 [cit. 2012-01-03]. Dostupné z: http://commons.wikimedia.org/wiki/File:Kaczka_krzyzowka_samica.jpg </a:t>
            </a:r>
          </a:p>
          <a:p>
            <a:pPr>
              <a:buNone/>
            </a:pPr>
            <a:r>
              <a:rPr lang="cs-CZ" sz="1600" dirty="0" smtClean="0"/>
              <a:t>obr. 8: MERTENS, </a:t>
            </a:r>
            <a:r>
              <a:rPr lang="cs-CZ" sz="1600" dirty="0" err="1" smtClean="0"/>
              <a:t>Olaf</a:t>
            </a:r>
            <a:r>
              <a:rPr lang="cs-CZ" sz="1600" dirty="0" smtClean="0"/>
              <a:t>. File:Turdus </a:t>
            </a:r>
            <a:r>
              <a:rPr lang="cs-CZ" sz="1600" dirty="0" err="1" smtClean="0"/>
              <a:t>merula</a:t>
            </a:r>
            <a:r>
              <a:rPr lang="cs-CZ" sz="1600" dirty="0" smtClean="0"/>
              <a:t> 050529.jpg.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2. 10. 2005 [cit. 2012-01-03]. Dostupné z: http://commons.wikimedia.org/wiki/File:Turdus_merula_050529.jpg </a:t>
            </a:r>
          </a:p>
          <a:p>
            <a:pPr>
              <a:buNone/>
            </a:pPr>
            <a:r>
              <a:rPr lang="cs-CZ" sz="1600" dirty="0" smtClean="0"/>
              <a:t>obr. 9. </a:t>
            </a:r>
            <a:r>
              <a:rPr lang="cs-CZ" sz="1400" dirty="0" smtClean="0"/>
              <a:t>GARG, J.M. Soubor:House </a:t>
            </a:r>
            <a:r>
              <a:rPr lang="cs-CZ" sz="1400" dirty="0" err="1" smtClean="0"/>
              <a:t>Sparrow</a:t>
            </a:r>
            <a:r>
              <a:rPr lang="cs-CZ" sz="1400" dirty="0" smtClean="0"/>
              <a:t> (</a:t>
            </a:r>
            <a:r>
              <a:rPr lang="cs-CZ" sz="1400" dirty="0" err="1" smtClean="0"/>
              <a:t>Passer</a:t>
            </a:r>
            <a:r>
              <a:rPr lang="cs-CZ" sz="1400" dirty="0" smtClean="0"/>
              <a:t> </a:t>
            </a:r>
            <a:r>
              <a:rPr lang="cs-CZ" sz="1400" dirty="0" err="1" smtClean="0"/>
              <a:t>domesticus</a:t>
            </a:r>
            <a:r>
              <a:rPr lang="cs-CZ" sz="1400" dirty="0" smtClean="0"/>
              <a:t>)- </a:t>
            </a:r>
            <a:r>
              <a:rPr lang="cs-CZ" sz="1400" dirty="0" err="1" smtClean="0"/>
              <a:t>Female</a:t>
            </a:r>
            <a:r>
              <a:rPr lang="cs-CZ" sz="1400" dirty="0" smtClean="0"/>
              <a:t> in </a:t>
            </a:r>
            <a:r>
              <a:rPr lang="cs-CZ" sz="1400" dirty="0" err="1" smtClean="0"/>
              <a:t>Kolkata</a:t>
            </a:r>
            <a:r>
              <a:rPr lang="cs-CZ" sz="1400" dirty="0" smtClean="0"/>
              <a:t> I IMG 3787.jpg.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6. 3. 2007 [cit. 2012-01-03]. Dostupné z: http://commons.wikimedia.org/wiki/File:House_Sparrow_%28Passer_domesticus%29-_Female_in_Kolkata_I_IMG_3787.jpg 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hlasy ptáků jsou staženy ze stránek: http://www.rozhlas.</a:t>
            </a:r>
            <a:r>
              <a:rPr lang="cs-CZ" sz="1600" dirty="0" err="1" smtClean="0"/>
              <a:t>cz</a:t>
            </a:r>
            <a:r>
              <a:rPr lang="cs-CZ" sz="1600" dirty="0" smtClean="0"/>
              <a:t>/hlas/</a:t>
            </a:r>
            <a:r>
              <a:rPr lang="cs-CZ" sz="1600" dirty="0" err="1" smtClean="0"/>
              <a:t>portal</a:t>
            </a:r>
            <a:r>
              <a:rPr lang="cs-CZ" sz="1600" dirty="0" smtClean="0"/>
              <a:t>/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177</TotalTime>
  <Words>702</Words>
  <Application>Microsoft Office PowerPoint</Application>
  <PresentationFormat>Předvádění na obrazovce (4:3)</PresentationFormat>
  <Paragraphs>93</Paragraphs>
  <Slides>11</Slides>
  <Notes>0</Notes>
  <HiddenSlides>0</HiddenSlides>
  <MMClips>8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Ptáci - poznávání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 - poznávání</dc:title>
  <dc:creator>Credo o.p.s.</dc:creator>
  <cp:lastModifiedBy>Credo o.p.s.</cp:lastModifiedBy>
  <cp:revision>25</cp:revision>
  <dcterms:created xsi:type="dcterms:W3CDTF">2012-04-20T04:47:30Z</dcterms:created>
  <dcterms:modified xsi:type="dcterms:W3CDTF">2012-09-19T10:25:44Z</dcterms:modified>
</cp:coreProperties>
</file>