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9" r:id="rId1"/>
  </p:sldMasterIdLst>
  <p:notesMasterIdLst>
    <p:notesMasterId r:id="rId16"/>
  </p:notesMasterIdLst>
  <p:sldIdLst>
    <p:sldId id="256" r:id="rId2"/>
    <p:sldId id="265" r:id="rId3"/>
    <p:sldId id="257" r:id="rId4"/>
    <p:sldId id="259" r:id="rId5"/>
    <p:sldId id="262" r:id="rId6"/>
    <p:sldId id="261" r:id="rId7"/>
    <p:sldId id="263" r:id="rId8"/>
    <p:sldId id="270" r:id="rId9"/>
    <p:sldId id="266" r:id="rId10"/>
    <p:sldId id="260" r:id="rId11"/>
    <p:sldId id="267" r:id="rId12"/>
    <p:sldId id="268" r:id="rId13"/>
    <p:sldId id="269" r:id="rId14"/>
    <p:sldId id="258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45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E69E2FB-CACF-40BD-8B39-25879FC16C97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D0C49AA-26D9-4C9B-94DA-58593F6909A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263C2-E8EB-404D-A935-AB384DC240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CD58E8-6497-4727-9B08-1D13BD0A96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FCD904-55B8-4FD0-AC62-781C31E81A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D262F-D909-4C32-B75B-AE5FE5F233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FDF22F-5D88-4C3E-8518-C1EEDDDB70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FDFB57-108E-4BB2-B6A6-77C39974E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D50C6-52E0-4F69-91FB-1851AD9AD3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B6E0CA-77CA-4340-95FB-0B1EB0CBCB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72C2738D-AAEB-4C92-A7E2-5E396A23F9C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E571C0-FC8F-49FD-99C8-D45FEC7ED6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B49029-D6F9-46D4-834F-1C0C4B50D3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FBD2EEC3-0857-49C7-8964-8B33EBD0541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D0C2B2F-95A1-4BF1-AD24-7C6EEB5BDBB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95" r:id="rId6"/>
    <p:sldLayoutId id="2147483696" r:id="rId7"/>
    <p:sldLayoutId id="2147483697" r:id="rId8"/>
    <p:sldLayoutId id="2147483698" r:id="rId9"/>
    <p:sldLayoutId id="2147483699" r:id="rId10"/>
    <p:sldLayoutId id="2147483700" r:id="rId11"/>
    <p:sldLayoutId id="2147483701" r:id="rId12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42844" y="3857628"/>
            <a:ext cx="8640960" cy="1470025"/>
          </a:xfrm>
        </p:spPr>
        <p:txBody>
          <a:bodyPr>
            <a:normAutofit fontScale="90000"/>
          </a:bodyPr>
          <a:lstStyle/>
          <a:p>
            <a:r>
              <a:rPr lang="cs-CZ" sz="6600" b="1" dirty="0" smtClean="0"/>
              <a:t>Abiotický faktor </a:t>
            </a:r>
            <a:br>
              <a:rPr lang="cs-CZ" sz="6600" b="1" dirty="0" smtClean="0"/>
            </a:br>
            <a:r>
              <a:rPr lang="cs-CZ" sz="11800" b="1" dirty="0" smtClean="0"/>
              <a:t>světlo</a:t>
            </a:r>
            <a:r>
              <a:rPr lang="cs-CZ" sz="11800" b="1" u="sng" dirty="0"/>
              <a:t/>
            </a:r>
            <a:br>
              <a:rPr lang="cs-CZ" sz="11800" b="1" u="sng" dirty="0"/>
            </a:br>
            <a:endParaRPr lang="cs-CZ" sz="66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Abiotické faktory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5400" dirty="0" smtClean="0"/>
              <a:t>Anotace:</a:t>
            </a:r>
          </a:p>
          <a:p>
            <a:r>
              <a:rPr lang="cs-CZ" dirty="0" smtClean="0"/>
              <a:t>Prezentace slouží k  seznámení žáků s abiotickým faktorem světlo.</a:t>
            </a:r>
          </a:p>
          <a:p>
            <a:r>
              <a:rPr lang="cs-CZ" dirty="0" smtClean="0"/>
              <a:t> Je určena pro výuku ekologie v 1. ročníku střední školy.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228600"/>
            <a:ext cx="8219256" cy="1143000"/>
          </a:xfrm>
        </p:spPr>
        <p:txBody>
          <a:bodyPr/>
          <a:lstStyle/>
          <a:p>
            <a:r>
              <a:rPr lang="cs-CZ" dirty="0" smtClean="0"/>
              <a:t>světlo</a:t>
            </a:r>
            <a:endParaRPr lang="cs-CZ" dirty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idx="1"/>
          </p:nvPr>
        </p:nvSpPr>
        <p:spPr>
          <a:xfrm>
            <a:off x="0" y="1556792"/>
            <a:ext cx="9144000" cy="1872208"/>
          </a:xfrm>
        </p:spPr>
        <p:txBody>
          <a:bodyPr/>
          <a:lstStyle/>
          <a:p>
            <a:pPr algn="ctr"/>
            <a:endParaRPr lang="cs-CZ" dirty="0"/>
          </a:p>
        </p:txBody>
      </p:sp>
      <p:pic>
        <p:nvPicPr>
          <p:cNvPr id="1026" name="Picture 2" descr="P:\dumy\slunc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43108" y="1500174"/>
            <a:ext cx="4248472" cy="424847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914400" y="357166"/>
            <a:ext cx="8229600" cy="1143000"/>
          </a:xfrm>
        </p:spPr>
        <p:txBody>
          <a:bodyPr>
            <a:normAutofit/>
          </a:bodyPr>
          <a:lstStyle/>
          <a:p>
            <a:r>
              <a:rPr lang="cs-CZ" sz="4800" dirty="0" smtClean="0"/>
              <a:t>světlo</a:t>
            </a:r>
            <a:endParaRPr lang="cs-CZ" sz="4800" dirty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>
          <a:xfrm>
            <a:off x="539750" y="1628775"/>
            <a:ext cx="8229600" cy="4525963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6" name="Picture 2" descr="P:\dumy\obr\vlny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28662" y="1643050"/>
            <a:ext cx="7040929" cy="1571636"/>
          </a:xfrm>
          <a:prstGeom prst="rect">
            <a:avLst/>
          </a:prstGeom>
          <a:noFill/>
        </p:spPr>
      </p:pic>
      <p:pic>
        <p:nvPicPr>
          <p:cNvPr id="1027" name="Picture 3" descr="P:\dumy\obr\světlo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857488" y="3286124"/>
            <a:ext cx="3000396" cy="300039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světlo</a:t>
            </a:r>
            <a:endParaRPr lang="cs-CZ" dirty="0"/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hlavní zdroj energie pro život</a:t>
            </a:r>
          </a:p>
          <a:p>
            <a:endParaRPr lang="cs-CZ" sz="3200" dirty="0" smtClean="0"/>
          </a:p>
          <a:p>
            <a:r>
              <a:rPr lang="cs-CZ" sz="3200" dirty="0" smtClean="0"/>
              <a:t>dopadá záření o vlnové délce 290-5000 </a:t>
            </a:r>
            <a:r>
              <a:rPr lang="cs-CZ" sz="3200" dirty="0" err="1" smtClean="0"/>
              <a:t>nm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1071538" y="214290"/>
            <a:ext cx="8229600" cy="1143000"/>
          </a:xfrm>
        </p:spPr>
        <p:txBody>
          <a:bodyPr>
            <a:normAutofit/>
          </a:bodyPr>
          <a:lstStyle/>
          <a:p>
            <a:r>
              <a:rPr lang="cs-CZ" sz="5400" dirty="0" smtClean="0"/>
              <a:t>světlo</a:t>
            </a:r>
            <a:endParaRPr lang="cs-CZ" sz="5400" u="sng" dirty="0"/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323850" y="1412775"/>
            <a:ext cx="8496300" cy="5111849"/>
          </a:xfrm>
        </p:spPr>
        <p:txBody>
          <a:bodyPr>
            <a:normAutofit/>
          </a:bodyPr>
          <a:lstStyle/>
          <a:p>
            <a:r>
              <a:rPr lang="cs-CZ" sz="3200" dirty="0" smtClean="0"/>
              <a:t>Radioaktivní záření: pod 300 </a:t>
            </a:r>
            <a:r>
              <a:rPr lang="cs-CZ" sz="3200" dirty="0" err="1" smtClean="0"/>
              <a:t>nm</a:t>
            </a:r>
            <a:endParaRPr lang="cs-CZ" sz="3200" dirty="0" smtClean="0"/>
          </a:p>
          <a:p>
            <a:r>
              <a:rPr lang="cs-CZ" sz="3200" dirty="0" smtClean="0"/>
              <a:t>UV záření: 300-390 </a:t>
            </a:r>
            <a:r>
              <a:rPr lang="cs-CZ" sz="3200" dirty="0" err="1" smtClean="0"/>
              <a:t>nm</a:t>
            </a:r>
            <a:r>
              <a:rPr lang="cs-CZ" sz="3200" dirty="0" smtClean="0"/>
              <a:t> (10 % radiační energie </a:t>
            </a:r>
          </a:p>
          <a:p>
            <a:pPr>
              <a:buNone/>
            </a:pPr>
            <a:r>
              <a:rPr lang="cs-CZ" sz="3200" dirty="0" smtClean="0"/>
              <a:t>slunce) </a:t>
            </a:r>
          </a:p>
          <a:p>
            <a:r>
              <a:rPr lang="cs-CZ" sz="3200" dirty="0" smtClean="0"/>
              <a:t>Světlo: 390 – 760 </a:t>
            </a:r>
            <a:r>
              <a:rPr lang="cs-CZ" sz="3200" dirty="0" err="1" smtClean="0"/>
              <a:t>nm</a:t>
            </a:r>
            <a:endParaRPr lang="cs-CZ" sz="3200" dirty="0" smtClean="0"/>
          </a:p>
          <a:p>
            <a:r>
              <a:rPr lang="cs-CZ" sz="3200" dirty="0" smtClean="0"/>
              <a:t>Infračervené záření – nad 760 </a:t>
            </a:r>
            <a:r>
              <a:rPr lang="cs-CZ" sz="3200" dirty="0" err="1" smtClean="0"/>
              <a:t>nm</a:t>
            </a:r>
            <a:r>
              <a:rPr lang="cs-CZ" sz="3200" dirty="0" smtClean="0"/>
              <a:t> (tepelné</a:t>
            </a:r>
          </a:p>
          <a:p>
            <a:pPr>
              <a:buNone/>
            </a:pPr>
            <a:r>
              <a:rPr lang="cs-CZ" sz="3200" dirty="0" smtClean="0"/>
              <a:t>záření)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1285852" y="357166"/>
            <a:ext cx="4572032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viditelné světlo</a:t>
            </a:r>
            <a:endParaRPr lang="cs-CZ" dirty="0"/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428736"/>
            <a:ext cx="8229600" cy="4895864"/>
          </a:xfrm>
        </p:spPr>
        <p:txBody>
          <a:bodyPr>
            <a:normAutofit/>
          </a:bodyPr>
          <a:lstStyle/>
          <a:p>
            <a:r>
              <a:rPr lang="cs-CZ" sz="2800" dirty="0" smtClean="0"/>
              <a:t>Různé organismy vnímají různý rozsah spektra. Člověk </a:t>
            </a:r>
          </a:p>
          <a:p>
            <a:r>
              <a:rPr lang="cs-CZ" sz="2800" dirty="0" smtClean="0"/>
              <a:t>vnímá zrakem elektromagnetické vlnění o vlnové délce 400 – 750 </a:t>
            </a:r>
            <a:r>
              <a:rPr lang="cs-CZ" sz="2800" dirty="0" err="1" smtClean="0"/>
              <a:t>nm</a:t>
            </a:r>
            <a:r>
              <a:rPr lang="cs-CZ" sz="2800" dirty="0" smtClean="0"/>
              <a:t>. </a:t>
            </a:r>
          </a:p>
          <a:p>
            <a:r>
              <a:rPr lang="cs-CZ" sz="2800" dirty="0" smtClean="0"/>
              <a:t>Světlo působí na organismy vlnovou délkou, </a:t>
            </a:r>
            <a:r>
              <a:rPr lang="cs-CZ" sz="2800" dirty="0" err="1" smtClean="0"/>
              <a:t>délkou</a:t>
            </a:r>
            <a:r>
              <a:rPr lang="cs-CZ" sz="2800" dirty="0" smtClean="0"/>
              <a:t> působení, stupněm polarizace a směrem osvětlení.</a:t>
            </a:r>
          </a:p>
          <a:p>
            <a:r>
              <a:rPr lang="cs-CZ" sz="2800" dirty="0" smtClean="0"/>
              <a:t>Fotoperioda je příčinou periodicity biologických jevů (biorytmů).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200" dirty="0" smtClean="0"/>
              <a:t>Podle nároků na světlo rozlišujeme organismy:</a:t>
            </a:r>
          </a:p>
          <a:p>
            <a:r>
              <a:rPr lang="cs-CZ" sz="3200" dirty="0" smtClean="0"/>
              <a:t>  světlomilné = </a:t>
            </a:r>
            <a:r>
              <a:rPr lang="cs-CZ" sz="3200" dirty="0" err="1" smtClean="0"/>
              <a:t>světlobytné</a:t>
            </a:r>
            <a:r>
              <a:rPr lang="cs-CZ" sz="3200" dirty="0" smtClean="0"/>
              <a:t> (</a:t>
            </a:r>
            <a:r>
              <a:rPr lang="cs-CZ" sz="3200" dirty="0" err="1" smtClean="0"/>
              <a:t>fotofilní</a:t>
            </a:r>
            <a:r>
              <a:rPr lang="cs-CZ" sz="3200" dirty="0" smtClean="0"/>
              <a:t>=</a:t>
            </a:r>
            <a:r>
              <a:rPr lang="cs-CZ" sz="3200" dirty="0" err="1" smtClean="0"/>
              <a:t>heliofilní</a:t>
            </a:r>
            <a:r>
              <a:rPr lang="cs-CZ" sz="3200" dirty="0" smtClean="0"/>
              <a:t>)</a:t>
            </a:r>
          </a:p>
          <a:p>
            <a:r>
              <a:rPr lang="cs-CZ" sz="3200" dirty="0" smtClean="0"/>
              <a:t>  stínomilné = </a:t>
            </a:r>
            <a:r>
              <a:rPr lang="cs-CZ" sz="3200" dirty="0" err="1" smtClean="0"/>
              <a:t>stínobytné</a:t>
            </a:r>
            <a:r>
              <a:rPr lang="cs-CZ" sz="3200" dirty="0" smtClean="0"/>
              <a:t> (</a:t>
            </a:r>
            <a:r>
              <a:rPr lang="cs-CZ" sz="3200" dirty="0" err="1" smtClean="0"/>
              <a:t>skiofilní</a:t>
            </a:r>
            <a:r>
              <a:rPr lang="cs-CZ" sz="3200" dirty="0" smtClean="0"/>
              <a:t>)</a:t>
            </a:r>
          </a:p>
          <a:p>
            <a:r>
              <a:rPr lang="cs-CZ" sz="3200" dirty="0" smtClean="0"/>
              <a:t>  temnomilné (</a:t>
            </a:r>
            <a:r>
              <a:rPr lang="cs-CZ" sz="3200" dirty="0" err="1" smtClean="0"/>
              <a:t>fotofóbní</a:t>
            </a:r>
            <a:r>
              <a:rPr lang="cs-CZ" sz="3200" dirty="0" smtClean="0"/>
              <a:t>=</a:t>
            </a:r>
            <a:r>
              <a:rPr lang="cs-CZ" sz="3200" dirty="0" err="1" smtClean="0"/>
              <a:t>heliofóbní</a:t>
            </a:r>
            <a:r>
              <a:rPr lang="cs-CZ" sz="3200" dirty="0" smtClean="0"/>
              <a:t>)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Viditelné světlo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Podle fotoperiody rozlišujeme rostliny:</a:t>
            </a:r>
          </a:p>
          <a:p>
            <a:r>
              <a:rPr lang="cs-CZ" sz="2800" dirty="0" smtClean="0"/>
              <a:t>Dlouhodenní – přechod do kvetení více jak 12 hodin denně (řepa, oves, pšenice, jetel)</a:t>
            </a:r>
          </a:p>
          <a:p>
            <a:r>
              <a:rPr lang="cs-CZ" sz="2800" dirty="0" smtClean="0"/>
              <a:t>Krátkodenní – kratší než 12 hodin (rýže, sója, chryzantéma)</a:t>
            </a:r>
          </a:p>
          <a:p>
            <a:r>
              <a:rPr lang="cs-CZ" sz="2800" dirty="0" smtClean="0"/>
              <a:t>Neutrální – délka osvitu nemá na kvetení vliv (sedmikráska, lipnice)</a:t>
            </a:r>
            <a:endParaRPr lang="cs-CZ" sz="2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ultrafialové záření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>
          <a:xfrm>
            <a:off x="468313" y="1857363"/>
            <a:ext cx="8229600" cy="4484699"/>
          </a:xfrm>
        </p:spPr>
        <p:txBody>
          <a:bodyPr>
            <a:normAutofit/>
          </a:bodyPr>
          <a:lstStyle/>
          <a:p>
            <a:r>
              <a:rPr lang="cs-CZ" sz="3200" dirty="0" smtClean="0"/>
              <a:t>90% UV záření zachytí ozónová vrstva. </a:t>
            </a:r>
          </a:p>
          <a:p>
            <a:r>
              <a:rPr lang="cs-CZ" sz="3200" dirty="0" smtClean="0"/>
              <a:t>Vliv na organismy:</a:t>
            </a:r>
          </a:p>
          <a:p>
            <a:r>
              <a:rPr lang="cs-CZ" sz="3200" dirty="0" smtClean="0"/>
              <a:t>  pozitivní: tvorba vitamínu D</a:t>
            </a:r>
          </a:p>
          <a:p>
            <a:r>
              <a:rPr lang="cs-CZ" sz="3200" dirty="0" smtClean="0"/>
              <a:t>  negativní: ničí mikroorganismy, způsobuje mutace a nádory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500042"/>
            <a:ext cx="8229600" cy="1143000"/>
          </a:xfrm>
        </p:spPr>
        <p:txBody>
          <a:bodyPr/>
          <a:lstStyle/>
          <a:p>
            <a:r>
              <a:rPr lang="cs-CZ" dirty="0" smtClean="0"/>
              <a:t>Vliv světla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 fontScale="92500" lnSpcReduction="20000"/>
          </a:bodyPr>
          <a:lstStyle/>
          <a:p>
            <a:r>
              <a:rPr lang="cs-CZ" sz="3200" b="1" dirty="0" smtClean="0"/>
              <a:t>Rostliny</a:t>
            </a:r>
          </a:p>
          <a:p>
            <a:r>
              <a:rPr lang="cs-CZ" sz="3200" dirty="0" smtClean="0"/>
              <a:t>   Zdroj energie k fotosyntéze</a:t>
            </a:r>
          </a:p>
          <a:p>
            <a:r>
              <a:rPr lang="cs-CZ" sz="3200" dirty="0" smtClean="0"/>
              <a:t>   Stimulace fytohormonů</a:t>
            </a:r>
          </a:p>
          <a:p>
            <a:r>
              <a:rPr lang="cs-CZ" sz="3200" b="1" dirty="0" smtClean="0"/>
              <a:t>Živočichové</a:t>
            </a:r>
          </a:p>
          <a:p>
            <a:r>
              <a:rPr lang="cs-CZ" sz="3200" dirty="0" smtClean="0"/>
              <a:t>  Orientace zrakem</a:t>
            </a:r>
          </a:p>
          <a:p>
            <a:r>
              <a:rPr lang="cs-CZ" sz="3200" dirty="0" smtClean="0"/>
              <a:t>  Tvorba pigmentu</a:t>
            </a:r>
          </a:p>
          <a:p>
            <a:r>
              <a:rPr lang="cs-CZ" sz="3200" dirty="0" smtClean="0"/>
              <a:t>  Denní aktivita</a:t>
            </a:r>
          </a:p>
          <a:p>
            <a:r>
              <a:rPr lang="cs-CZ" sz="3200" dirty="0" smtClean="0"/>
              <a:t>  Stimulace hormonů</a:t>
            </a:r>
          </a:p>
          <a:p>
            <a:r>
              <a:rPr lang="cs-CZ" sz="3200" dirty="0" smtClean="0"/>
              <a:t>  Migrace</a:t>
            </a:r>
          </a:p>
          <a:p>
            <a:r>
              <a:rPr lang="cs-CZ" sz="3200" dirty="0" smtClean="0"/>
              <a:t>  Výměna srsti a peří</a:t>
            </a:r>
            <a:endParaRPr lang="cs-CZ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infračervené záření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pl-PL" sz="3200" dirty="0" smtClean="0"/>
              <a:t>jeden ze zdrojů tepla pro organismy</a:t>
            </a:r>
            <a:endParaRPr lang="cs-CZ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1285860"/>
            <a:ext cx="8229600" cy="122413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vztah živočichů k teplu, světlu a vlhku vyjadřuje</a:t>
            </a:r>
            <a:r>
              <a:rPr lang="cs-CZ" sz="9600" dirty="0" smtClean="0"/>
              <a:t/>
            </a:r>
            <a:br>
              <a:rPr lang="cs-CZ" sz="9600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2468880"/>
            <a:ext cx="8229600" cy="4389120"/>
          </a:xfrm>
        </p:spPr>
        <p:txBody>
          <a:bodyPr>
            <a:normAutofit/>
          </a:bodyPr>
          <a:lstStyle/>
          <a:p>
            <a:pPr lvl="1"/>
            <a:r>
              <a:rPr lang="cs-CZ" sz="2800" dirty="0" err="1" smtClean="0"/>
              <a:t>Glogerovo</a:t>
            </a:r>
            <a:r>
              <a:rPr lang="cs-CZ" sz="2800" dirty="0" smtClean="0"/>
              <a:t> pravidlo: v teplejších a vlhčích oblastech jsou živočichové téhož druhu tmavší</a:t>
            </a:r>
          </a:p>
          <a:p>
            <a:pPr lvl="1"/>
            <a:r>
              <a:rPr lang="cs-CZ" sz="2800" dirty="0" err="1" smtClean="0"/>
              <a:t>Bergmannovo</a:t>
            </a:r>
            <a:r>
              <a:rPr lang="cs-CZ" sz="2800" dirty="0" smtClean="0"/>
              <a:t> pravidlo: jedinci téhož druhu mají v teplejších částech svého areálu menší tělo, zvířata v chladnějších oblastech mají větší objem těla</a:t>
            </a:r>
          </a:p>
          <a:p>
            <a:pPr lvl="1"/>
            <a:r>
              <a:rPr lang="cs-CZ" sz="2800" dirty="0" smtClean="0"/>
              <a:t>Allenovo pravidlo: v teplejších oblastech mají živočichové větší tělní výběžky, v chladnějších oblastech naopak kratší (uši, ocasy, zobáky…)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619125" y="255588"/>
            <a:ext cx="7956550" cy="985837"/>
          </a:xfrm>
        </p:spPr>
        <p:txBody>
          <a:bodyPr/>
          <a:lstStyle/>
          <a:p>
            <a:r>
              <a:rPr lang="cs-CZ" sz="5400" b="1" u="sng" dirty="0"/>
              <a:t>Zdroje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idx="1"/>
          </p:nvPr>
        </p:nvSpPr>
        <p:spPr>
          <a:xfrm>
            <a:off x="323850" y="1700213"/>
            <a:ext cx="8229600" cy="5543550"/>
          </a:xfrm>
        </p:spPr>
        <p:txBody>
          <a:bodyPr/>
          <a:lstStyle/>
          <a:p>
            <a:r>
              <a:rPr lang="cs-CZ" sz="1800" dirty="0" smtClean="0"/>
              <a:t>AUTOR NEUVEDEN. </a:t>
            </a:r>
            <a:r>
              <a:rPr lang="cs-CZ" sz="1800" i="1" dirty="0" err="1" smtClean="0"/>
              <a:t>zschemie.euweb.cz</a:t>
            </a:r>
            <a:r>
              <a:rPr lang="cs-CZ" sz="1800" dirty="0" smtClean="0"/>
              <a:t> [online]. [cit. 2.10.2012]. Dostupný na WWW: &lt;http://www.</a:t>
            </a:r>
            <a:r>
              <a:rPr lang="cs-CZ" sz="1800" dirty="0" err="1" smtClean="0"/>
              <a:t>zschemie.euweb.cz</a:t>
            </a:r>
            <a:r>
              <a:rPr lang="cs-CZ" sz="1800" dirty="0" smtClean="0"/>
              <a:t>/</a:t>
            </a:r>
            <a:r>
              <a:rPr lang="cs-CZ" sz="1800" dirty="0" err="1" smtClean="0"/>
              <a:t>vodik</a:t>
            </a:r>
            <a:r>
              <a:rPr lang="cs-CZ" sz="1800" dirty="0" smtClean="0"/>
              <a:t>/vodik5.html&gt;.</a:t>
            </a:r>
          </a:p>
          <a:p>
            <a:r>
              <a:rPr lang="cs-CZ" sz="1800" dirty="0" smtClean="0"/>
              <a:t>MACHÁČEK, Tomáš a kol. </a:t>
            </a:r>
            <a:r>
              <a:rPr lang="cs-CZ" sz="1800" i="1" dirty="0" err="1" smtClean="0"/>
              <a:t>biomach.cz</a:t>
            </a:r>
            <a:r>
              <a:rPr lang="cs-CZ" sz="1800" dirty="0" smtClean="0"/>
              <a:t> [online]. [cit. 2.10.2012]. Dostupný na WWW: </a:t>
            </a:r>
            <a:r>
              <a:rPr lang="en-US" sz="1800" dirty="0" smtClean="0"/>
              <a:t>&lt;</a:t>
            </a:r>
            <a:r>
              <a:rPr lang="cs-CZ" sz="1800" dirty="0" smtClean="0"/>
              <a:t>http://www.</a:t>
            </a:r>
            <a:r>
              <a:rPr lang="cs-CZ" sz="1800" dirty="0" err="1" smtClean="0"/>
              <a:t>biomach.cz</a:t>
            </a:r>
            <a:r>
              <a:rPr lang="cs-CZ" sz="1800" dirty="0" smtClean="0"/>
              <a:t>/ekologie/</a:t>
            </a:r>
            <a:r>
              <a:rPr lang="cs-CZ" sz="1800" dirty="0" err="1" smtClean="0"/>
              <a:t>abioticke</a:t>
            </a:r>
            <a:r>
              <a:rPr lang="cs-CZ" sz="1800" dirty="0" smtClean="0"/>
              <a:t>-faktory-</a:t>
            </a:r>
            <a:r>
              <a:rPr lang="cs-CZ" sz="1800" dirty="0" err="1" smtClean="0"/>
              <a:t>prostredi</a:t>
            </a:r>
            <a:r>
              <a:rPr lang="en-US" sz="1800" dirty="0" smtClean="0"/>
              <a:t>&gt;.</a:t>
            </a:r>
            <a:endParaRPr lang="cs-CZ" sz="1800" dirty="0" smtClean="0"/>
          </a:p>
          <a:p>
            <a:r>
              <a:rPr lang="pl-PL" sz="1800" dirty="0" smtClean="0"/>
              <a:t>MACINEK. </a:t>
            </a:r>
            <a:r>
              <a:rPr lang="pl-PL" sz="1800" i="1" dirty="0" smtClean="0"/>
              <a:t>http://files.referaty-macinek.webnode.cz</a:t>
            </a:r>
            <a:r>
              <a:rPr lang="pl-PL" sz="1800" dirty="0" smtClean="0"/>
              <a:t> [online]. [cit. 3.10.2012]. Dostupný na WWW: &lt;http://files.referaty-macinek.webnode.cz/200000073-db31bdc2b4/ohen.jpg&gt;.</a:t>
            </a:r>
            <a:r>
              <a:rPr lang="cs-CZ" sz="1800" dirty="0" err="1" smtClean="0"/>
              <a:t>cz</a:t>
            </a:r>
            <a:r>
              <a:rPr lang="cs-CZ" sz="1800" dirty="0" smtClean="0"/>
              <a:t>/ekologie/</a:t>
            </a:r>
            <a:r>
              <a:rPr lang="cs-CZ" sz="1800" dirty="0" err="1" smtClean="0"/>
              <a:t>abioticke</a:t>
            </a:r>
            <a:r>
              <a:rPr lang="cs-CZ" sz="1800" dirty="0" smtClean="0"/>
              <a:t>-faktory-</a:t>
            </a:r>
            <a:r>
              <a:rPr lang="cs-CZ" sz="1800" dirty="0" err="1" smtClean="0"/>
              <a:t>prostredi</a:t>
            </a:r>
            <a:r>
              <a:rPr lang="cs-CZ" sz="1800" dirty="0" smtClean="0"/>
              <a:t>&gt;.</a:t>
            </a:r>
          </a:p>
          <a:p>
            <a:r>
              <a:rPr lang="pt-BR" sz="1800" dirty="0" smtClean="0"/>
              <a:t>AUTOR NEUVEDEN. </a:t>
            </a:r>
            <a:r>
              <a:rPr lang="pt-BR" sz="1800" i="1" dirty="0" smtClean="0"/>
              <a:t>hdt.cz/</a:t>
            </a:r>
            <a:r>
              <a:rPr lang="pt-BR" sz="1800" dirty="0" smtClean="0"/>
              <a:t> [online]. [cit. 9.10.2012]. Dostupný na WWW: &lt;http://www.hdt.cz/co-je-to-svetelny-zdroj/cz/t-731/&gt;.</a:t>
            </a:r>
            <a:endParaRPr lang="cs-CZ" sz="1800" dirty="0" smtClean="0"/>
          </a:p>
          <a:p>
            <a:r>
              <a:rPr lang="cs-CZ" sz="1800" dirty="0" smtClean="0"/>
              <a:t>WIKIPEDIA a kol. </a:t>
            </a:r>
            <a:r>
              <a:rPr lang="cs-CZ" sz="1800" i="1" dirty="0" err="1" smtClean="0"/>
              <a:t>wikipedia.org</a:t>
            </a:r>
            <a:r>
              <a:rPr lang="cs-CZ" sz="1800" dirty="0" smtClean="0"/>
              <a:t> [online]. [cit. 9.10.2012]. Dostupný na WWW: &lt;http://cs.wikipedia.org/wiki/Elektromagnetick%C3%A9_spektrum&gt;.</a:t>
            </a:r>
          </a:p>
          <a:p>
            <a:r>
              <a:rPr lang="cs-CZ" sz="1800" dirty="0" smtClean="0"/>
              <a:t>AUTOR NEUVEDEN. </a:t>
            </a:r>
            <a:r>
              <a:rPr lang="cs-CZ" sz="1800" i="1" dirty="0" smtClean="0"/>
              <a:t>Abiotické faktory</a:t>
            </a:r>
            <a:r>
              <a:rPr lang="cs-CZ" sz="1800" dirty="0" smtClean="0"/>
              <a:t> [online]. [cit. 9.10.2012]. Dostupný na WWW: &lt;http://www.</a:t>
            </a:r>
            <a:r>
              <a:rPr lang="cs-CZ" sz="1800" dirty="0" err="1" smtClean="0"/>
              <a:t>gtgm.cz</a:t>
            </a:r>
            <a:r>
              <a:rPr lang="cs-CZ" sz="1800" dirty="0" smtClean="0"/>
              <a:t>/dokumenty/</a:t>
            </a:r>
            <a:r>
              <a:rPr lang="cs-CZ" sz="1800" dirty="0" err="1" smtClean="0"/>
              <a:t>article</a:t>
            </a:r>
            <a:r>
              <a:rPr lang="cs-CZ" sz="1800" dirty="0" smtClean="0"/>
              <a:t>/190/</a:t>
            </a:r>
            <a:r>
              <a:rPr lang="cs-CZ" sz="1800" dirty="0" err="1" smtClean="0"/>
              <a:t>abio.pdf</a:t>
            </a:r>
            <a:r>
              <a:rPr lang="cs-CZ" sz="1800" dirty="0" smtClean="0"/>
              <a:t>&gt;.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218</TotalTime>
  <Words>299</Words>
  <Application>Microsoft Office PowerPoint</Application>
  <PresentationFormat>Předvádění na obrazovce (4:3)</PresentationFormat>
  <Paragraphs>73</Paragraphs>
  <Slides>14</Slides>
  <Notes>12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Tok</vt:lpstr>
      <vt:lpstr>Abiotický faktor  světlo </vt:lpstr>
      <vt:lpstr>Abiotické faktory</vt:lpstr>
      <vt:lpstr>světlo</vt:lpstr>
      <vt:lpstr>světlo</vt:lpstr>
      <vt:lpstr>světlo</vt:lpstr>
      <vt:lpstr>světlo</vt:lpstr>
      <vt:lpstr>viditelné světlo</vt:lpstr>
      <vt:lpstr>Snímek 8</vt:lpstr>
      <vt:lpstr>Viditelné světlo</vt:lpstr>
      <vt:lpstr>ultrafialové záření</vt:lpstr>
      <vt:lpstr>Vliv světla</vt:lpstr>
      <vt:lpstr>infračervené záření</vt:lpstr>
      <vt:lpstr>vztah živočichů k teplu, světlu a vlhku vyjadřuje </vt:lpstr>
      <vt:lpstr>Zdroje</vt:lpstr>
    </vt:vector>
  </TitlesOfParts>
  <Company>procha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Zrození života  na Zemi</dc:title>
  <dc:creator>procha</dc:creator>
  <cp:lastModifiedBy>jung</cp:lastModifiedBy>
  <cp:revision>31</cp:revision>
  <dcterms:created xsi:type="dcterms:W3CDTF">2012-10-01T16:10:06Z</dcterms:created>
  <dcterms:modified xsi:type="dcterms:W3CDTF">2012-10-09T12:33:55Z</dcterms:modified>
</cp:coreProperties>
</file>