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9" r:id="rId3"/>
    <p:sldId id="257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0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920 h 2182"/>
                <a:gd name="T4" fmla="*/ 5232 w 4897"/>
                <a:gd name="T5" fmla="*/ 1920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15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8C41-41A0-48CA-B95B-DA46393FF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467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1C81F-6C80-4948-A404-544766B6F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3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D2AE2-65AB-49C4-9891-DBAE2442D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436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27113-A2C7-44B6-A0FF-0E32F2019D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93D75-FDB0-4C6D-A8AA-D71039E9E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417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C40BF-9B55-4774-8974-F5637A690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071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45E95-EB5C-4D8F-970B-9BD018426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48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05E25-AF9D-4885-A09B-CEB7A0F08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33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0D9E7-D2D1-4919-B6C1-02882C592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521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5AC12-E52A-4DE7-A18E-E6C3E3593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54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5F134-40A9-43EB-8025-C6514F009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178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44475"/>
            <a:ext cx="838835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92F27-E119-46F2-8766-707220B86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606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411 h 2182"/>
                <a:gd name="T4" fmla="*/ 5232 w 4897"/>
                <a:gd name="T5" fmla="*/ 1411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388 h 2182"/>
                <a:gd name="T4" fmla="*/ 5232 w 4897"/>
                <a:gd name="T5" fmla="*/ 1388 h 2182"/>
                <a:gd name="T6" fmla="*/ 523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26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27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28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29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30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513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3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42338F30-41AA-429C-AA03-C70051063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134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35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6"/>
          <p:cNvSpPr>
            <a:spLocks noGrp="1" noRot="1" noChangeArrowheads="1"/>
          </p:cNvSpPr>
          <p:nvPr>
            <p:ph/>
          </p:nvPr>
        </p:nvSpPr>
        <p:spPr>
          <a:xfrm>
            <a:off x="468313" y="260350"/>
            <a:ext cx="8424862" cy="62642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z="2000" smtClean="0">
              <a:effectLst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Název školy: Základní škola Chomutov, Písečná 5144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Název materiálu: VY_52_INOVACE_03_Ostrovy_a_poloostrovy_ib2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Číslo projektu: CZ1.07/1.4.00/21.3355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Autor: Mgr. Ivana Benešová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Datum vyhotovení: 15. 1. 2012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Cílový ročník: pátý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Vzdělávací oblast/obor: Člověk a jeho svět_Vlastivěda_Evropa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Klíčové slovo: ostrov, poloostrov, souostroví, průliv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Anotace: Prezentace je určena pro žáky 5. ročníku.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               slouží k procvičování a opakování učiva                        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>
                <a:effectLst/>
              </a:rPr>
              <a:t>             	žáky, testování látky učitelem.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>
              <a:effectLst/>
            </a:endParaRPr>
          </a:p>
        </p:txBody>
      </p:sp>
      <p:sp>
        <p:nvSpPr>
          <p:cNvPr id="14339" name="Text Box 5"/>
          <p:cNvSpPr txBox="1">
            <a:spLocks noChangeArrowheads="1"/>
          </p:cNvSpPr>
          <p:nvPr/>
        </p:nvSpPr>
        <p:spPr bwMode="auto">
          <a:xfrm>
            <a:off x="1095375" y="6021388"/>
            <a:ext cx="3044825" cy="60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468313" y="5732463"/>
            <a:ext cx="45958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i="1" dirty="0">
                <a:cs typeface="Calibri" pitchFamily="34" charset="0"/>
              </a:rPr>
              <a:t>Autorem materiálu a všech jeho částí,</a:t>
            </a:r>
            <a:r>
              <a:rPr lang="cs-CZ" sz="1200" dirty="0">
                <a:cs typeface="Calibri" pitchFamily="34" charset="0"/>
              </a:rPr>
              <a:t> </a:t>
            </a:r>
            <a:r>
              <a:rPr lang="cs-CZ" sz="1200" i="1" dirty="0">
                <a:cs typeface="Calibri" pitchFamily="34" charset="0"/>
              </a:rPr>
              <a:t>není-li uvedeno jinak, je Mgr. Ivana Benešová.</a:t>
            </a:r>
          </a:p>
          <a:p>
            <a:r>
              <a:rPr lang="cs-CZ" sz="1200" i="1" dirty="0"/>
              <a:t>Financováno z </a:t>
            </a:r>
            <a:r>
              <a:rPr lang="cs-CZ" sz="1200" i="1" dirty="0" smtClean="0"/>
              <a:t>ESF </a:t>
            </a:r>
            <a:r>
              <a:rPr lang="cs-CZ" sz="1200" i="1" dirty="0"/>
              <a:t>a státního rozpočtu.</a:t>
            </a:r>
            <a:endParaRPr lang="cs-CZ" sz="1200" dirty="0"/>
          </a:p>
        </p:txBody>
      </p:sp>
      <p:sp>
        <p:nvSpPr>
          <p:cNvPr id="14341" name="TextovéPole 1"/>
          <p:cNvSpPr txBox="1">
            <a:spLocks noChangeArrowheads="1"/>
          </p:cNvSpPr>
          <p:nvPr/>
        </p:nvSpPr>
        <p:spPr bwMode="auto">
          <a:xfrm>
            <a:off x="5795963" y="645318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434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5732463"/>
            <a:ext cx="2735262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79388" y="115888"/>
            <a:ext cx="8651875" cy="6453187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663300"/>
                </a:solidFill>
                <a:latin typeface="Tahoma" pitchFamily="34" charset="0"/>
              </a:rPr>
              <a:t>        </a:t>
            </a: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> </a:t>
            </a:r>
            <a:r>
              <a:rPr lang="cs-CZ" sz="4000" dirty="0" smtClean="0">
                <a:solidFill>
                  <a:srgbClr val="663300"/>
                </a:solidFill>
                <a:latin typeface="Tahoma" pitchFamily="34" charset="0"/>
              </a:rPr>
              <a:t> </a:t>
            </a: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>  </a:t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>            </a:t>
            </a:r>
            <a:r>
              <a:rPr lang="cs-CZ" sz="4000" dirty="0" smtClean="0">
                <a:solidFill>
                  <a:srgbClr val="663300"/>
                </a:solidFill>
                <a:latin typeface="Tahoma" pitchFamily="34" charset="0"/>
              </a:rPr>
              <a:t>Ostrovy a poloostrovy</a:t>
            </a: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/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r>
              <a:rPr lang="cs-CZ" sz="4000" dirty="0" smtClean="0">
                <a:solidFill>
                  <a:srgbClr val="663300"/>
                </a:solidFill>
                <a:latin typeface="Arial" charset="0"/>
              </a:rPr>
              <a:t>                                 </a:t>
            </a:r>
            <a:br>
              <a:rPr lang="cs-CZ" sz="4000" dirty="0" smtClean="0">
                <a:solidFill>
                  <a:srgbClr val="663300"/>
                </a:solidFill>
                <a:latin typeface="Arial" charset="0"/>
              </a:rPr>
            </a:br>
            <a:endParaRPr lang="cs-CZ" sz="4000" dirty="0" smtClean="0">
              <a:solidFill>
                <a:srgbClr val="6633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Rot="1" noChangeArrowheads="1"/>
          </p:cNvSpPr>
          <p:nvPr>
            <p:ph/>
          </p:nvPr>
        </p:nvSpPr>
        <p:spPr>
          <a:xfrm>
            <a:off x="755650" y="620713"/>
            <a:ext cx="7993063" cy="5732462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endParaRPr lang="cs-CZ" sz="1800" smtClean="0">
              <a:solidFill>
                <a:srgbClr val="000000"/>
              </a:solidFill>
              <a:effectLst/>
            </a:endParaRPr>
          </a:p>
          <a:p>
            <a:pPr marL="609600" indent="-609600" eaLnBrk="1" hangingPunct="1">
              <a:buFont typeface="Wingdings" pitchFamily="2" charset="2"/>
              <a:buChar char="q"/>
            </a:pPr>
            <a:r>
              <a:rPr lang="cs-CZ" sz="2400" smtClean="0">
                <a:effectLst/>
              </a:rPr>
              <a:t>Ostrov je:  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A. </a:t>
            </a:r>
            <a:r>
              <a:rPr lang="cs-CZ" sz="2400" smtClean="0">
                <a:effectLst/>
              </a:rPr>
              <a:t>kus pevniny vybíhající do moře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B. </a:t>
            </a:r>
            <a:r>
              <a:rPr lang="cs-CZ" sz="2400" smtClean="0">
                <a:effectLst/>
              </a:rPr>
              <a:t>výběžek moře do pevniny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C. </a:t>
            </a:r>
            <a:r>
              <a:rPr lang="cs-CZ" sz="2400" smtClean="0">
                <a:effectLst/>
              </a:rPr>
              <a:t>výběžek pevniny obklopen ze tří stran vodou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D. </a:t>
            </a:r>
            <a:r>
              <a:rPr lang="cs-CZ" sz="2400" smtClean="0">
                <a:effectLst/>
              </a:rPr>
              <a:t>pevnina obklopená mořem ze všech stran</a:t>
            </a:r>
          </a:p>
          <a:p>
            <a:pPr marL="609600" indent="-609600" eaLnBrk="1" hangingPunct="1">
              <a:buFont typeface="Wingdings" pitchFamily="2" charset="2"/>
              <a:buChar char="q"/>
            </a:pPr>
            <a:r>
              <a:rPr lang="cs-CZ" sz="2400" smtClean="0">
                <a:effectLst/>
              </a:rPr>
              <a:t>Mezi evropské ostrovy patří: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    A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. </a:t>
            </a:r>
            <a:r>
              <a:rPr lang="cs-CZ" sz="2400" smtClean="0">
                <a:effectLst/>
              </a:rPr>
              <a:t>Pyreneje, Grónsko, Alpy, Island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    B.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Madagaskar, Grónsko, Island, Indie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C.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Sicílie, Grónsko, Island, Velká Británie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    D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. </a:t>
            </a:r>
            <a:r>
              <a:rPr lang="cs-CZ" sz="2400" smtClean="0">
                <a:effectLst/>
              </a:rPr>
              <a:t>Ostrov nad Ohří, Velká Británie, Ostrov pokladů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2400" smtClean="0">
              <a:solidFill>
                <a:srgbClr val="000000"/>
              </a:solidFill>
              <a:effectLst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1800" smtClean="0">
              <a:solidFill>
                <a:srgbClr val="0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3000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81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0" fill="hold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0"/>
                                        <p:tgtEl>
                                          <p:spTgt spid="81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81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81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250825" y="1268413"/>
            <a:ext cx="8686800" cy="5113337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Char char="q"/>
              <a:defRPr/>
            </a:pPr>
            <a:r>
              <a:rPr lang="cs-CZ" sz="2400" dirty="0" smtClean="0">
                <a:effectLst/>
              </a:rPr>
              <a:t>Souostroví je: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A. </a:t>
            </a:r>
            <a:r>
              <a:rPr lang="cs-CZ" sz="2400" dirty="0" smtClean="0">
                <a:effectLst/>
              </a:rPr>
              <a:t>několik výběžků do moře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chemeClr val="bg2"/>
                </a:solidFill>
                <a:effectLst/>
              </a:rPr>
              <a:t>        B.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spojení několika poloostrovů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C.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rozdělení pevniny u pobřeží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D.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skupina ostrovů, které k sobě patří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</a:t>
            </a:r>
            <a:r>
              <a:rPr lang="cs-CZ" sz="2400" dirty="0" smtClean="0">
                <a:effectLst/>
              </a:rPr>
              <a:t>Poloostrov je: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A. </a:t>
            </a:r>
            <a:r>
              <a:rPr lang="cs-CZ" sz="2400" dirty="0" smtClean="0">
                <a:effectLst/>
              </a:rPr>
              <a:t>výběžek moře do pevniny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chemeClr val="bg2"/>
                </a:solidFill>
                <a:effectLst/>
              </a:rPr>
              <a:t>        B.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polovina ostrova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C.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výběžek pevniny obklopen ze tří stran vodou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000000"/>
                </a:solidFill>
                <a:effectLst/>
              </a:rPr>
              <a:t>        </a:t>
            </a:r>
            <a:r>
              <a:rPr lang="cs-CZ" sz="2400" dirty="0" smtClean="0">
                <a:solidFill>
                  <a:schemeClr val="bg2"/>
                </a:solidFill>
                <a:effectLst/>
              </a:rPr>
              <a:t>D.</a:t>
            </a:r>
            <a:r>
              <a:rPr lang="cs-CZ" sz="2400" dirty="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pevnina obklopená mořem ze všech s</a:t>
            </a:r>
            <a:r>
              <a:rPr lang="cs-CZ" sz="2800" dirty="0" smtClean="0">
                <a:effectLst/>
              </a:rPr>
              <a:t>tran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cs-CZ" dirty="0" smtClean="0">
              <a:solidFill>
                <a:srgbClr val="0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4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4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5"/>
          <p:cNvSpPr>
            <a:spLocks noGrp="1" noRot="1" noChangeArrowheads="1"/>
          </p:cNvSpPr>
          <p:nvPr>
            <p:ph/>
          </p:nvPr>
        </p:nvSpPr>
        <p:spPr>
          <a:xfrm>
            <a:off x="468313" y="836613"/>
            <a:ext cx="8280400" cy="56165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z="1800" smtClean="0">
              <a:effectLst/>
            </a:endParaRPr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>
                <a:effectLst/>
              </a:rPr>
              <a:t>Mezi evropské poloostrovy patří: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A. </a:t>
            </a:r>
            <a:r>
              <a:rPr lang="cs-CZ" sz="2400" smtClean="0">
                <a:effectLst/>
              </a:rPr>
              <a:t>Skandinávský, Balkánský, Pyrenejský, Apeninský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B.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Peloponés, Itálie, Pyrenejský, Krymský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rgbClr val="000000"/>
                </a:solidFill>
                <a:effectLst/>
              </a:rPr>
              <a:t>     </a:t>
            </a:r>
            <a:r>
              <a:rPr lang="cs-CZ" sz="2400" smtClean="0">
                <a:solidFill>
                  <a:schemeClr val="bg2"/>
                </a:solidFill>
                <a:effectLst/>
              </a:rPr>
              <a:t>C.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Norsko, Švédsko, Finsko, Španělsko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D.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Chorvatsko, Řecko, Balkán, Turecko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>
                <a:effectLst/>
              </a:rPr>
              <a:t>Průlivem označujeme: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A.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umělé vodní dílo, vybudované člověkem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B.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zúženou část oceánu mezi pevninami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C.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stoupání mořské hladiny způsobené gravitací Měsíce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>
                <a:solidFill>
                  <a:schemeClr val="bg2"/>
                </a:solidFill>
                <a:effectLst/>
              </a:rPr>
              <a:t>     D.</a:t>
            </a:r>
            <a:r>
              <a:rPr lang="cs-CZ" sz="2400" smtClean="0">
                <a:solidFill>
                  <a:srgbClr val="000000"/>
                </a:solidFill>
                <a:effectLst/>
              </a:rPr>
              <a:t> </a:t>
            </a:r>
            <a:r>
              <a:rPr lang="cs-CZ" sz="2400" smtClean="0">
                <a:effectLst/>
              </a:rPr>
              <a:t>protržení hráze přehrady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102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102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0"/>
                                        <p:tgtEl>
                                          <p:spTgt spid="102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0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0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218</TotalTime>
  <Words>329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Vrstvy skla</vt:lpstr>
      <vt:lpstr>Prezentace aplikace PowerPoint</vt:lpstr>
      <vt:lpstr>                                 Ostrovy a poloostrovy                                         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Ostrovy a poloostrovy</dc:title>
  <dc:creator>Karel</dc:creator>
  <cp:lastModifiedBy>Karel</cp:lastModifiedBy>
  <cp:revision>83</cp:revision>
  <dcterms:created xsi:type="dcterms:W3CDTF">2012-01-31T16:36:58Z</dcterms:created>
  <dcterms:modified xsi:type="dcterms:W3CDTF">2012-10-02T13:16:13Z</dcterms:modified>
</cp:coreProperties>
</file>